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8" r:id="rId4"/>
    <p:sldId id="269" r:id="rId5"/>
    <p:sldId id="259" r:id="rId6"/>
    <p:sldId id="267" r:id="rId7"/>
    <p:sldId id="260" r:id="rId8"/>
    <p:sldId id="270" r:id="rId9"/>
    <p:sldId id="262" r:id="rId10"/>
    <p:sldId id="272" r:id="rId11"/>
    <p:sldId id="273" r:id="rId12"/>
    <p:sldId id="274" r:id="rId13"/>
    <p:sldId id="275" r:id="rId14"/>
    <p:sldId id="276" r:id="rId15"/>
    <p:sldId id="277" r:id="rId16"/>
    <p:sldId id="278" r:id="rId17"/>
    <p:sldId id="279" r:id="rId18"/>
    <p:sldId id="263" r:id="rId19"/>
    <p:sldId id="280" r:id="rId20"/>
    <p:sldId id="264" r:id="rId21"/>
    <p:sldId id="265" r:id="rId22"/>
    <p:sldId id="266"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923954D-CB5B-4A15-8301-68F6F000979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923954D-CB5B-4A15-8301-68F6F000979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923954D-CB5B-4A15-8301-68F6F000979A}"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923954D-CB5B-4A15-8301-68F6F000979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923954D-CB5B-4A15-8301-68F6F000979A}"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23954D-CB5B-4A15-8301-68F6F000979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23954D-CB5B-4A15-8301-68F6F000979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923954D-CB5B-4A15-8301-68F6F000979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923954D-CB5B-4A15-8301-68F6F000979A}"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23954D-CB5B-4A15-8301-68F6F000979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89D1EBD-463A-4D18-96C4-48BCC290518E}" type="datetimeFigureOut">
              <a:rPr lang="ru-RU" smtClean="0"/>
              <a:pPr/>
              <a:t>08.06.2015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923954D-CB5B-4A15-8301-68F6F000979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89D1EBD-463A-4D18-96C4-48BCC290518E}" type="datetimeFigureOut">
              <a:rPr lang="ru-RU" smtClean="0"/>
              <a:pPr/>
              <a:t>08.06.2015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923954D-CB5B-4A15-8301-68F6F000979A}"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javascript:cb_showModalDialog('/popup.php?ru=bS9tX2ltYWdlcy9hZG1pbi9mX2ltZ19wcmV2aWV3X3BvcHVwLnBocA==&amp;show_big_img=1&amp;m_images_id=480',%20411,%20721);void(0);"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javascript:cb_showModalDialog('/popup.php?ru=bS9tX2ltYWdlcy9hZG1pbi9mX2ltZ19wcmV2aWV3X3BvcHVwLnBocA==&amp;show_big_img=1&amp;m_images_id=479',%20271,%20327);void(0);"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javascript:cb_showModalDialog('/popup.php?ru=bS9tX2ltYWdlcy9hZG1pbi9mX2ltZ19wcmV2aWV3X3BvcHVwLnBocA==&amp;show_big_img=1&amp;m_images_id=482',%20414,%20329);void(0);"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gif"/></Relationships>
</file>

<file path=ppt/slides/_rels/slide1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4429132"/>
            <a:ext cx="7858180" cy="898521"/>
          </a:xfrm>
        </p:spPr>
        <p:txBody>
          <a:bodyPr>
            <a:normAutofit fontScale="90000"/>
          </a:bodyPr>
          <a:lstStyle/>
          <a:p>
            <a:r>
              <a:rPr lang="lt-LT" sz="5400" b="1" i="1" dirty="0" smtClean="0">
                <a:solidFill>
                  <a:schemeClr val="tx1"/>
                </a:solidFill>
                <a:effectLst>
                  <a:outerShdw blurRad="38100" dist="38100" dir="2700000" algn="tl">
                    <a:srgbClr val="000000">
                      <a:alpha val="43137"/>
                    </a:srgbClr>
                  </a:outerShdw>
                  <a:reflection blurRad="12700" stA="48000" endA="300" endPos="55000" dir="5400000" sy="-90000" algn="bl" rotWithShape="0"/>
                </a:effectLst>
              </a:rPr>
              <a:t>Vytautė  Žilinskaitė</a:t>
            </a:r>
            <a:endParaRPr lang="ru-RU" sz="5400" i="1" dirty="0">
              <a:solidFill>
                <a:schemeClr val="tx1"/>
              </a:solidFill>
              <a:effectLst>
                <a:outerShdw blurRad="38100" dist="38100" dir="2700000" algn="tl">
                  <a:srgbClr val="000000">
                    <a:alpha val="43137"/>
                  </a:srgbClr>
                </a:outerShdw>
                <a:reflection blurRad="12700" stA="48000" endA="300" endPos="55000" dir="5400000" sy="-90000" algn="bl" rotWithShape="0"/>
              </a:effectLst>
            </a:endParaRPr>
          </a:p>
        </p:txBody>
      </p:sp>
      <p:pic>
        <p:nvPicPr>
          <p:cNvPr id="4" name="Рисунок 3" descr="Zilinskaite_by_ziziunas.jpg"/>
          <p:cNvPicPr>
            <a:picLocks noChangeAspect="1"/>
          </p:cNvPicPr>
          <p:nvPr/>
        </p:nvPicPr>
        <p:blipFill>
          <a:blip r:embed="rId2" cstate="print"/>
          <a:stretch>
            <a:fillRect/>
          </a:stretch>
        </p:blipFill>
        <p:spPr>
          <a:xfrm>
            <a:off x="2643174" y="214290"/>
            <a:ext cx="3929090" cy="39290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o vietos rezervavimo ženklas 5"/>
          <p:cNvSpPr>
            <a:spLocks noGrp="1"/>
          </p:cNvSpPr>
          <p:nvPr>
            <p:ph type="body" idx="2"/>
          </p:nvPr>
        </p:nvSpPr>
        <p:spPr>
          <a:xfrm>
            <a:off x="3286084" y="285728"/>
            <a:ext cx="5857916" cy="5500726"/>
          </a:xfrm>
        </p:spPr>
        <p:txBody>
          <a:bodyPr>
            <a:noAutofit/>
          </a:bodyPr>
          <a:lstStyle/>
          <a:p>
            <a:r>
              <a:rPr lang="lt-LT" sz="2800" dirty="0" smtClean="0">
                <a:solidFill>
                  <a:schemeClr val="tx1"/>
                </a:solidFill>
                <a:latin typeface="Arial" pitchFamily="34" charset="0"/>
                <a:cs typeface="Arial" pitchFamily="34" charset="0"/>
              </a:rPr>
              <a:t>Rašytoja Vytautė Žilinskaitė – nusipelniusi kultūros veikėja, plačiai žinoma linksmais humoristiniais bei kandžiais satyriniais kūriniais. Savo apysakose,pasakose,apsakymuose ir pjesėse ji aprėpia platų mažųjų pasaulį, pasakoja apie jį neslėpdama aštrių kampų, kalba linksmai, o kartu ir rimtai, reikliai. Kupini rūpesčio dėl žmonijos ateities jos kūriniai gausiai verčiami į užsienio tautų kalbas.</a:t>
            </a:r>
            <a:endParaRPr lang="lt-LT" sz="2800" dirty="0">
              <a:solidFill>
                <a:schemeClr val="tx1"/>
              </a:solidFill>
              <a:latin typeface="Arial" pitchFamily="34" charset="0"/>
              <a:cs typeface="Arial" pitchFamily="34" charset="0"/>
            </a:endParaRPr>
          </a:p>
        </p:txBody>
      </p:sp>
      <p:pic>
        <p:nvPicPr>
          <p:cNvPr id="4" name="Turinio vietos rezervavimo ženklas 3" descr="imagesCAOUV7YH.jpg"/>
          <p:cNvPicPr>
            <a:picLocks noGrp="1" noChangeAspect="1"/>
          </p:cNvPicPr>
          <p:nvPr>
            <p:ph sz="half" idx="1"/>
          </p:nvPr>
        </p:nvPicPr>
        <p:blipFill>
          <a:blip r:embed="rId2" cstate="print"/>
          <a:stretch>
            <a:fillRect/>
          </a:stretch>
        </p:blipFill>
        <p:spPr>
          <a:xfrm>
            <a:off x="214282" y="1142984"/>
            <a:ext cx="2946817" cy="4286280"/>
          </a:xfrm>
          <a:prstGeom prst="snip2DiagRect">
            <a:avLst>
              <a:gd name="adj1" fmla="val 0"/>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10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686800" cy="838200"/>
          </a:xfrm>
        </p:spPr>
        <p:txBody>
          <a:bodyPr/>
          <a:lstStyle/>
          <a:p>
            <a:r>
              <a:rPr lang="lt-LT" b="1" dirty="0">
                <a:solidFill>
                  <a:schemeClr val="tx1"/>
                </a:solidFill>
                <a:effectLst>
                  <a:outerShdw blurRad="38100" dist="38100" dir="2700000" algn="tl">
                    <a:srgbClr val="000000">
                      <a:alpha val="43137"/>
                    </a:srgbClr>
                  </a:outerShdw>
                  <a:reflection blurRad="12700" stA="48000" endA="300" endPos="55000" dir="5400000" sy="-90000" algn="bl" rotWithShape="0"/>
                </a:effectLst>
              </a:rPr>
              <a:t>B</a:t>
            </a:r>
            <a:r>
              <a:rPr lang="lt-LT" b="1" dirty="0" smtClean="0">
                <a:solidFill>
                  <a:schemeClr val="tx1"/>
                </a:solidFill>
                <a:effectLst>
                  <a:outerShdw blurRad="38100" dist="38100" dir="2700000" algn="tl">
                    <a:srgbClr val="000000">
                      <a:alpha val="43137"/>
                    </a:srgbClr>
                  </a:outerShdw>
                  <a:reflection blurRad="12700" stA="48000" endA="300" endPos="55000" dir="5400000" sy="-90000" algn="bl" rotWithShape="0"/>
                </a:effectLst>
              </a:rPr>
              <a:t>iografija</a:t>
            </a:r>
            <a:endParaRPr lang="ru-RU" b="1" dirty="0">
              <a:solidFill>
                <a:schemeClr val="tx1"/>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Содержимое 2"/>
          <p:cNvSpPr>
            <a:spLocks noGrp="1"/>
          </p:cNvSpPr>
          <p:nvPr>
            <p:ph idx="1"/>
          </p:nvPr>
        </p:nvSpPr>
        <p:spPr>
          <a:xfrm>
            <a:off x="304800" y="1142984"/>
            <a:ext cx="8686800" cy="4937141"/>
          </a:xfrm>
        </p:spPr>
        <p:txBody>
          <a:bodyPr>
            <a:normAutofit/>
          </a:bodyPr>
          <a:lstStyle/>
          <a:p>
            <a:r>
              <a:rPr lang="lt-LT" sz="3000" i="1" dirty="0" smtClean="0">
                <a:solidFill>
                  <a:schemeClr val="tx1"/>
                </a:solidFill>
              </a:rPr>
              <a:t>Vytautė Žilinskaitė gimė 1930 m. gruodžio 13 d. Kaune.</a:t>
            </a:r>
          </a:p>
          <a:p>
            <a:r>
              <a:rPr lang="lt-LT" sz="3000" i="1" dirty="0" smtClean="0">
                <a:solidFill>
                  <a:schemeClr val="tx1"/>
                </a:solidFill>
              </a:rPr>
              <a:t>Kūrybą spausdina nuo 1950 m. 1961 m., išleidusi eilėraščių rinkinį „Nesustok, valandėle“, perėjo prie prozos. </a:t>
            </a:r>
          </a:p>
          <a:p>
            <a:r>
              <a:rPr lang="lt-LT" sz="3000" i="1" dirty="0" smtClean="0">
                <a:solidFill>
                  <a:schemeClr val="tx1"/>
                </a:solidFill>
              </a:rPr>
              <a:t>1980 m. suteiktas nusipelniusios kultūros veikėjos vardas. Net du kartus rašytoja gavo Šarūno Marčiulionio premiją už geriausią vaikų literatūros kūrinį (1997 ir 2001 m.). Nuo 1963 m. yra Lietuvos rašytojų sąjungos narė.</a:t>
            </a:r>
            <a:endParaRPr lang="ru-RU" sz="3000" i="1" dirty="0">
              <a:solidFill>
                <a:schemeClr val="tx1"/>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142844" y="142852"/>
            <a:ext cx="4929222" cy="6715148"/>
          </a:xfrm>
        </p:spPr>
        <p:txBody>
          <a:bodyPr>
            <a:noAutofit/>
          </a:bodyPr>
          <a:lstStyle/>
          <a:p>
            <a:r>
              <a:rPr lang="lt-LT" sz="2000" b="1" dirty="0" smtClean="0">
                <a:solidFill>
                  <a:schemeClr val="tx1"/>
                </a:solidFill>
                <a:latin typeface="Arial" pitchFamily="34" charset="0"/>
                <a:cs typeface="Arial" pitchFamily="34" charset="0"/>
              </a:rPr>
              <a:t>Vytautė Žilinskaitė laiko save vilniete, nors gimė ir vaikystę praleido Kaune. Mokymosi metais mėgo sportą, privačiai mokėsi muzikos, tačiau labiausiai viliojo knygų skaitymas. Knygos ir paskatino Vytautę kurti. Aštuonerių metų pradėjo rašyti eilėraščius. Būdama dvylikos, kūrė pjesę apie aklą mergaitę. Paskui – romanus, vėl eilėraščius. Humoro ėmėsi vėliausiai, jau pradėjusi dirbti.</a:t>
            </a:r>
          </a:p>
          <a:p>
            <a:r>
              <a:rPr lang="lt-LT" sz="2000" b="1" dirty="0" smtClean="0">
                <a:solidFill>
                  <a:schemeClr val="tx1"/>
                </a:solidFill>
                <a:latin typeface="Arial" pitchFamily="34" charset="0"/>
                <a:cs typeface="Arial" pitchFamily="34" charset="0"/>
              </a:rPr>
              <a:t>Apie savo vaikystę rašytoja pasakoja: ,,Kokios ryškios tada buvo spalvos, kokie stiprūs kvapai!.. Vaikystėje Vilnelė buvo tyra, Neris - skaidri, o karas dar nebuvo sudarkęs Senamiesčio darnos. Kiekvienas turi tokių įsirėžusių akimirkų ir, jeigu kas jas surankiotų, surašytų - nuostabi knyga išeitų.’’</a:t>
            </a:r>
            <a:endParaRPr lang="lt-LT" sz="2000" b="1" dirty="0">
              <a:solidFill>
                <a:schemeClr val="tx1"/>
              </a:solidFill>
              <a:latin typeface="Arial" pitchFamily="34" charset="0"/>
              <a:cs typeface="Arial" pitchFamily="34" charset="0"/>
            </a:endParaRPr>
          </a:p>
        </p:txBody>
      </p:sp>
      <p:pic>
        <p:nvPicPr>
          <p:cNvPr id="5" name="Turinio vietos rezervavimo ženklas 4" descr="Kaune, Rotušės aikštėje, su broliu ir seserimi (Vytautė - dešinėje)">
            <a:hlinkClick r:id="rId2"/>
          </p:cNvPr>
          <p:cNvPicPr>
            <a:picLocks noGrp="1"/>
          </p:cNvPicPr>
          <p:nvPr>
            <p:ph sz="half" idx="1"/>
          </p:nvPr>
        </p:nvPicPr>
        <p:blipFill>
          <a:blip r:embed="rId3" cstate="print"/>
          <a:srcRect/>
          <a:stretch>
            <a:fillRect/>
          </a:stretch>
        </p:blipFill>
        <p:spPr bwMode="auto">
          <a:xfrm>
            <a:off x="5143504" y="714356"/>
            <a:ext cx="3857652" cy="507209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5143512"/>
            <a:ext cx="8286808" cy="1500190"/>
          </a:xfrm>
        </p:spPr>
        <p:txBody>
          <a:bodyPr>
            <a:normAutofit fontScale="90000"/>
          </a:bodyPr>
          <a:lstStyle/>
          <a:p>
            <a:r>
              <a:rPr lang="lt-LT" sz="3100" b="1" dirty="0" smtClean="0">
                <a:solidFill>
                  <a:schemeClr val="tx1"/>
                </a:solidFill>
                <a:latin typeface="Monotype Corsiva" pitchFamily="66" charset="0"/>
              </a:rPr>
              <a:t>Žilinskų </a:t>
            </a:r>
            <a:r>
              <a:rPr lang="lt-LT" sz="3100" b="1" i="1" dirty="0" smtClean="0">
                <a:solidFill>
                  <a:schemeClr val="tx1"/>
                </a:solidFill>
                <a:latin typeface="Monotype Corsiva" pitchFamily="66" charset="0"/>
              </a:rPr>
              <a:t>šeima. Pirma iš dešinės – Vytautė. </a:t>
            </a:r>
            <a:r>
              <a:rPr lang="lt-LT" sz="2700" i="1" dirty="0" smtClean="0">
                <a:solidFill>
                  <a:schemeClr val="tx1"/>
                </a:solidFill>
                <a:latin typeface="Monotype Corsiva" pitchFamily="66" charset="0"/>
              </a:rPr>
              <a:t>Kaunas, 1938 m. Iš asmeninio V. Žilinskaitės nuotraukų albumo.</a:t>
            </a:r>
            <a:r>
              <a:rPr lang="lt-LT" dirty="0" smtClean="0">
                <a:solidFill>
                  <a:schemeClr val="tx1"/>
                </a:solidFill>
              </a:rPr>
              <a:t/>
            </a:r>
            <a:br>
              <a:rPr lang="lt-LT" dirty="0" smtClean="0">
                <a:solidFill>
                  <a:schemeClr val="tx1"/>
                </a:solidFill>
              </a:rPr>
            </a:br>
            <a:endParaRPr lang="ru-RU" dirty="0">
              <a:solidFill>
                <a:schemeClr val="tx1"/>
              </a:solidFill>
            </a:endParaRPr>
          </a:p>
        </p:txBody>
      </p:sp>
      <p:pic>
        <p:nvPicPr>
          <p:cNvPr id="4" name="Содержимое 3" descr="z820101019105351.jpg"/>
          <p:cNvPicPr>
            <a:picLocks noGrp="1" noChangeAspect="1"/>
          </p:cNvPicPr>
          <p:nvPr>
            <p:ph idx="1"/>
          </p:nvPr>
        </p:nvPicPr>
        <p:blipFill>
          <a:blip r:embed="rId2" cstate="print"/>
          <a:stretch>
            <a:fillRect/>
          </a:stretch>
        </p:blipFill>
        <p:spPr>
          <a:xfrm>
            <a:off x="3071802" y="214290"/>
            <a:ext cx="3214710" cy="4810040"/>
          </a:xfrm>
        </p:spPr>
      </p:pic>
      <p:pic>
        <p:nvPicPr>
          <p:cNvPr id="3075" name="Picture 3" descr="C:\Users\VL\AppData\Local\Microsoft\Windows\Temporary Internet Files\Content.IE5\07AKIOBF\MM900356601[1].gif"/>
          <p:cNvPicPr>
            <a:picLocks noChangeAspect="1" noChangeArrowheads="1" noCrop="1"/>
          </p:cNvPicPr>
          <p:nvPr/>
        </p:nvPicPr>
        <p:blipFill>
          <a:blip r:embed="rId3" cstate="print"/>
          <a:srcRect/>
          <a:stretch>
            <a:fillRect/>
          </a:stretch>
        </p:blipFill>
        <p:spPr bwMode="auto">
          <a:xfrm>
            <a:off x="1571604" y="3000372"/>
            <a:ext cx="1521365" cy="1643074"/>
          </a:xfrm>
          <a:prstGeom prst="rect">
            <a:avLst/>
          </a:prstGeom>
          <a:noFill/>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071546"/>
            <a:ext cx="9001156" cy="5429288"/>
          </a:xfrm>
        </p:spPr>
        <p:txBody>
          <a:bodyPr>
            <a:normAutofit/>
          </a:bodyPr>
          <a:lstStyle/>
          <a:p>
            <a:r>
              <a:rPr lang="lt-LT" i="1" dirty="0" smtClean="0">
                <a:solidFill>
                  <a:schemeClr val="tx1"/>
                </a:solidFill>
              </a:rPr>
              <a:t>1955 m. baigė žurnalistikos studijas Vilniaus universiteto Istorijos ir filologijos fakultete.</a:t>
            </a:r>
            <a:endParaRPr lang="en-US" i="1" dirty="0" smtClean="0">
              <a:solidFill>
                <a:schemeClr val="tx1"/>
              </a:solidFill>
            </a:endParaRPr>
          </a:p>
          <a:p>
            <a:r>
              <a:rPr lang="lt-LT" i="1" dirty="0" smtClean="0">
                <a:solidFill>
                  <a:schemeClr val="tx1"/>
                </a:solidFill>
              </a:rPr>
              <a:t>Savo satyromis rašytoja davė pradžią naujoms tendencijoms lietuvių humoristikoje. Nemažai rašo vaikams.</a:t>
            </a:r>
            <a:endParaRPr lang="en-US" i="1" dirty="0" smtClean="0">
              <a:solidFill>
                <a:schemeClr val="tx1"/>
              </a:solidFill>
            </a:endParaRPr>
          </a:p>
          <a:p>
            <a:r>
              <a:rPr lang="lt-LT" i="1" dirty="0" smtClean="0">
                <a:solidFill>
                  <a:schemeClr val="tx1"/>
                </a:solidFill>
              </a:rPr>
              <a:t>1972 m. rašytojai įteikta Respublikinė valstybinė premija už humoristinius kūrinius, 1979 m. – Respublikinė valstybinė premija už knygą vaikams „Robotas ir peteliškė“, 1964 m. – Žurnalistų sąjungos premija.</a:t>
            </a:r>
            <a:endParaRPr lang="ru-RU" dirty="0">
              <a:solidFill>
                <a:schemeClr val="tx1"/>
              </a:solidFill>
            </a:endParaRPr>
          </a:p>
        </p:txBody>
      </p:sp>
      <p:pic>
        <p:nvPicPr>
          <p:cNvPr id="1027" name="Picture 3" descr="C:\Users\VL\AppData\Local\Microsoft\Windows\Temporary Internet Files\Content.IE5\YFPCX3HP\MM900336396[1].gif"/>
          <p:cNvPicPr>
            <a:picLocks noChangeAspect="1" noChangeArrowheads="1" noCrop="1"/>
          </p:cNvPicPr>
          <p:nvPr/>
        </p:nvPicPr>
        <p:blipFill>
          <a:blip r:embed="rId2" cstate="print"/>
          <a:srcRect/>
          <a:stretch>
            <a:fillRect/>
          </a:stretch>
        </p:blipFill>
        <p:spPr bwMode="auto">
          <a:xfrm>
            <a:off x="196843" y="357180"/>
            <a:ext cx="1440687" cy="609600"/>
          </a:xfrm>
          <a:prstGeom prst="rect">
            <a:avLst/>
          </a:prstGeom>
          <a:noFill/>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480" y="5000636"/>
            <a:ext cx="7115196" cy="1357322"/>
          </a:xfrm>
        </p:spPr>
        <p:txBody>
          <a:bodyPr>
            <a:normAutofit fontScale="90000"/>
          </a:bodyPr>
          <a:lstStyle/>
          <a:p>
            <a:r>
              <a:rPr lang="lt-LT" sz="2200" b="1" dirty="0" smtClean="0">
                <a:solidFill>
                  <a:schemeClr val="tx1"/>
                </a:solidFill>
                <a:latin typeface="Monotype Corsiva" pitchFamily="66" charset="0"/>
              </a:rPr>
              <a:t>V. Žilinskaitė su sūnumi Mariumi. Vilnius, 1961 m. </a:t>
            </a:r>
            <a:r>
              <a:rPr lang="lt-LT" sz="2200" dirty="0" smtClean="0">
                <a:solidFill>
                  <a:schemeClr val="tx1"/>
                </a:solidFill>
                <a:latin typeface="Monotype Corsiva" pitchFamily="66" charset="0"/>
              </a:rPr>
              <a:t>Iš asmeninio V. Žilinskaitės nuotraukų albumo</a:t>
            </a:r>
            <a:r>
              <a:rPr lang="lt-LT" dirty="0" smtClean="0">
                <a:solidFill>
                  <a:schemeClr val="tx1"/>
                </a:solidFill>
              </a:rPr>
              <a:t/>
            </a:r>
            <a:br>
              <a:rPr lang="lt-LT" dirty="0" smtClean="0">
                <a:solidFill>
                  <a:schemeClr val="tx1"/>
                </a:solidFill>
              </a:rPr>
            </a:br>
            <a:endParaRPr lang="ru-RU" dirty="0">
              <a:solidFill>
                <a:schemeClr val="tx1"/>
              </a:solidFill>
            </a:endParaRPr>
          </a:p>
        </p:txBody>
      </p:sp>
      <p:pic>
        <p:nvPicPr>
          <p:cNvPr id="6" name="Содержимое 5" descr="z132010101212848.jpg"/>
          <p:cNvPicPr>
            <a:picLocks noGrp="1" noChangeAspect="1"/>
          </p:cNvPicPr>
          <p:nvPr>
            <p:ph idx="1"/>
          </p:nvPr>
        </p:nvPicPr>
        <p:blipFill>
          <a:blip r:embed="rId3" cstate="print"/>
          <a:stretch>
            <a:fillRect/>
          </a:stretch>
        </p:blipFill>
        <p:spPr>
          <a:xfrm>
            <a:off x="1857356" y="214290"/>
            <a:ext cx="6769801" cy="46034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98" name="Picture 2" descr="C:\Users\VL\AppData\Local\Microsoft\Windows\Temporary Internet Files\Content.IE5\07AKIOBF\MM900365299[1].gif"/>
          <p:cNvPicPr>
            <a:picLocks noChangeAspect="1" noChangeArrowheads="1" noCrop="1"/>
          </p:cNvPicPr>
          <p:nvPr/>
        </p:nvPicPr>
        <p:blipFill>
          <a:blip r:embed="rId4" cstate="print"/>
          <a:srcRect/>
          <a:stretch>
            <a:fillRect/>
          </a:stretch>
        </p:blipFill>
        <p:spPr bwMode="auto">
          <a:xfrm>
            <a:off x="428596" y="4429132"/>
            <a:ext cx="1028700" cy="1028700"/>
          </a:xfrm>
          <a:prstGeom prst="rect">
            <a:avLst/>
          </a:prstGeom>
          <a:noFill/>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2571736" y="214290"/>
            <a:ext cx="6572264" cy="6643710"/>
          </a:xfrm>
        </p:spPr>
        <p:txBody>
          <a:bodyPr>
            <a:normAutofit fontScale="92500" lnSpcReduction="20000"/>
          </a:bodyPr>
          <a:lstStyle/>
          <a:p>
            <a:r>
              <a:rPr lang="lt-LT" sz="2000" b="1" dirty="0" smtClean="0">
                <a:solidFill>
                  <a:schemeClr val="tx1"/>
                </a:solidFill>
              </a:rPr>
              <a:t>	</a:t>
            </a:r>
            <a:r>
              <a:rPr lang="lt-LT" sz="2000" b="1" dirty="0" smtClean="0">
                <a:solidFill>
                  <a:schemeClr val="tx1"/>
                </a:solidFill>
                <a:latin typeface="Arial" pitchFamily="34" charset="0"/>
                <a:cs typeface="Arial" pitchFamily="34" charset="0"/>
              </a:rPr>
              <a:t>Savo talentą Vytautė Žilinskaitė maždaug padalino po lygiai suaugusiems ir vaikams, truputį apgailestauja neatsidavusi kurti vien tik jauniesiems skaitytojams. Tikra tiesa, kad vaikų literatūroje ,,nėra ribų fantazijai”, be to, mažiesiems ,,rašyti įdomiau ir prasmingiau – iš jų gali laukti stebuklų , gali tikėti, kad iš mažo grūdelio vėliau sulapos didelis gėrio medis...” Trumpai apibūdinant rašytojos kūrinius vaikams, galima pasakyti: supasakintoje kasdienybėje apgyvendinusi savo mažuosius veikėjus, ji skaitytojus veda į tikro sielvarto ir džiaugsmo, tikrų praradimų ir atradimų pasaulį.</a:t>
            </a:r>
            <a:br>
              <a:rPr lang="lt-LT" sz="2000" b="1" dirty="0" smtClean="0">
                <a:solidFill>
                  <a:schemeClr val="tx1"/>
                </a:solidFill>
                <a:latin typeface="Arial" pitchFamily="34" charset="0"/>
                <a:cs typeface="Arial" pitchFamily="34" charset="0"/>
              </a:rPr>
            </a:br>
            <a:endParaRPr lang="lt-LT" sz="2000" b="1" dirty="0" smtClean="0">
              <a:solidFill>
                <a:schemeClr val="tx1"/>
              </a:solidFill>
              <a:latin typeface="Arial" pitchFamily="34" charset="0"/>
              <a:cs typeface="Arial" pitchFamily="34" charset="0"/>
            </a:endParaRPr>
          </a:p>
          <a:p>
            <a:r>
              <a:rPr lang="lt-LT" sz="2000" b="1" dirty="0" smtClean="0">
                <a:solidFill>
                  <a:schemeClr val="tx1"/>
                </a:solidFill>
                <a:latin typeface="Arial" pitchFamily="34" charset="0"/>
                <a:cs typeface="Arial" pitchFamily="34" charset="0"/>
              </a:rPr>
              <a:t>	Viskas prasidėjo nuo poezijos. Žurnalistės diplomą Vytautė Žilinskaitė įgijo senajame Vilniaus universitete, dvylika metų dirbo ,,Jaunimo gretų” žurnale. Tuo metu rašytoja parašė pirmąją knygą – eilėraščių rikinį ,,Nesustok, valandėle” (1961), taip pat išstukseno linksmus pirmuosius apsakymus, humoreskas, apybraižas. Visada norėjo būti poetė. Rašytoja ir dabar mano, kad kiekvienas jaunas žmogus turėtų sukurti bent po keliolika eilėraštukų. Iš motinos turėjo paveldėjusi labai gerą humoro jausmą. Nuo pat vaikystės mėgo skaityti linksmas knygas, su didžiuliu užsidegimu rengdavo mokyklos sienlaikraščių humoristinius skyrelius.</a:t>
            </a:r>
            <a:r>
              <a:rPr lang="lt-LT" b="1" dirty="0" smtClean="0">
                <a:solidFill>
                  <a:schemeClr val="tx1"/>
                </a:solidFill>
                <a:latin typeface="Arial" pitchFamily="34" charset="0"/>
                <a:cs typeface="Arial" pitchFamily="34" charset="0"/>
              </a:rPr>
              <a:t/>
            </a:r>
            <a:br>
              <a:rPr lang="lt-LT" b="1" dirty="0" smtClean="0">
                <a:solidFill>
                  <a:schemeClr val="tx1"/>
                </a:solidFill>
                <a:latin typeface="Arial" pitchFamily="34" charset="0"/>
                <a:cs typeface="Arial" pitchFamily="34" charset="0"/>
              </a:rPr>
            </a:br>
            <a:endParaRPr lang="lt-LT" b="1" dirty="0" smtClean="0">
              <a:solidFill>
                <a:schemeClr val="tx1"/>
              </a:solidFill>
              <a:latin typeface="Arial" pitchFamily="34" charset="0"/>
              <a:cs typeface="Arial" pitchFamily="34" charset="0"/>
            </a:endParaRPr>
          </a:p>
          <a:p>
            <a:endParaRPr lang="lt-LT" dirty="0"/>
          </a:p>
        </p:txBody>
      </p:sp>
      <p:pic>
        <p:nvPicPr>
          <p:cNvPr id="5" name="Turinio vietos rezervavimo ženklas 4" descr="http://rubinaitis.lnb.lt/rub/m/m_images/wfiles/ioizz9479.jpg">
            <a:hlinkClick r:id="rId2"/>
          </p:cNvPr>
          <p:cNvPicPr>
            <a:picLocks noGrp="1"/>
          </p:cNvPicPr>
          <p:nvPr>
            <p:ph sz="half" idx="1"/>
          </p:nvPr>
        </p:nvPicPr>
        <p:blipFill>
          <a:blip r:embed="rId3" cstate="print"/>
          <a:srcRect/>
          <a:stretch>
            <a:fillRect/>
          </a:stretch>
        </p:blipFill>
        <p:spPr bwMode="auto">
          <a:xfrm>
            <a:off x="214282" y="285728"/>
            <a:ext cx="2376264" cy="2376264"/>
          </a:xfrm>
          <a:prstGeom prst="ellipse">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8" presetClass="entr" presetSubtype="0" accel="10000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1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8" presetClass="entr" presetSubtype="0" accel="10000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24"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lt-LT" b="1" i="1" dirty="0" smtClean="0">
                <a:solidFill>
                  <a:schemeClr val="tx1"/>
                </a:solidFill>
                <a:effectLst>
                  <a:outerShdw blurRad="38100" dist="38100" dir="2700000" algn="tl">
                    <a:srgbClr val="000000">
                      <a:alpha val="43137"/>
                    </a:srgbClr>
                  </a:outerShdw>
                  <a:reflection blurRad="12700" stA="48000" endA="300" endPos="55000" dir="5400000" sy="-90000" algn="bl" rotWithShape="0"/>
                </a:effectLst>
              </a:rPr>
              <a:t>Kūryba</a:t>
            </a:r>
            <a:endParaRPr lang="ru-RU" i="1" dirty="0">
              <a:solidFill>
                <a:schemeClr val="tx1"/>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Содержимое 2"/>
          <p:cNvSpPr>
            <a:spLocks noGrp="1"/>
          </p:cNvSpPr>
          <p:nvPr>
            <p:ph idx="1"/>
          </p:nvPr>
        </p:nvSpPr>
        <p:spPr>
          <a:xfrm>
            <a:off x="457200" y="1571613"/>
            <a:ext cx="8186766" cy="5072097"/>
          </a:xfrm>
        </p:spPr>
        <p:txBody>
          <a:bodyPr>
            <a:normAutofit/>
          </a:bodyPr>
          <a:lstStyle/>
          <a:p>
            <a:pPr>
              <a:buNone/>
            </a:pPr>
            <a:r>
              <a:rPr lang="lt-LT" dirty="0" smtClean="0">
                <a:solidFill>
                  <a:schemeClr val="tx1"/>
                </a:solidFill>
                <a:latin typeface="Monotype Corsiva" pitchFamily="66" charset="0"/>
              </a:rPr>
              <a:t>	V. Žilinskaitės knygos – dažniausiai pasakoja ne istorijas, o svarsto kokią nors problemą, ji „filosofuoja“ pasirinkta tema, naudodamasi stulbinančiomis hiperbolėmis, fantastiškais įsivaizdavimais, kurdama absurdiškas situacijas.</a:t>
            </a:r>
            <a:r>
              <a:rPr lang="lt-LT" dirty="0" smtClean="0">
                <a:solidFill>
                  <a:schemeClr val="tx1"/>
                </a:solidFill>
              </a:rPr>
              <a:t>..</a:t>
            </a:r>
            <a:endParaRPr lang="ru-RU" dirty="0">
              <a:solidFill>
                <a:schemeClr val="tx1"/>
              </a:solidFill>
            </a:endParaRPr>
          </a:p>
        </p:txBody>
      </p:sp>
      <p:pic>
        <p:nvPicPr>
          <p:cNvPr id="6146" name="Picture 2" descr="C:\Users\VL\AppData\Local\Microsoft\Windows\Temporary Internet Files\Content.IE5\7SZKULZU\MM900336739[1].gif"/>
          <p:cNvPicPr>
            <a:picLocks noChangeAspect="1" noChangeArrowheads="1" noCrop="1"/>
          </p:cNvPicPr>
          <p:nvPr/>
        </p:nvPicPr>
        <p:blipFill>
          <a:blip r:embed="rId2" cstate="print"/>
          <a:srcRect/>
          <a:stretch>
            <a:fillRect/>
          </a:stretch>
        </p:blipFill>
        <p:spPr bwMode="auto">
          <a:xfrm>
            <a:off x="5786446" y="4429132"/>
            <a:ext cx="2175099" cy="1857388"/>
          </a:xfrm>
          <a:prstGeom prst="rect">
            <a:avLst/>
          </a:prstGeom>
          <a:noFill/>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4214810" y="214290"/>
            <a:ext cx="4929190" cy="6643710"/>
          </a:xfrm>
        </p:spPr>
        <p:txBody>
          <a:bodyPr>
            <a:normAutofit/>
          </a:bodyPr>
          <a:lstStyle/>
          <a:p>
            <a:r>
              <a:rPr lang="lt-LT" sz="1500" b="1" dirty="0" smtClean="0">
                <a:solidFill>
                  <a:schemeClr val="tx1"/>
                </a:solidFill>
                <a:latin typeface="Arial" pitchFamily="34" charset="0"/>
                <a:cs typeface="Arial" pitchFamily="34" charset="0"/>
              </a:rPr>
              <a:t>,,Vaikams pradėjau rašyti tada, kai ėmiau sekti savo sukurtas pasakas sūnui, kai jį augindama priartinau savo pačios vaikystę,’’- kalba rašytoja.</a:t>
            </a:r>
          </a:p>
          <a:p>
            <a:endParaRPr lang="lt-LT" sz="1500" b="1" dirty="0" smtClean="0">
              <a:solidFill>
                <a:schemeClr val="tx1"/>
              </a:solidFill>
              <a:latin typeface="Arial" pitchFamily="34" charset="0"/>
              <a:cs typeface="Arial" pitchFamily="34" charset="0"/>
            </a:endParaRPr>
          </a:p>
          <a:p>
            <a:r>
              <a:rPr lang="lt-LT" sz="1500" b="1" dirty="0" smtClean="0">
                <a:solidFill>
                  <a:schemeClr val="tx1"/>
                </a:solidFill>
                <a:latin typeface="Arial" pitchFamily="34" charset="0"/>
                <a:cs typeface="Arial" pitchFamily="34" charset="0"/>
              </a:rPr>
              <a:t>Vytautė Žilinskaitė yra parašiusi:</a:t>
            </a:r>
          </a:p>
          <a:p>
            <a:r>
              <a:rPr lang="lt-LT" sz="1500" b="1" u="sng" dirty="0" smtClean="0">
                <a:solidFill>
                  <a:schemeClr val="tx1"/>
                </a:solidFill>
                <a:latin typeface="Arial" pitchFamily="34" charset="0"/>
                <a:cs typeface="Arial" pitchFamily="34" charset="0"/>
              </a:rPr>
              <a:t>Satyros rinkinius</a:t>
            </a:r>
            <a:endParaRPr lang="lt-LT" sz="1500" b="1" dirty="0" smtClean="0">
              <a:solidFill>
                <a:schemeClr val="tx1"/>
              </a:solidFill>
              <a:latin typeface="Arial" pitchFamily="34" charset="0"/>
              <a:cs typeface="Arial" pitchFamily="34" charset="0"/>
            </a:endParaRPr>
          </a:p>
          <a:p>
            <a:r>
              <a:rPr lang="lt-LT" sz="1500" b="1" dirty="0" smtClean="0">
                <a:solidFill>
                  <a:schemeClr val="tx1"/>
                </a:solidFill>
                <a:latin typeface="Arial" pitchFamily="34" charset="0"/>
                <a:cs typeface="Arial" pitchFamily="34" charset="0"/>
              </a:rPr>
              <a:t>„Ne iš pirmo žvilgsnio“ (1962)</a:t>
            </a:r>
          </a:p>
          <a:p>
            <a:r>
              <a:rPr lang="lt-LT" sz="1500" b="1" dirty="0" smtClean="0">
                <a:solidFill>
                  <a:schemeClr val="tx1"/>
                </a:solidFill>
                <a:latin typeface="Arial" pitchFamily="34" charset="0"/>
                <a:cs typeface="Arial" pitchFamily="34" charset="0"/>
              </a:rPr>
              <a:t>„Ir aš ožius ganiau“ (1965)</a:t>
            </a:r>
          </a:p>
          <a:p>
            <a:r>
              <a:rPr lang="lt-LT" sz="1500" b="1" dirty="0" smtClean="0">
                <a:solidFill>
                  <a:schemeClr val="tx1"/>
                </a:solidFill>
                <a:latin typeface="Arial" pitchFamily="34" charset="0"/>
                <a:cs typeface="Arial" pitchFamily="34" charset="0"/>
              </a:rPr>
              <a:t>„Angelas virš miesto“ (1967)</a:t>
            </a:r>
          </a:p>
          <a:p>
            <a:r>
              <a:rPr lang="lt-LT" sz="1500" b="1" dirty="0" smtClean="0">
                <a:solidFill>
                  <a:schemeClr val="tx1"/>
                </a:solidFill>
                <a:latin typeface="Arial" pitchFamily="34" charset="0"/>
                <a:cs typeface="Arial" pitchFamily="34" charset="0"/>
              </a:rPr>
              <a:t>„Romantikos institutas“ (1968)</a:t>
            </a:r>
          </a:p>
          <a:p>
            <a:r>
              <a:rPr lang="lt-LT" sz="1500" b="1" dirty="0" smtClean="0">
                <a:solidFill>
                  <a:schemeClr val="tx1"/>
                </a:solidFill>
                <a:latin typeface="Arial" pitchFamily="34" charset="0"/>
                <a:cs typeface="Arial" pitchFamily="34" charset="0"/>
              </a:rPr>
              <a:t>„Humoreskos“ (1979)</a:t>
            </a:r>
          </a:p>
          <a:p>
            <a:r>
              <a:rPr lang="lt-LT" sz="1500" b="1" dirty="0" smtClean="0">
                <a:solidFill>
                  <a:schemeClr val="tx1"/>
                </a:solidFill>
                <a:latin typeface="Arial" pitchFamily="34" charset="0"/>
                <a:cs typeface="Arial" pitchFamily="34" charset="0"/>
              </a:rPr>
              <a:t>„Paradoksai“ (1973)</a:t>
            </a:r>
          </a:p>
          <a:p>
            <a:r>
              <a:rPr lang="lt-LT" sz="1500" b="1" dirty="0" smtClean="0">
                <a:solidFill>
                  <a:schemeClr val="tx1"/>
                </a:solidFill>
                <a:latin typeface="Arial" pitchFamily="34" charset="0"/>
                <a:cs typeface="Arial" pitchFamily="34" charset="0"/>
              </a:rPr>
              <a:t>,,Satyros"(1978)</a:t>
            </a:r>
          </a:p>
          <a:p>
            <a:r>
              <a:rPr lang="lt-LT" sz="1500" b="1" dirty="0" smtClean="0">
                <a:solidFill>
                  <a:schemeClr val="tx1"/>
                </a:solidFill>
                <a:latin typeface="Arial" pitchFamily="34" charset="0"/>
                <a:cs typeface="Arial" pitchFamily="34" charset="0"/>
              </a:rPr>
              <a:t>„Paveikslas“ (1981)</a:t>
            </a:r>
          </a:p>
          <a:p>
            <a:r>
              <a:rPr lang="lt-LT" sz="1500" b="1" dirty="0" smtClean="0">
                <a:solidFill>
                  <a:schemeClr val="tx1"/>
                </a:solidFill>
                <a:latin typeface="Arial" pitchFamily="34" charset="0"/>
                <a:cs typeface="Arial" pitchFamily="34" charset="0"/>
              </a:rPr>
              <a:t>„Ikaras Antrasis“ (1990)</a:t>
            </a:r>
          </a:p>
          <a:p>
            <a:r>
              <a:rPr lang="lt-LT" sz="1500" b="1" dirty="0" smtClean="0">
                <a:solidFill>
                  <a:schemeClr val="tx1"/>
                </a:solidFill>
                <a:latin typeface="Arial" pitchFamily="34" charset="0"/>
                <a:cs typeface="Arial" pitchFamily="34" charset="0"/>
              </a:rPr>
              <a:t>„Vaiduokliai“ (1991)</a:t>
            </a:r>
          </a:p>
          <a:p>
            <a:r>
              <a:rPr lang="lt-LT" sz="1500" b="1" dirty="0" smtClean="0">
                <a:solidFill>
                  <a:schemeClr val="tx1"/>
                </a:solidFill>
                <a:latin typeface="Arial" pitchFamily="34" charset="0"/>
                <a:cs typeface="Arial" pitchFamily="34" charset="0"/>
              </a:rPr>
              <a:t>„Paršiuko puota“ (1996)</a:t>
            </a:r>
          </a:p>
          <a:p>
            <a:r>
              <a:rPr lang="lt-LT" sz="1500" b="1" dirty="0" smtClean="0">
                <a:solidFill>
                  <a:schemeClr val="tx1"/>
                </a:solidFill>
                <a:latin typeface="Arial" pitchFamily="34" charset="0"/>
                <a:cs typeface="Arial" pitchFamily="34" charset="0"/>
              </a:rPr>
              <a:t>,,Kas atsitiko?” (2000)</a:t>
            </a:r>
          </a:p>
          <a:p>
            <a:r>
              <a:rPr lang="lt-LT" sz="1500" b="1" dirty="0" smtClean="0">
                <a:solidFill>
                  <a:schemeClr val="tx1"/>
                </a:solidFill>
                <a:latin typeface="Arial" pitchFamily="34" charset="0"/>
                <a:cs typeface="Arial" pitchFamily="34" charset="0"/>
              </a:rPr>
              <a:t>,,Mano neapykanta stipresnė"(...)</a:t>
            </a:r>
          </a:p>
          <a:p>
            <a:r>
              <a:rPr lang="lt-LT" sz="1500" b="1" u="sng" dirty="0" smtClean="0">
                <a:solidFill>
                  <a:schemeClr val="tx1"/>
                </a:solidFill>
                <a:latin typeface="Arial" pitchFamily="34" charset="0"/>
                <a:cs typeface="Arial" pitchFamily="34" charset="0"/>
              </a:rPr>
              <a:t>Rinktines</a:t>
            </a:r>
            <a:endParaRPr lang="lt-LT" sz="1500" b="1" dirty="0" smtClean="0">
              <a:solidFill>
                <a:schemeClr val="tx1"/>
              </a:solidFill>
              <a:latin typeface="Arial" pitchFamily="34" charset="0"/>
              <a:cs typeface="Arial" pitchFamily="34" charset="0"/>
            </a:endParaRPr>
          </a:p>
          <a:p>
            <a:r>
              <a:rPr lang="lt-LT" sz="1500" b="1" dirty="0" smtClean="0">
                <a:solidFill>
                  <a:schemeClr val="tx1"/>
                </a:solidFill>
                <a:latin typeface="Arial" pitchFamily="34" charset="0"/>
                <a:cs typeface="Arial" pitchFamily="34" charset="0"/>
              </a:rPr>
              <a:t>,,Karuselėje" (1970)</a:t>
            </a:r>
          </a:p>
          <a:p>
            <a:r>
              <a:rPr lang="lt-LT" sz="1500" b="1" dirty="0" smtClean="0">
                <a:solidFill>
                  <a:schemeClr val="tx1"/>
                </a:solidFill>
                <a:latin typeface="Arial" pitchFamily="34" charset="0"/>
                <a:cs typeface="Arial" pitchFamily="34" charset="0"/>
              </a:rPr>
              <a:t>,,Kvaitulys" (1984)</a:t>
            </a:r>
          </a:p>
          <a:p>
            <a:r>
              <a:rPr lang="lt-LT" sz="1500" b="1" dirty="0" smtClean="0">
                <a:solidFill>
                  <a:schemeClr val="tx1"/>
                </a:solidFill>
                <a:latin typeface="Arial" pitchFamily="34" charset="0"/>
                <a:cs typeface="Arial" pitchFamily="34" charset="0"/>
              </a:rPr>
              <a:t>  </a:t>
            </a:r>
            <a:r>
              <a:rPr lang="lt-LT" sz="1500" b="1" u="sng" dirty="0" smtClean="0">
                <a:solidFill>
                  <a:schemeClr val="tx1"/>
                </a:solidFill>
                <a:latin typeface="Arial" pitchFamily="34" charset="0"/>
                <a:cs typeface="Arial" pitchFamily="34" charset="0"/>
              </a:rPr>
              <a:t>Eilėraščių rinkinį</a:t>
            </a:r>
          </a:p>
          <a:p>
            <a:r>
              <a:rPr lang="lt-LT" sz="1500" b="1" dirty="0" smtClean="0">
                <a:solidFill>
                  <a:schemeClr val="tx1"/>
                </a:solidFill>
                <a:latin typeface="Arial" pitchFamily="34" charset="0"/>
                <a:cs typeface="Arial" pitchFamily="34" charset="0"/>
              </a:rPr>
              <a:t> „Nesustok, valandėle“ (1961)</a:t>
            </a:r>
          </a:p>
          <a:p>
            <a:endParaRPr lang="lt-LT" dirty="0" smtClean="0"/>
          </a:p>
          <a:p>
            <a:endParaRPr lang="lt-LT" dirty="0"/>
          </a:p>
        </p:txBody>
      </p:sp>
      <p:pic>
        <p:nvPicPr>
          <p:cNvPr id="7" name="Turinio vietos rezervavimo ženklas 6" descr="Vytautė Žilinskaitė 1960 m.">
            <a:hlinkClick r:id="rId2"/>
          </p:cNvPr>
          <p:cNvPicPr>
            <a:picLocks noGrp="1"/>
          </p:cNvPicPr>
          <p:nvPr>
            <p:ph sz="half" idx="1"/>
          </p:nvPr>
        </p:nvPicPr>
        <p:blipFill>
          <a:blip r:embed="rId3" cstate="print"/>
          <a:srcRect/>
          <a:stretch>
            <a:fillRect/>
          </a:stretch>
        </p:blipFill>
        <p:spPr bwMode="auto">
          <a:xfrm>
            <a:off x="285720" y="142852"/>
            <a:ext cx="3888432" cy="2592288"/>
          </a:xfrm>
          <a:prstGeom prst="rect">
            <a:avLst/>
          </a:prstGeom>
          <a:ln>
            <a:noFill/>
          </a:ln>
          <a:effectLst>
            <a:softEdge rad="112500"/>
          </a:effectLst>
        </p:spPr>
      </p:pic>
      <p:sp>
        <p:nvSpPr>
          <p:cNvPr id="8" name="TextBox 7"/>
          <p:cNvSpPr txBox="1"/>
          <p:nvPr/>
        </p:nvSpPr>
        <p:spPr>
          <a:xfrm>
            <a:off x="285720" y="2928934"/>
            <a:ext cx="3929090" cy="2862322"/>
          </a:xfrm>
          <a:prstGeom prst="rect">
            <a:avLst/>
          </a:prstGeom>
          <a:noFill/>
        </p:spPr>
        <p:txBody>
          <a:bodyPr wrap="square" rtlCol="0">
            <a:spAutoFit/>
          </a:bodyPr>
          <a:lstStyle/>
          <a:p>
            <a:r>
              <a:rPr lang="lt-LT" sz="2000" b="1" u="sng" dirty="0" smtClean="0">
                <a:latin typeface="Arial" pitchFamily="34" charset="0"/>
                <a:cs typeface="Arial" pitchFamily="34" charset="0"/>
              </a:rPr>
              <a:t>Knygos vaikams</a:t>
            </a:r>
          </a:p>
          <a:p>
            <a:r>
              <a:rPr lang="lt-LT" sz="2000" b="1" dirty="0" smtClean="0">
                <a:latin typeface="Arial" pitchFamily="34" charset="0"/>
                <a:cs typeface="Arial" pitchFamily="34" charset="0"/>
              </a:rPr>
              <a:t> </a:t>
            </a:r>
          </a:p>
          <a:p>
            <a:r>
              <a:rPr lang="lt-LT" sz="2000" b="1" dirty="0" smtClean="0">
                <a:latin typeface="Arial" pitchFamily="34" charset="0"/>
                <a:cs typeface="Arial" pitchFamily="34" charset="0"/>
              </a:rPr>
              <a:t>,,Robotas ir peteliškė" (1978)</a:t>
            </a:r>
          </a:p>
          <a:p>
            <a:r>
              <a:rPr lang="lt-LT" sz="2000" b="1" dirty="0" smtClean="0">
                <a:latin typeface="Arial" pitchFamily="34" charset="0"/>
                <a:cs typeface="Arial" pitchFamily="34" charset="0"/>
              </a:rPr>
              <a:t>,,Berniukas iš albumo. Karklo šakelė. Begemoto oda” (1974)</a:t>
            </a:r>
          </a:p>
          <a:p>
            <a:r>
              <a:rPr lang="lt-LT" sz="2000" b="1" dirty="0" smtClean="0">
                <a:latin typeface="Arial" pitchFamily="34" charset="0"/>
                <a:cs typeface="Arial" pitchFamily="34" charset="0"/>
              </a:rPr>
              <a:t>,,Gaidžio kalnas” (1981)</a:t>
            </a:r>
          </a:p>
          <a:p>
            <a:r>
              <a:rPr lang="lt-LT" sz="2000" b="1" dirty="0" smtClean="0">
                <a:latin typeface="Arial" pitchFamily="34" charset="0"/>
                <a:cs typeface="Arial" pitchFamily="34" charset="0"/>
              </a:rPr>
              <a:t>,,Ledinė fėja” (1979)</a:t>
            </a:r>
          </a:p>
          <a:p>
            <a:r>
              <a:rPr lang="lt-LT" sz="2000" b="1" dirty="0" smtClean="0">
                <a:latin typeface="Arial" pitchFamily="34" charset="0"/>
                <a:cs typeface="Arial" pitchFamily="34" charset="0"/>
              </a:rPr>
              <a:t>,,Kelionė į Tandadriką” (1984)</a:t>
            </a:r>
          </a:p>
          <a:p>
            <a:r>
              <a:rPr lang="lt-LT" sz="2000" b="1" dirty="0" smtClean="0">
                <a:latin typeface="Arial" pitchFamily="34" charset="0"/>
                <a:cs typeface="Arial" pitchFamily="34" charset="0"/>
              </a:rPr>
              <a:t>,,Kintas”(2005)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anim calcmode="lin" valueType="num">
                                      <p:cBhvr>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anim calcmode="lin" valueType="num">
                                      <p:cBhvr>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anim calcmode="lin" valueType="num">
                                      <p:cBhvr>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anim calcmode="lin" valueType="num">
                                      <p:cBhvr>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500"/>
                                        <p:tgtEl>
                                          <p:spTgt spid="3">
                                            <p:txEl>
                                              <p:pRg st="6" end="6"/>
                                            </p:txEl>
                                          </p:spTgt>
                                        </p:tgtEl>
                                      </p:cBhvr>
                                    </p:animEffect>
                                    <p:anim calcmode="lin" valueType="num">
                                      <p:cBhvr>
                                        <p:cTn id="5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500"/>
                                        <p:tgtEl>
                                          <p:spTgt spid="3">
                                            <p:txEl>
                                              <p:pRg st="7" end="7"/>
                                            </p:txEl>
                                          </p:spTgt>
                                        </p:tgtEl>
                                      </p:cBhvr>
                                    </p:animEffect>
                                    <p:anim calcmode="lin" valueType="num">
                                      <p:cBhvr>
                                        <p:cTn id="5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500"/>
                                        <p:tgtEl>
                                          <p:spTgt spid="3">
                                            <p:txEl>
                                              <p:pRg st="8" end="8"/>
                                            </p:txEl>
                                          </p:spTgt>
                                        </p:tgtEl>
                                      </p:cBhvr>
                                    </p:animEffect>
                                    <p:anim calcmode="lin" valueType="num">
                                      <p:cBhvr>
                                        <p:cTn id="6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5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500"/>
                                        <p:tgtEl>
                                          <p:spTgt spid="3">
                                            <p:txEl>
                                              <p:pRg st="9" end="9"/>
                                            </p:txEl>
                                          </p:spTgt>
                                        </p:tgtEl>
                                      </p:cBhvr>
                                    </p:animEffect>
                                    <p:anim calcmode="lin" valueType="num">
                                      <p:cBhvr>
                                        <p:cTn id="7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5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500"/>
                                        <p:tgtEl>
                                          <p:spTgt spid="3">
                                            <p:txEl>
                                              <p:pRg st="10" end="10"/>
                                            </p:txEl>
                                          </p:spTgt>
                                        </p:tgtEl>
                                      </p:cBhvr>
                                    </p:animEffect>
                                    <p:anim calcmode="lin" valueType="num">
                                      <p:cBhvr>
                                        <p:cTn id="7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5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500"/>
                                        <p:tgtEl>
                                          <p:spTgt spid="3">
                                            <p:txEl>
                                              <p:pRg st="11" end="11"/>
                                            </p:txEl>
                                          </p:spTgt>
                                        </p:tgtEl>
                                      </p:cBhvr>
                                    </p:animEffect>
                                    <p:anim calcmode="lin" valueType="num">
                                      <p:cBhvr>
                                        <p:cTn id="8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5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2" end="12"/>
                                            </p:txEl>
                                          </p:spTgt>
                                        </p:tgtEl>
                                        <p:attrNameLst>
                                          <p:attrName>style.visibility</p:attrName>
                                        </p:attrNameLst>
                                      </p:cBhvr>
                                      <p:to>
                                        <p:strVal val="visible"/>
                                      </p:to>
                                    </p:set>
                                    <p:animEffect transition="in" filter="fade">
                                      <p:cBhvr>
                                        <p:cTn id="91" dur="500"/>
                                        <p:tgtEl>
                                          <p:spTgt spid="3">
                                            <p:txEl>
                                              <p:pRg st="12" end="12"/>
                                            </p:txEl>
                                          </p:spTgt>
                                        </p:tgtEl>
                                      </p:cBhvr>
                                    </p:animEffect>
                                    <p:anim calcmode="lin" valueType="num">
                                      <p:cBhvr>
                                        <p:cTn id="92"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3" dur="5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13" end="13"/>
                                            </p:txEl>
                                          </p:spTgt>
                                        </p:tgtEl>
                                        <p:attrNameLst>
                                          <p:attrName>style.visibility</p:attrName>
                                        </p:attrNameLst>
                                      </p:cBhvr>
                                      <p:to>
                                        <p:strVal val="visible"/>
                                      </p:to>
                                    </p:set>
                                    <p:animEffect transition="in" filter="fade">
                                      <p:cBhvr>
                                        <p:cTn id="98" dur="500"/>
                                        <p:tgtEl>
                                          <p:spTgt spid="3">
                                            <p:txEl>
                                              <p:pRg st="13" end="13"/>
                                            </p:txEl>
                                          </p:spTgt>
                                        </p:tgtEl>
                                      </p:cBhvr>
                                    </p:animEffect>
                                    <p:anim calcmode="lin" valueType="num">
                                      <p:cBhvr>
                                        <p:cTn id="9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00" dur="5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
                                            <p:txEl>
                                              <p:pRg st="14" end="14"/>
                                            </p:txEl>
                                          </p:spTgt>
                                        </p:tgtEl>
                                        <p:attrNameLst>
                                          <p:attrName>style.visibility</p:attrName>
                                        </p:attrNameLst>
                                      </p:cBhvr>
                                      <p:to>
                                        <p:strVal val="visible"/>
                                      </p:to>
                                    </p:set>
                                    <p:animEffect transition="in" filter="fade">
                                      <p:cBhvr>
                                        <p:cTn id="105" dur="500"/>
                                        <p:tgtEl>
                                          <p:spTgt spid="3">
                                            <p:txEl>
                                              <p:pRg st="14" end="14"/>
                                            </p:txEl>
                                          </p:spTgt>
                                        </p:tgtEl>
                                      </p:cBhvr>
                                    </p:animEffect>
                                    <p:anim calcmode="lin" valueType="num">
                                      <p:cBhvr>
                                        <p:cTn id="106"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107" dur="5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
                                            <p:txEl>
                                              <p:pRg st="15" end="15"/>
                                            </p:txEl>
                                          </p:spTgt>
                                        </p:tgtEl>
                                        <p:attrNameLst>
                                          <p:attrName>style.visibility</p:attrName>
                                        </p:attrNameLst>
                                      </p:cBhvr>
                                      <p:to>
                                        <p:strVal val="visible"/>
                                      </p:to>
                                    </p:set>
                                    <p:animEffect transition="in" filter="fade">
                                      <p:cBhvr>
                                        <p:cTn id="112" dur="500"/>
                                        <p:tgtEl>
                                          <p:spTgt spid="3">
                                            <p:txEl>
                                              <p:pRg st="15" end="15"/>
                                            </p:txEl>
                                          </p:spTgt>
                                        </p:tgtEl>
                                      </p:cBhvr>
                                    </p:animEffect>
                                    <p:anim calcmode="lin" valueType="num">
                                      <p:cBhvr>
                                        <p:cTn id="11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114" dur="5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
                                            <p:txEl>
                                              <p:pRg st="16" end="16"/>
                                            </p:txEl>
                                          </p:spTgt>
                                        </p:tgtEl>
                                        <p:attrNameLst>
                                          <p:attrName>style.visibility</p:attrName>
                                        </p:attrNameLst>
                                      </p:cBhvr>
                                      <p:to>
                                        <p:strVal val="visible"/>
                                      </p:to>
                                    </p:set>
                                    <p:animEffect transition="in" filter="fade">
                                      <p:cBhvr>
                                        <p:cTn id="119" dur="500"/>
                                        <p:tgtEl>
                                          <p:spTgt spid="3">
                                            <p:txEl>
                                              <p:pRg st="16" end="16"/>
                                            </p:txEl>
                                          </p:spTgt>
                                        </p:tgtEl>
                                      </p:cBhvr>
                                    </p:animEffect>
                                    <p:anim calcmode="lin" valueType="num">
                                      <p:cBhvr>
                                        <p:cTn id="120"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121" dur="5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3">
                                            <p:txEl>
                                              <p:pRg st="17" end="17"/>
                                            </p:txEl>
                                          </p:spTgt>
                                        </p:tgtEl>
                                        <p:attrNameLst>
                                          <p:attrName>style.visibility</p:attrName>
                                        </p:attrNameLst>
                                      </p:cBhvr>
                                      <p:to>
                                        <p:strVal val="visible"/>
                                      </p:to>
                                    </p:set>
                                    <p:animEffect transition="in" filter="fade">
                                      <p:cBhvr>
                                        <p:cTn id="126" dur="500"/>
                                        <p:tgtEl>
                                          <p:spTgt spid="3">
                                            <p:txEl>
                                              <p:pRg st="17" end="17"/>
                                            </p:txEl>
                                          </p:spTgt>
                                        </p:tgtEl>
                                      </p:cBhvr>
                                    </p:animEffect>
                                    <p:anim calcmode="lin" valueType="num">
                                      <p:cBhvr>
                                        <p:cTn id="127"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p:cTn id="128" dur="500" fill="hold"/>
                                        <p:tgtEl>
                                          <p:spTgt spid="3">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3">
                                            <p:txEl>
                                              <p:pRg st="18" end="18"/>
                                            </p:txEl>
                                          </p:spTgt>
                                        </p:tgtEl>
                                        <p:attrNameLst>
                                          <p:attrName>style.visibility</p:attrName>
                                        </p:attrNameLst>
                                      </p:cBhvr>
                                      <p:to>
                                        <p:strVal val="visible"/>
                                      </p:to>
                                    </p:set>
                                    <p:animEffect transition="in" filter="fade">
                                      <p:cBhvr>
                                        <p:cTn id="133" dur="500"/>
                                        <p:tgtEl>
                                          <p:spTgt spid="3">
                                            <p:txEl>
                                              <p:pRg st="18" end="18"/>
                                            </p:txEl>
                                          </p:spTgt>
                                        </p:tgtEl>
                                      </p:cBhvr>
                                    </p:animEffect>
                                    <p:anim calcmode="lin" valueType="num">
                                      <p:cBhvr>
                                        <p:cTn id="134"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p:cTn id="135" dur="500" fill="hold"/>
                                        <p:tgtEl>
                                          <p:spTgt spid="3">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3">
                                            <p:txEl>
                                              <p:pRg st="19" end="19"/>
                                            </p:txEl>
                                          </p:spTgt>
                                        </p:tgtEl>
                                        <p:attrNameLst>
                                          <p:attrName>style.visibility</p:attrName>
                                        </p:attrNameLst>
                                      </p:cBhvr>
                                      <p:to>
                                        <p:strVal val="visible"/>
                                      </p:to>
                                    </p:set>
                                    <p:animEffect transition="in" filter="fade">
                                      <p:cBhvr>
                                        <p:cTn id="140" dur="500"/>
                                        <p:tgtEl>
                                          <p:spTgt spid="3">
                                            <p:txEl>
                                              <p:pRg st="19" end="19"/>
                                            </p:txEl>
                                          </p:spTgt>
                                        </p:tgtEl>
                                      </p:cBhvr>
                                    </p:animEffect>
                                    <p:anim calcmode="lin" valueType="num">
                                      <p:cBhvr>
                                        <p:cTn id="141"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p:cTn id="142" dur="500" fill="hold"/>
                                        <p:tgtEl>
                                          <p:spTgt spid="3">
                                            <p:txEl>
                                              <p:pRg st="19" end="19"/>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3">
                                            <p:txEl>
                                              <p:pRg st="20" end="20"/>
                                            </p:txEl>
                                          </p:spTgt>
                                        </p:tgtEl>
                                        <p:attrNameLst>
                                          <p:attrName>style.visibility</p:attrName>
                                        </p:attrNameLst>
                                      </p:cBhvr>
                                      <p:to>
                                        <p:strVal val="visible"/>
                                      </p:to>
                                    </p:set>
                                    <p:animEffect transition="in" filter="fade">
                                      <p:cBhvr>
                                        <p:cTn id="147" dur="500"/>
                                        <p:tgtEl>
                                          <p:spTgt spid="3">
                                            <p:txEl>
                                              <p:pRg st="20" end="20"/>
                                            </p:txEl>
                                          </p:spTgt>
                                        </p:tgtEl>
                                      </p:cBhvr>
                                    </p:animEffect>
                                    <p:anim calcmode="lin" valueType="num">
                                      <p:cBhvr>
                                        <p:cTn id="148"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p:cTn id="149" dur="500" fill="hold"/>
                                        <p:tgtEl>
                                          <p:spTgt spid="3">
                                            <p:txEl>
                                              <p:pRg st="20" end="20"/>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3">
                                            <p:txEl>
                                              <p:pRg st="21" end="21"/>
                                            </p:txEl>
                                          </p:spTgt>
                                        </p:tgtEl>
                                        <p:attrNameLst>
                                          <p:attrName>style.visibility</p:attrName>
                                        </p:attrNameLst>
                                      </p:cBhvr>
                                      <p:to>
                                        <p:strVal val="visible"/>
                                      </p:to>
                                    </p:set>
                                    <p:animEffect transition="in" filter="fade">
                                      <p:cBhvr>
                                        <p:cTn id="154" dur="500"/>
                                        <p:tgtEl>
                                          <p:spTgt spid="3">
                                            <p:txEl>
                                              <p:pRg st="21" end="21"/>
                                            </p:txEl>
                                          </p:spTgt>
                                        </p:tgtEl>
                                      </p:cBhvr>
                                    </p:animEffect>
                                    <p:anim calcmode="lin" valueType="num">
                                      <p:cBhvr>
                                        <p:cTn id="155"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p:cTn id="156" dur="500" fill="hold"/>
                                        <p:tgtEl>
                                          <p:spTgt spid="3">
                                            <p:txEl>
                                              <p:pRg st="21" end="2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3786182" y="214290"/>
            <a:ext cx="5357818" cy="6429420"/>
          </a:xfrm>
        </p:spPr>
        <p:txBody>
          <a:bodyPr>
            <a:normAutofit fontScale="85000" lnSpcReduction="20000"/>
          </a:bodyPr>
          <a:lstStyle/>
          <a:p>
            <a:r>
              <a:rPr lang="lt-LT" sz="2800" b="1" dirty="0" smtClean="0">
                <a:solidFill>
                  <a:schemeClr val="tx1"/>
                </a:solidFill>
                <a:latin typeface="Arial" pitchFamily="34" charset="0"/>
                <a:cs typeface="Arial" pitchFamily="34" charset="0"/>
              </a:rPr>
              <a:t>Geriausi kūriniai įdėti į rinktinę </a:t>
            </a:r>
            <a:r>
              <a:rPr lang="lt-LT" sz="2800" b="1" i="1" dirty="0" smtClean="0">
                <a:solidFill>
                  <a:schemeClr val="tx1"/>
                </a:solidFill>
                <a:latin typeface="Arial" pitchFamily="34" charset="0"/>
                <a:cs typeface="Arial" pitchFamily="34" charset="0"/>
              </a:rPr>
              <a:t>,,Ledinė fėja” </a:t>
            </a:r>
            <a:r>
              <a:rPr lang="lt-LT" sz="2800" b="1" dirty="0" smtClean="0">
                <a:solidFill>
                  <a:schemeClr val="tx1"/>
                </a:solidFill>
                <a:latin typeface="Arial" pitchFamily="34" charset="0"/>
                <a:cs typeface="Arial" pitchFamily="34" charset="0"/>
              </a:rPr>
              <a:t>(1979). Ši rinktinė rodo rašytojos pastangas sieti pasaką su šiuolaikinio vaiko gyvenimu. </a:t>
            </a:r>
          </a:p>
          <a:p>
            <a:r>
              <a:rPr lang="lt-LT" sz="2800" b="1" dirty="0" smtClean="0">
                <a:solidFill>
                  <a:schemeClr val="tx1"/>
                </a:solidFill>
                <a:latin typeface="Arial" pitchFamily="34" charset="0"/>
                <a:cs typeface="Arial" pitchFamily="34" charset="0"/>
              </a:rPr>
              <a:t>Rinkinio </a:t>
            </a:r>
            <a:r>
              <a:rPr lang="lt-LT" sz="2800" b="1" i="1" dirty="0" smtClean="0">
                <a:solidFill>
                  <a:schemeClr val="tx1"/>
                </a:solidFill>
                <a:latin typeface="Arial" pitchFamily="34" charset="0"/>
                <a:cs typeface="Arial" pitchFamily="34" charset="0"/>
              </a:rPr>
              <a:t>,,Senelio Šalčio ūsai” </a:t>
            </a:r>
            <a:r>
              <a:rPr lang="lt-LT" sz="2800" b="1" dirty="0" smtClean="0">
                <a:solidFill>
                  <a:schemeClr val="tx1"/>
                </a:solidFill>
                <a:latin typeface="Arial" pitchFamily="34" charset="0"/>
                <a:cs typeface="Arial" pitchFamily="34" charset="0"/>
              </a:rPr>
              <a:t>pasakų mintis gilesnė, einama prie sudėtingesnių, ne tik vaiko gyvenime svarbių dalykų. Kitoje pasakų ir eilėraščių knygoje </a:t>
            </a:r>
            <a:r>
              <a:rPr lang="lt-LT" sz="2800" b="1" i="1" dirty="0" smtClean="0">
                <a:solidFill>
                  <a:schemeClr val="tx1"/>
                </a:solidFill>
                <a:latin typeface="Arial" pitchFamily="34" charset="0"/>
                <a:cs typeface="Arial" pitchFamily="34" charset="0"/>
              </a:rPr>
              <a:t>,,Kaktuso paslaptis” </a:t>
            </a:r>
            <a:r>
              <a:rPr lang="lt-LT" sz="2800" b="1" dirty="0" smtClean="0">
                <a:solidFill>
                  <a:schemeClr val="tx1"/>
                </a:solidFill>
                <a:latin typeface="Arial" pitchFamily="34" charset="0"/>
                <a:cs typeface="Arial" pitchFamily="34" charset="0"/>
              </a:rPr>
              <a:t>(1973) didžiausias dėmesys skiriamas realiems vaikams, jų išgyvenimams.</a:t>
            </a:r>
            <a:br>
              <a:rPr lang="lt-LT" sz="2800" b="1" dirty="0" smtClean="0">
                <a:solidFill>
                  <a:schemeClr val="tx1"/>
                </a:solidFill>
                <a:latin typeface="Arial" pitchFamily="34" charset="0"/>
                <a:cs typeface="Arial" pitchFamily="34" charset="0"/>
              </a:rPr>
            </a:br>
            <a:r>
              <a:rPr lang="lt-LT" sz="2800" b="1" dirty="0" smtClean="0">
                <a:solidFill>
                  <a:schemeClr val="tx1"/>
                </a:solidFill>
                <a:latin typeface="Arial" pitchFamily="34" charset="0"/>
                <a:cs typeface="Arial" pitchFamily="34" charset="0"/>
              </a:rPr>
              <a:t>Rašytojos apysakose, pasakojimuose vyrauja mintis, kad ,,nereikia bijoti piešti vaikams gyvenimą tokį, koks juos supa”. Kiekvienas V.Žilinskaitės kūrinys skatina nenusileisti blogiui ir visur ieškoti gėrio.</a:t>
            </a:r>
          </a:p>
          <a:p>
            <a:endParaRPr lang="lt-LT" sz="2200" b="1" dirty="0"/>
          </a:p>
        </p:txBody>
      </p:sp>
      <p:pic>
        <p:nvPicPr>
          <p:cNvPr id="7" name="Turinio vietos rezervavimo ženklas 6" descr="imagesCAX0SD2X.jpg"/>
          <p:cNvPicPr>
            <a:picLocks noGrp="1" noChangeAspect="1"/>
          </p:cNvPicPr>
          <p:nvPr>
            <p:ph sz="half" idx="1"/>
          </p:nvPr>
        </p:nvPicPr>
        <p:blipFill>
          <a:blip r:embed="rId2" cstate="print"/>
          <a:srcRect l="7317" t="9135" r="7317" b="10481"/>
          <a:stretch>
            <a:fillRect/>
          </a:stretch>
        </p:blipFill>
        <p:spPr>
          <a:xfrm>
            <a:off x="142844" y="928670"/>
            <a:ext cx="3495902" cy="4394848"/>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6"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3071802" y="142852"/>
            <a:ext cx="5857916" cy="3643338"/>
          </a:xfrm>
        </p:spPr>
        <p:txBody>
          <a:bodyPr>
            <a:normAutofit lnSpcReduction="10000"/>
          </a:bodyPr>
          <a:lstStyle/>
          <a:p>
            <a:r>
              <a:rPr lang="lt-LT" sz="1800" b="1" dirty="0" smtClean="0">
                <a:solidFill>
                  <a:schemeClr val="tx1"/>
                </a:solidFill>
                <a:latin typeface="Arial" pitchFamily="34" charset="0"/>
                <a:cs typeface="Arial" pitchFamily="34" charset="0"/>
              </a:rPr>
              <a:t>Vytautė Žilinskaitė kūrinį ,,Kelionė į Tandadriką” rašė 17 metų. Iš pradžių parašė linksmą, bet, kaip jai pasirodė, paviršutinišką pasakojimą, vėliau prie jo dažnai grįždavo, kol nusprendė parašyti visai naują ,,Tandadriką”. Rašydama labai susidraugavo su savo pasakojimo veikėjais, jog negalėjo su jais skirtis nei dieną, nei naktį. ,,Kelionė į Tandadriką” palieka vientisos ir išbaigtos apysakos – pasakos įspūdį. Kūrinį sudaro 72 skyreliai, turintys pavadinimus, kurie atskleidžia apie būsimus veikėjų nuotykius ar naujas situacijas (pvz., ,,Spąstai”, ,,Paslapties atskleidimas”, ,,Atgal prie ,,Kankorėžio”, ,,Į paskutinę kelionę” ir t.t.)</a:t>
            </a:r>
            <a:endParaRPr lang="lt-LT" sz="1800" b="1" dirty="0">
              <a:solidFill>
                <a:schemeClr val="tx1"/>
              </a:solidFill>
              <a:latin typeface="Arial" pitchFamily="34" charset="0"/>
              <a:cs typeface="Arial" pitchFamily="34" charset="0"/>
            </a:endParaRPr>
          </a:p>
        </p:txBody>
      </p:sp>
      <p:pic>
        <p:nvPicPr>
          <p:cNvPr id="5" name="Turinio vietos rezervavimo ženklas 4" descr="imagesCAZ8W0R9.jpg"/>
          <p:cNvPicPr>
            <a:picLocks noGrp="1" noChangeAspect="1"/>
          </p:cNvPicPr>
          <p:nvPr>
            <p:ph sz="half" idx="1"/>
          </p:nvPr>
        </p:nvPicPr>
        <p:blipFill>
          <a:blip r:embed="rId2" cstate="print"/>
          <a:stretch>
            <a:fillRect/>
          </a:stretch>
        </p:blipFill>
        <p:spPr>
          <a:xfrm>
            <a:off x="500034" y="4133151"/>
            <a:ext cx="2143140" cy="2724849"/>
          </a:xfrm>
        </p:spPr>
      </p:pic>
      <p:pic>
        <p:nvPicPr>
          <p:cNvPr id="6" name="Paveikslėlis 5" descr="imagesCAJ5M530.jpg"/>
          <p:cNvPicPr>
            <a:picLocks noChangeAspect="1"/>
          </p:cNvPicPr>
          <p:nvPr/>
        </p:nvPicPr>
        <p:blipFill>
          <a:blip r:embed="rId3" cstate="print"/>
          <a:stretch>
            <a:fillRect/>
          </a:stretch>
        </p:blipFill>
        <p:spPr>
          <a:xfrm>
            <a:off x="0" y="142852"/>
            <a:ext cx="2856600" cy="3656448"/>
          </a:xfrm>
          <a:prstGeom prst="rect">
            <a:avLst/>
          </a:prstGeom>
        </p:spPr>
      </p:pic>
      <p:sp>
        <p:nvSpPr>
          <p:cNvPr id="7" name="Stačiakampis 6"/>
          <p:cNvSpPr/>
          <p:nvPr/>
        </p:nvSpPr>
        <p:spPr>
          <a:xfrm>
            <a:off x="3071802" y="3380125"/>
            <a:ext cx="5929354" cy="3477875"/>
          </a:xfrm>
          <a:prstGeom prst="rect">
            <a:avLst/>
          </a:prstGeom>
        </p:spPr>
        <p:txBody>
          <a:bodyPr wrap="square">
            <a:spAutoFit/>
          </a:bodyPr>
          <a:lstStyle/>
          <a:p>
            <a:r>
              <a:rPr lang="lt-LT" sz="2000" b="1" dirty="0">
                <a:latin typeface="Arial" pitchFamily="34" charset="0"/>
                <a:cs typeface="Arial" pitchFamily="34" charset="0"/>
              </a:rPr>
              <a:t>Labai linksma knyga, kupina fantastiškų nuotykių. Pasakoje – apysakoje veikia šeši pagrindiniai veikėjai – žaislai: kiškelis Kadrilis, lėlė </a:t>
            </a:r>
            <a:r>
              <a:rPr lang="lt-LT" sz="2000" b="1" dirty="0" err="1">
                <a:latin typeface="Arial" pitchFamily="34" charset="0"/>
                <a:cs typeface="Arial" pitchFamily="34" charset="0"/>
              </a:rPr>
              <a:t>Einora</a:t>
            </a:r>
            <a:r>
              <a:rPr lang="lt-LT" sz="2000" b="1" dirty="0">
                <a:latin typeface="Arial" pitchFamily="34" charset="0"/>
                <a:cs typeface="Arial" pitchFamily="34" charset="0"/>
              </a:rPr>
              <a:t>, šunelis Kutas, pingvinas </a:t>
            </a:r>
            <a:r>
              <a:rPr lang="lt-LT" sz="2000" b="1" dirty="0" err="1">
                <a:latin typeface="Arial" pitchFamily="34" charset="0"/>
                <a:cs typeface="Arial" pitchFamily="34" charset="0"/>
              </a:rPr>
              <a:t>Tvinas</a:t>
            </a:r>
            <a:r>
              <a:rPr lang="lt-LT" sz="2000" b="1" dirty="0">
                <a:latin typeface="Arial" pitchFamily="34" charset="0"/>
                <a:cs typeface="Arial" pitchFamily="34" charset="0"/>
              </a:rPr>
              <a:t>, varlė </a:t>
            </a:r>
            <a:r>
              <a:rPr lang="lt-LT" sz="2000" b="1" dirty="0" err="1">
                <a:latin typeface="Arial" pitchFamily="34" charset="0"/>
                <a:cs typeface="Arial" pitchFamily="34" charset="0"/>
              </a:rPr>
              <a:t>Legarija</a:t>
            </a:r>
            <a:r>
              <a:rPr lang="lt-LT" sz="2000" b="1" dirty="0">
                <a:latin typeface="Arial" pitchFamily="34" charset="0"/>
                <a:cs typeface="Arial" pitchFamily="34" charset="0"/>
              </a:rPr>
              <a:t> ir pilotas </a:t>
            </a:r>
            <a:r>
              <a:rPr lang="lt-LT" sz="2000" b="1" dirty="0" err="1">
                <a:latin typeface="Arial" pitchFamily="34" charset="0"/>
                <a:cs typeface="Arial" pitchFamily="34" charset="0"/>
              </a:rPr>
              <a:t>Menesas</a:t>
            </a:r>
            <a:r>
              <a:rPr lang="lt-LT" sz="2000" b="1" dirty="0">
                <a:latin typeface="Arial" pitchFamily="34" charset="0"/>
                <a:cs typeface="Arial" pitchFamily="34" charset="0"/>
              </a:rPr>
              <a:t>. Šių veikėjų kelionė į Tandadriką </a:t>
            </a:r>
            <a:r>
              <a:rPr lang="lt-LT" sz="2000" b="1" dirty="0" smtClean="0">
                <a:latin typeface="Arial" pitchFamily="34" charset="0"/>
                <a:cs typeface="Arial" pitchFamily="34" charset="0"/>
              </a:rPr>
              <a:t>– </a:t>
            </a:r>
            <a:r>
              <a:rPr lang="lt-LT" sz="2000" b="1" dirty="0">
                <a:latin typeface="Arial" pitchFamily="34" charset="0"/>
                <a:cs typeface="Arial" pitchFamily="34" charset="0"/>
              </a:rPr>
              <a:t>žaidimų, žaislų planetą, išsipildžiusių troškimų šalį. Žaislų kelionė – tai užuomina apie žmogaus būtį. Kelias į </a:t>
            </a:r>
            <a:r>
              <a:rPr lang="lt-LT" sz="2000" b="1" dirty="0" smtClean="0">
                <a:latin typeface="Arial" pitchFamily="34" charset="0"/>
                <a:cs typeface="Arial" pitchFamily="34" charset="0"/>
              </a:rPr>
              <a:t>Tandadriką</a:t>
            </a:r>
            <a:r>
              <a:rPr lang="lt-LT" sz="2000" b="1" dirty="0">
                <a:latin typeface="Arial" pitchFamily="34" charset="0"/>
                <a:cs typeface="Arial" pitchFamily="34" charset="0"/>
              </a:rPr>
              <a:t> </a:t>
            </a:r>
            <a:r>
              <a:rPr lang="lt-LT" sz="2000" b="1" dirty="0" smtClean="0">
                <a:latin typeface="Arial" pitchFamily="34" charset="0"/>
                <a:cs typeface="Arial" pitchFamily="34" charset="0"/>
              </a:rPr>
              <a:t>– </a:t>
            </a:r>
            <a:r>
              <a:rPr lang="lt-LT" sz="2000" b="1" dirty="0">
                <a:latin typeface="Arial" pitchFamily="34" charset="0"/>
                <a:cs typeface="Arial" pitchFamily="34" charset="0"/>
              </a:rPr>
              <a:t>ilgas, pilnas paslapčių, įvairiausių išbandymų, praradimų bei atradimų, grėsmių ir dramatizmo.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3"/>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amond(in)">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diamond(in)">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2643174" y="214290"/>
            <a:ext cx="4000528" cy="5643602"/>
          </a:xfrm>
        </p:spPr>
        <p:txBody>
          <a:bodyPr>
            <a:noAutofit/>
          </a:bodyPr>
          <a:lstStyle/>
          <a:p>
            <a:r>
              <a:rPr lang="lt-LT" sz="2400" b="1" dirty="0" smtClean="0">
                <a:solidFill>
                  <a:schemeClr val="tx1"/>
                </a:solidFill>
                <a:latin typeface="Arial" pitchFamily="34" charset="0"/>
                <a:cs typeface="Arial" pitchFamily="34" charset="0"/>
              </a:rPr>
              <a:t>1979 m.  Rašytoja apdovanota  Respublikine valstybine premija už knygą vaikams „Robotas ir peteliškė“.</a:t>
            </a:r>
          </a:p>
          <a:p>
            <a:r>
              <a:rPr lang="lt-LT" sz="2400" b="1" dirty="0" smtClean="0">
                <a:solidFill>
                  <a:schemeClr val="tx1"/>
                </a:solidFill>
                <a:latin typeface="Arial" pitchFamily="34" charset="0"/>
                <a:cs typeface="Arial" pitchFamily="34" charset="0"/>
              </a:rPr>
              <a:t>Keletas šios knygos veikėjų persikėlė į kitą V.Žilinskaitės knygą ,,Tiputapė’’. Į naująją apysaką atkeliavo ir vadovauti mėgstąs </a:t>
            </a:r>
            <a:r>
              <a:rPr lang="lt-LT" sz="2400" b="1" dirty="0" err="1" smtClean="0">
                <a:solidFill>
                  <a:schemeClr val="tx1"/>
                </a:solidFill>
                <a:latin typeface="Arial" pitchFamily="34" charset="0"/>
                <a:cs typeface="Arial" pitchFamily="34" charset="0"/>
              </a:rPr>
              <a:t>Drulis</a:t>
            </a:r>
            <a:r>
              <a:rPr lang="lt-LT" sz="2400" b="1" dirty="0" smtClean="0">
                <a:solidFill>
                  <a:schemeClr val="tx1"/>
                </a:solidFill>
                <a:latin typeface="Arial" pitchFamily="34" charset="0"/>
                <a:cs typeface="Arial" pitchFamily="34" charset="0"/>
              </a:rPr>
              <a:t> </a:t>
            </a:r>
            <a:r>
              <a:rPr lang="lt-LT" sz="2400" b="1" dirty="0" err="1" smtClean="0">
                <a:solidFill>
                  <a:schemeClr val="tx1"/>
                </a:solidFill>
                <a:latin typeface="Arial" pitchFamily="34" charset="0"/>
                <a:cs typeface="Arial" pitchFamily="34" charset="0"/>
              </a:rPr>
              <a:t>Liulis</a:t>
            </a:r>
            <a:r>
              <a:rPr lang="lt-LT" sz="2400" b="1" dirty="0" smtClean="0">
                <a:solidFill>
                  <a:schemeClr val="tx1"/>
                </a:solidFill>
                <a:latin typeface="Arial" pitchFamily="34" charset="0"/>
                <a:cs typeface="Arial" pitchFamily="34" charset="0"/>
              </a:rPr>
              <a:t>, amžinas pelių priešas katinas Tinas, negailestingoji žiurkė Niurkė, pelytė </a:t>
            </a:r>
            <a:r>
              <a:rPr lang="lt-LT" sz="2400" b="1" dirty="0" err="1" smtClean="0">
                <a:solidFill>
                  <a:schemeClr val="tx1"/>
                </a:solidFill>
                <a:latin typeface="Arial" pitchFamily="34" charset="0"/>
                <a:cs typeface="Arial" pitchFamily="34" charset="0"/>
              </a:rPr>
              <a:t>Liuka</a:t>
            </a:r>
            <a:r>
              <a:rPr lang="lt-LT" sz="2400" b="1" dirty="0" smtClean="0">
                <a:solidFill>
                  <a:schemeClr val="tx1"/>
                </a:solidFill>
                <a:latin typeface="Arial" pitchFamily="34" charset="0"/>
                <a:cs typeface="Arial" pitchFamily="34" charset="0"/>
              </a:rPr>
              <a:t>.</a:t>
            </a:r>
            <a:endParaRPr lang="lt-LT" sz="2400" b="1" dirty="0">
              <a:solidFill>
                <a:schemeClr val="tx1"/>
              </a:solidFill>
              <a:latin typeface="Arial" pitchFamily="34" charset="0"/>
              <a:cs typeface="Arial" pitchFamily="34" charset="0"/>
            </a:endParaRPr>
          </a:p>
        </p:txBody>
      </p:sp>
      <p:pic>
        <p:nvPicPr>
          <p:cNvPr id="6" name="Turinio vietos rezervavimo ženklas 5" descr="imagesCA6ZO9OP.jpg"/>
          <p:cNvPicPr>
            <a:picLocks noGrp="1" noChangeAspect="1"/>
          </p:cNvPicPr>
          <p:nvPr>
            <p:ph sz="half" idx="1"/>
          </p:nvPr>
        </p:nvPicPr>
        <p:blipFill>
          <a:blip r:embed="rId2" cstate="print"/>
          <a:stretch>
            <a:fillRect/>
          </a:stretch>
        </p:blipFill>
        <p:spPr>
          <a:xfrm>
            <a:off x="0" y="1357298"/>
            <a:ext cx="2597739" cy="3260162"/>
          </a:xfrm>
        </p:spPr>
      </p:pic>
      <p:pic>
        <p:nvPicPr>
          <p:cNvPr id="7" name="Paveikslėlis 6" descr="imagesCA37WZDT.jpg"/>
          <p:cNvPicPr>
            <a:picLocks noChangeAspect="1"/>
          </p:cNvPicPr>
          <p:nvPr/>
        </p:nvPicPr>
        <p:blipFill>
          <a:blip r:embed="rId3" cstate="print"/>
          <a:stretch>
            <a:fillRect/>
          </a:stretch>
        </p:blipFill>
        <p:spPr>
          <a:xfrm>
            <a:off x="6695728" y="1643050"/>
            <a:ext cx="2448272" cy="330143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3571868" y="285728"/>
            <a:ext cx="5572132" cy="5572164"/>
          </a:xfrm>
        </p:spPr>
        <p:txBody>
          <a:bodyPr>
            <a:noAutofit/>
          </a:bodyPr>
          <a:lstStyle/>
          <a:p>
            <a:r>
              <a:rPr lang="lt-LT" sz="2900" b="1" dirty="0" smtClean="0">
                <a:solidFill>
                  <a:schemeClr val="tx1"/>
                </a:solidFill>
                <a:latin typeface="Arial" pitchFamily="34" charset="0"/>
                <a:cs typeface="Arial" pitchFamily="34" charset="0"/>
              </a:rPr>
              <a:t>Knygoje publikuotos trumpos pasakos dėl savo alegoriškumo, </a:t>
            </a:r>
            <a:r>
              <a:rPr lang="lt-LT" sz="2900" b="1" dirty="0" err="1" smtClean="0">
                <a:solidFill>
                  <a:schemeClr val="tx1"/>
                </a:solidFill>
                <a:latin typeface="Arial" pitchFamily="34" charset="0"/>
                <a:cs typeface="Arial" pitchFamily="34" charset="0"/>
              </a:rPr>
              <a:t>poetiškumo</a:t>
            </a:r>
            <a:r>
              <a:rPr lang="lt-LT" sz="2900" b="1" dirty="0" smtClean="0">
                <a:solidFill>
                  <a:schemeClr val="tx1"/>
                </a:solidFill>
                <a:latin typeface="Arial" pitchFamily="34" charset="0"/>
                <a:cs typeface="Arial" pitchFamily="34" charset="0"/>
              </a:rPr>
              <a:t> bei amžinųjų moralinių vertybių aukštinimo lyginamos su </a:t>
            </a:r>
          </a:p>
          <a:p>
            <a:r>
              <a:rPr lang="lt-LT" sz="2900" b="1" dirty="0" smtClean="0">
                <a:solidFill>
                  <a:schemeClr val="tx1"/>
                </a:solidFill>
                <a:latin typeface="Arial" pitchFamily="34" charset="0"/>
                <a:cs typeface="Arial" pitchFamily="34" charset="0"/>
              </a:rPr>
              <a:t>H. K. Anderseno kūryba, o apsakymuose ši rašytoja daugiausia dėmesio skiria nuskriaustam, nelaimingam vaikui, provokuoja skaitytojo užuojautą. </a:t>
            </a:r>
            <a:br>
              <a:rPr lang="lt-LT" sz="2900" b="1" dirty="0" smtClean="0">
                <a:solidFill>
                  <a:schemeClr val="tx1"/>
                </a:solidFill>
                <a:latin typeface="Arial" pitchFamily="34" charset="0"/>
                <a:cs typeface="Arial" pitchFamily="34" charset="0"/>
              </a:rPr>
            </a:br>
            <a:r>
              <a:rPr lang="lt-LT" sz="2800" b="1" dirty="0" smtClean="0">
                <a:solidFill>
                  <a:schemeClr val="tx1"/>
                </a:solidFill>
                <a:latin typeface="Arial" pitchFamily="34" charset="0"/>
                <a:cs typeface="Arial" pitchFamily="34" charset="0"/>
              </a:rPr>
              <a:t/>
            </a:r>
            <a:br>
              <a:rPr lang="lt-LT" sz="2800" b="1" dirty="0" smtClean="0">
                <a:solidFill>
                  <a:schemeClr val="tx1"/>
                </a:solidFill>
                <a:latin typeface="Arial" pitchFamily="34" charset="0"/>
                <a:cs typeface="Arial" pitchFamily="34" charset="0"/>
              </a:rPr>
            </a:br>
            <a:endParaRPr lang="lt-LT" sz="2800" b="1" dirty="0">
              <a:solidFill>
                <a:schemeClr val="tx1"/>
              </a:solidFill>
              <a:latin typeface="Arial" pitchFamily="34" charset="0"/>
              <a:cs typeface="Arial" pitchFamily="34" charset="0"/>
            </a:endParaRPr>
          </a:p>
        </p:txBody>
      </p:sp>
      <p:pic>
        <p:nvPicPr>
          <p:cNvPr id="5" name="Turinio vietos rezervavimo ženklas 4" descr="images.jpg"/>
          <p:cNvPicPr>
            <a:picLocks noGrp="1" noChangeAspect="1"/>
          </p:cNvPicPr>
          <p:nvPr>
            <p:ph sz="half" idx="1"/>
          </p:nvPr>
        </p:nvPicPr>
        <p:blipFill>
          <a:blip r:embed="rId2" cstate="print"/>
          <a:stretch>
            <a:fillRect/>
          </a:stretch>
        </p:blipFill>
        <p:spPr>
          <a:xfrm>
            <a:off x="285719" y="1071546"/>
            <a:ext cx="3082053" cy="4109404"/>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4"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1"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2843808" y="1268760"/>
            <a:ext cx="3650615" cy="3528392"/>
          </a:xfrm>
        </p:spPr>
        <p:txBody>
          <a:bodyPr>
            <a:normAutofit/>
          </a:bodyPr>
          <a:lstStyle/>
          <a:p>
            <a:r>
              <a:rPr lang="lt-LT" sz="3200" dirty="0" smtClean="0">
                <a:solidFill>
                  <a:schemeClr val="tx1"/>
                </a:solidFill>
                <a:latin typeface="Arial" pitchFamily="34" charset="0"/>
                <a:cs typeface="Arial" pitchFamily="34" charset="0"/>
              </a:rPr>
              <a:t>Kitos rašytojos knygos vaikams, kurias mielai skaito jūsų bendraamžiai</a:t>
            </a:r>
            <a:endParaRPr lang="lt-LT" sz="3200" dirty="0">
              <a:solidFill>
                <a:schemeClr val="tx1"/>
              </a:solidFill>
              <a:latin typeface="Arial" pitchFamily="34" charset="0"/>
              <a:cs typeface="Arial" pitchFamily="34" charset="0"/>
            </a:endParaRPr>
          </a:p>
        </p:txBody>
      </p:sp>
      <p:pic>
        <p:nvPicPr>
          <p:cNvPr id="5" name="Turinio vietos rezervavimo ženklas 4" descr="imagesCADOWQXI.jpg"/>
          <p:cNvPicPr>
            <a:picLocks noGrp="1" noChangeAspect="1"/>
          </p:cNvPicPr>
          <p:nvPr>
            <p:ph sz="half" idx="1"/>
          </p:nvPr>
        </p:nvPicPr>
        <p:blipFill>
          <a:blip r:embed="rId2" cstate="print"/>
          <a:stretch>
            <a:fillRect/>
          </a:stretch>
        </p:blipFill>
        <p:spPr>
          <a:xfrm>
            <a:off x="285720" y="94288"/>
            <a:ext cx="2327705" cy="2855166"/>
          </a:xfrm>
        </p:spPr>
      </p:pic>
      <p:pic>
        <p:nvPicPr>
          <p:cNvPr id="6" name="Paveikslėlis 5" descr="imagesCAWTQF6B.jpg"/>
          <p:cNvPicPr>
            <a:picLocks noChangeAspect="1"/>
          </p:cNvPicPr>
          <p:nvPr/>
        </p:nvPicPr>
        <p:blipFill>
          <a:blip r:embed="rId3" cstate="print"/>
          <a:stretch>
            <a:fillRect/>
          </a:stretch>
        </p:blipFill>
        <p:spPr>
          <a:xfrm rot="823374">
            <a:off x="6350253" y="1854606"/>
            <a:ext cx="2534628" cy="3251493"/>
          </a:xfrm>
          <a:prstGeom prst="rect">
            <a:avLst/>
          </a:prstGeom>
        </p:spPr>
      </p:pic>
      <p:pic>
        <p:nvPicPr>
          <p:cNvPr id="7" name="Paveikslėlis 6" descr="imagesCAVP7LD3.jpg"/>
          <p:cNvPicPr>
            <a:picLocks noChangeAspect="1"/>
          </p:cNvPicPr>
          <p:nvPr/>
        </p:nvPicPr>
        <p:blipFill>
          <a:blip r:embed="rId4" cstate="print"/>
          <a:stretch>
            <a:fillRect/>
          </a:stretch>
        </p:blipFill>
        <p:spPr>
          <a:xfrm>
            <a:off x="539552" y="3429000"/>
            <a:ext cx="2317936" cy="3039334"/>
          </a:xfrm>
          <a:prstGeom prst="rect">
            <a:avLst/>
          </a:prstGeom>
        </p:spPr>
      </p:pic>
      <p:pic>
        <p:nvPicPr>
          <p:cNvPr id="8" name="Paveikslėlis 7" descr="imagesCAZGOMXK.jpg"/>
          <p:cNvPicPr>
            <a:picLocks noChangeAspect="1"/>
          </p:cNvPicPr>
          <p:nvPr/>
        </p:nvPicPr>
        <p:blipFill>
          <a:blip r:embed="rId5" cstate="print"/>
          <a:stretch>
            <a:fillRect/>
          </a:stretch>
        </p:blipFill>
        <p:spPr>
          <a:xfrm>
            <a:off x="3357554" y="3643314"/>
            <a:ext cx="2000264" cy="289268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attrNameLst>
                                          <p:attrName>style.rotation</p:attrName>
                                        </p:attrNameLst>
                                      </p:cBhvr>
                                      <p:tavLst>
                                        <p:tav tm="0">
                                          <p:val>
                                            <p:fltVal val="360"/>
                                          </p:val>
                                        </p:tav>
                                        <p:tav tm="100000">
                                          <p:val>
                                            <p:fltVal val="0"/>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ppt_w*2.5"/>
                                          </p:val>
                                        </p:tav>
                                        <p:tav tm="100000">
                                          <p:val>
                                            <p:strVal val="#ppt_w"/>
                                          </p:val>
                                        </p:tav>
                                      </p:tavLst>
                                    </p:anim>
                                    <p:anim calcmode="lin" valueType="num">
                                      <p:cBhvr>
                                        <p:cTn id="23" dur="500" fill="hold"/>
                                        <p:tgtEl>
                                          <p:spTgt spid="6"/>
                                        </p:tgtEl>
                                        <p:attrNameLst>
                                          <p:attrName>ppt_h</p:attrName>
                                        </p:attrNameLst>
                                      </p:cBhvr>
                                      <p:tavLst>
                                        <p:tav tm="0">
                                          <p:val>
                                            <p:strVal val="#ppt_h*0.01"/>
                                          </p:val>
                                        </p:tav>
                                        <p:tav tm="100000">
                                          <p:val>
                                            <p:strVal val="#ppt_h"/>
                                          </p:val>
                                        </p:tav>
                                      </p:tavLst>
                                    </p:anim>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h+1"/>
                                          </p:val>
                                        </p:tav>
                                        <p:tav tm="100000">
                                          <p:val>
                                            <p:strVal val="#ppt_y"/>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ppt_x</p:attrName>
                                        </p:attrNameLst>
                                      </p:cBhvr>
                                      <p:tavLst>
                                        <p:tav tm="0">
                                          <p:val>
                                            <p:strVal val="#ppt_x-.2"/>
                                          </p:val>
                                        </p:tav>
                                        <p:tav tm="100000">
                                          <p:val>
                                            <p:strVal val="#ppt_x"/>
                                          </p:val>
                                        </p:tav>
                                      </p:tavLst>
                                    </p:anim>
                                    <p:anim calcmode="lin" valueType="num">
                                      <p:cBhvr>
                                        <p:cTn id="3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3" dur="1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diamond(in)">
                                      <p:cBhvr>
                                        <p:cTn id="3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0" y="214290"/>
            <a:ext cx="5286380" cy="6000792"/>
          </a:xfrm>
        </p:spPr>
        <p:txBody>
          <a:bodyPr>
            <a:noAutofit/>
          </a:bodyPr>
          <a:lstStyle/>
          <a:p>
            <a:r>
              <a:rPr lang="lt-LT" sz="2400" dirty="0" smtClean="0">
                <a:solidFill>
                  <a:schemeClr val="tx1"/>
                </a:solidFill>
                <a:latin typeface="Arial" pitchFamily="34" charset="0"/>
                <a:cs typeface="Arial" pitchFamily="34" charset="0"/>
              </a:rPr>
              <a:t>2001 m. rašytoja gavo Šarūno Marčiulionio premiją už geriausią vaikų literatūros kūrinį. Juo tapo apysaka ,,Kintas’’, skirta 13 – 16 metų paaugliams.</a:t>
            </a:r>
          </a:p>
          <a:p>
            <a:r>
              <a:rPr lang="lt-LT" sz="2400" dirty="0" smtClean="0">
                <a:solidFill>
                  <a:schemeClr val="tx1"/>
                </a:solidFill>
                <a:latin typeface="Arial" pitchFamily="34" charset="0"/>
                <a:cs typeface="Arial" pitchFamily="34" charset="0"/>
              </a:rPr>
              <a:t>Apysaka kelia daug sudėtingų problemų – atsakomybės, draugystės, kaltės, lengvabūdiškumo, baimės, egoizmo, psichologinės priklausomybės, ribų tarp vaikiškos išdaigos ir piktdžiugiškos apgaulės, tarp tėvų pedagoginių ketinimų ir įsiklausymo į vaiko valią, tarp tiesos ir melo (Kintas vardija melo rūšis: „šventas“, „pasiaukojamas“, „gynybinis“, „būtinasis“). </a:t>
            </a:r>
            <a:endParaRPr lang="lt-LT" sz="2400" dirty="0">
              <a:solidFill>
                <a:schemeClr val="tx1"/>
              </a:solidFill>
              <a:latin typeface="Arial" pitchFamily="34" charset="0"/>
              <a:cs typeface="Arial" pitchFamily="34" charset="0"/>
            </a:endParaRPr>
          </a:p>
        </p:txBody>
      </p:sp>
      <p:pic>
        <p:nvPicPr>
          <p:cNvPr id="5" name="Turinio vietos rezervavimo ženklas 4" descr="imagesCAF2DS92.jpg"/>
          <p:cNvPicPr>
            <a:picLocks noGrp="1" noChangeAspect="1"/>
          </p:cNvPicPr>
          <p:nvPr>
            <p:ph sz="half" idx="1"/>
          </p:nvPr>
        </p:nvPicPr>
        <p:blipFill>
          <a:blip r:embed="rId2" cstate="print"/>
          <a:stretch>
            <a:fillRect/>
          </a:stretch>
        </p:blipFill>
        <p:spPr>
          <a:xfrm>
            <a:off x="5429256" y="357166"/>
            <a:ext cx="3429024" cy="5481243"/>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2"/>
          </p:nvPr>
        </p:nvSpPr>
        <p:spPr>
          <a:xfrm>
            <a:off x="2786050" y="214290"/>
            <a:ext cx="6215106" cy="6643710"/>
          </a:xfrm>
        </p:spPr>
        <p:txBody>
          <a:bodyPr>
            <a:normAutofit fontScale="92500" lnSpcReduction="10000"/>
          </a:bodyPr>
          <a:lstStyle/>
          <a:p>
            <a:pPr algn="ctr"/>
            <a:endParaRPr lang="lt-LT" dirty="0" smtClean="0"/>
          </a:p>
          <a:p>
            <a:r>
              <a:rPr lang="lt-LT" sz="2400" dirty="0" smtClean="0">
                <a:solidFill>
                  <a:schemeClr val="tx1"/>
                </a:solidFill>
                <a:latin typeface="Arial" pitchFamily="34" charset="0"/>
                <a:cs typeface="Arial" pitchFamily="34" charset="0"/>
              </a:rPr>
              <a:t>,,XXI amžiuje vaikas gali gyventi be knygos, ir pasaulyje tokių vaikų tikrai nemažai. Užaugs jie ir be knygų. Ir tai daugiausia dėl skurdo ir tamsos. Tačiau knyga be vaiko gyventi negali. Ji sunyksta, ji džiūsta it gėlė be vandens, ji silpsta iš ilgesio, ji tarsi tirpsta ore. Knygos, kurios nepasiekia vaikų, man primena benamius šuniukus. Bet šuniukai ir </a:t>
            </a:r>
            <a:r>
              <a:rPr lang="lt-LT" sz="2400" dirty="0" err="1" smtClean="0">
                <a:solidFill>
                  <a:schemeClr val="tx1"/>
                </a:solidFill>
                <a:latin typeface="Arial" pitchFamily="34" charset="0"/>
                <a:cs typeface="Arial" pitchFamily="34" charset="0"/>
              </a:rPr>
              <a:t>šunes</a:t>
            </a:r>
            <a:r>
              <a:rPr lang="lt-LT" sz="2400" dirty="0" smtClean="0">
                <a:solidFill>
                  <a:schemeClr val="tx1"/>
                </a:solidFill>
                <a:latin typeface="Arial" pitchFamily="34" charset="0"/>
                <a:cs typeface="Arial" pitchFamily="34" charset="0"/>
              </a:rPr>
              <a:t> gali klajoti, bėgioti ieškodami šeimininko, o knygos guli tyliai, nekrutėdamos ir laukia, laukia, laukia, sulaukia ar nesulaukia. Ir kuo daugiau vaikas skaito knygų, tuo jo širdis tauresnė ir geresnė. O dabar vaikai daugiau žiūri filmukų. Tik visa bėda, kad juo daugiau filmukų jie žiūri, juo daugiau matome piktų vaikų, juo daugiau jie daro nusikaltimų. Ir kodėl? Ogi todėl, kad reta knyga mokys blogio, o dažnas filmukas ne tik nestoja už gėrį, bet sėja blogį. Taip eina nematoma dvikova tarp geros knygos ir beširdžio filmuko…’’</a:t>
            </a:r>
          </a:p>
          <a:p>
            <a:endParaRPr lang="lt-LT" sz="1800" dirty="0">
              <a:solidFill>
                <a:schemeClr val="tx1"/>
              </a:solidFill>
              <a:latin typeface="Arial" pitchFamily="34" charset="0"/>
              <a:cs typeface="Arial" pitchFamily="34" charset="0"/>
            </a:endParaRPr>
          </a:p>
        </p:txBody>
      </p:sp>
      <p:pic>
        <p:nvPicPr>
          <p:cNvPr id="5" name="Turinio vietos rezervavimo ženklas 4" descr="imagesCAOUV7YH.jpg"/>
          <p:cNvPicPr>
            <a:picLocks noGrp="1" noChangeAspect="1"/>
          </p:cNvPicPr>
          <p:nvPr>
            <p:ph sz="half" idx="1"/>
          </p:nvPr>
        </p:nvPicPr>
        <p:blipFill>
          <a:blip r:embed="rId2" cstate="print"/>
          <a:stretch>
            <a:fillRect/>
          </a:stretch>
        </p:blipFill>
        <p:spPr>
          <a:xfrm>
            <a:off x="142844" y="1142984"/>
            <a:ext cx="2633743" cy="3830898"/>
          </a:xfrm>
          <a:prstGeom prst="ellipse">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diamond(in)">
                                      <p:cBhvr>
                                        <p:cTn id="14"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z262010101213016.jpg"/>
          <p:cNvPicPr>
            <a:picLocks noGrp="1" noChangeAspect="1"/>
          </p:cNvPicPr>
          <p:nvPr>
            <p:ph idx="1"/>
          </p:nvPr>
        </p:nvPicPr>
        <p:blipFill>
          <a:blip r:embed="rId2" cstate="print"/>
          <a:stretch>
            <a:fillRect/>
          </a:stretch>
        </p:blipFill>
        <p:spPr>
          <a:xfrm>
            <a:off x="2214546" y="0"/>
            <a:ext cx="4628029" cy="6707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3" descr="C:\Users\VL\AppData\Local\Microsoft\Windows\Temporary Internet Files\Content.IE5\7SZKULZU\MM900354499[1].gif"/>
          <p:cNvPicPr>
            <a:picLocks noChangeAspect="1" noChangeArrowheads="1" noCrop="1"/>
          </p:cNvPicPr>
          <p:nvPr/>
        </p:nvPicPr>
        <p:blipFill>
          <a:blip r:embed="rId3" cstate="print"/>
          <a:srcRect/>
          <a:stretch>
            <a:fillRect/>
          </a:stretch>
        </p:blipFill>
        <p:spPr bwMode="auto">
          <a:xfrm>
            <a:off x="428596" y="357166"/>
            <a:ext cx="809625" cy="619125"/>
          </a:xfrm>
          <a:prstGeom prst="rect">
            <a:avLst/>
          </a:prstGeom>
          <a:noFill/>
        </p:spPr>
      </p:pic>
      <p:pic>
        <p:nvPicPr>
          <p:cNvPr id="4" name="Picture 2" descr="C:\Users\VL\AppData\Local\Microsoft\Windows\Temporary Internet Files\Content.IE5\YFPCX3HP\MM900213486[1].gif"/>
          <p:cNvPicPr>
            <a:picLocks noChangeAspect="1" noChangeArrowheads="1" noCrop="1"/>
          </p:cNvPicPr>
          <p:nvPr/>
        </p:nvPicPr>
        <p:blipFill>
          <a:blip r:embed="rId4" cstate="print"/>
          <a:srcRect/>
          <a:stretch>
            <a:fillRect/>
          </a:stretch>
        </p:blipFill>
        <p:spPr bwMode="auto">
          <a:xfrm>
            <a:off x="7429520" y="5929330"/>
            <a:ext cx="1295400" cy="600075"/>
          </a:xfrm>
          <a:prstGeom prst="rect">
            <a:avLst/>
          </a:prstGeom>
          <a:noFill/>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urinio vietos rezervavimo ženklas 10"/>
          <p:cNvSpPr>
            <a:spLocks noGrp="1"/>
          </p:cNvSpPr>
          <p:nvPr>
            <p:ph idx="1"/>
          </p:nvPr>
        </p:nvSpPr>
        <p:spPr>
          <a:xfrm>
            <a:off x="539552" y="1071546"/>
            <a:ext cx="8183880" cy="4968070"/>
          </a:xfrm>
        </p:spPr>
        <p:txBody>
          <a:bodyPr>
            <a:normAutofit lnSpcReduction="10000"/>
          </a:bodyPr>
          <a:lstStyle/>
          <a:p>
            <a:pPr>
              <a:buNone/>
            </a:pPr>
            <a:r>
              <a:rPr lang="lt-LT" b="1" dirty="0" smtClean="0">
                <a:solidFill>
                  <a:schemeClr val="tx1"/>
                </a:solidFill>
                <a:latin typeface="Arial" pitchFamily="34" charset="0"/>
                <a:cs typeface="Arial" pitchFamily="34" charset="0"/>
              </a:rPr>
              <a:t>		,,</a:t>
            </a:r>
            <a:r>
              <a:rPr lang="lt-LT" b="1" dirty="0" smtClean="0">
                <a:solidFill>
                  <a:schemeClr val="tx1"/>
                </a:solidFill>
                <a:latin typeface="Arial" pitchFamily="34" charset="0"/>
                <a:cs typeface="Arial" pitchFamily="34" charset="0"/>
              </a:rPr>
              <a:t>Man atrodo, kad, norint rašyti vaikams, reikia dėl jų jaudintis. Pasistengti žvalgytis jų akimis, pasidžiaugti jų džiaugsmais, o kai verkia </a:t>
            </a:r>
            <a:r>
              <a:rPr lang="lt-LT" b="1" dirty="0" smtClean="0">
                <a:solidFill>
                  <a:schemeClr val="tx1"/>
                </a:solidFill>
                <a:latin typeface="Arial" pitchFamily="34" charset="0"/>
                <a:cs typeface="Arial" pitchFamily="34" charset="0"/>
              </a:rPr>
              <a:t>– </a:t>
            </a:r>
            <a:r>
              <a:rPr lang="lt-LT" b="1" dirty="0" smtClean="0">
                <a:solidFill>
                  <a:schemeClr val="tx1"/>
                </a:solidFill>
                <a:latin typeface="Arial" pitchFamily="34" charset="0"/>
                <a:cs typeface="Arial" pitchFamily="34" charset="0"/>
              </a:rPr>
              <a:t>būtiniausiai prajuokinti. Nežinau nieko nuostabesnio už vaizdą, kai vaiko akys pilnos ašarų, o lūpos juokiasi! </a:t>
            </a:r>
            <a:r>
              <a:rPr lang="lt-LT" b="1" dirty="0" smtClean="0">
                <a:solidFill>
                  <a:schemeClr val="tx1"/>
                </a:solidFill>
                <a:latin typeface="Arial" pitchFamily="34" charset="0"/>
                <a:cs typeface="Arial" pitchFamily="34" charset="0"/>
              </a:rPr>
              <a:t>Taip, </a:t>
            </a:r>
            <a:r>
              <a:rPr lang="lt-LT" b="1" dirty="0" smtClean="0">
                <a:solidFill>
                  <a:schemeClr val="tx1"/>
                </a:solidFill>
                <a:latin typeface="Arial" pitchFamily="34" charset="0"/>
                <a:cs typeface="Arial" pitchFamily="34" charset="0"/>
              </a:rPr>
              <a:t>iš debesies dar lyja, o saulė jau šviečia, ir tada dangų apjuosia pasakiška vaivorykštė...’’</a:t>
            </a:r>
          </a:p>
          <a:p>
            <a:pPr>
              <a:buNone/>
            </a:pPr>
            <a:endParaRPr lang="lt-LT" dirty="0"/>
          </a:p>
        </p:txBody>
      </p:sp>
      <p:pic>
        <p:nvPicPr>
          <p:cNvPr id="3" name="Picture 3" descr="C:\Users\VL\AppData\Local\Microsoft\Windows\Temporary Internet Files\Content.IE5\7SZKULZU\MM900354499[1].gif"/>
          <p:cNvPicPr>
            <a:picLocks noChangeAspect="1" noChangeArrowheads="1" noCrop="1"/>
          </p:cNvPicPr>
          <p:nvPr/>
        </p:nvPicPr>
        <p:blipFill>
          <a:blip r:embed="rId2" cstate="print"/>
          <a:srcRect/>
          <a:stretch>
            <a:fillRect/>
          </a:stretch>
        </p:blipFill>
        <p:spPr bwMode="auto">
          <a:xfrm>
            <a:off x="7215206" y="5401246"/>
            <a:ext cx="1500198" cy="114721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
                                            <p:txEl>
                                              <p:pRg st="0" end="0"/>
                                            </p:txEl>
                                          </p:spTgt>
                                        </p:tgtEl>
                                        <p:attrNameLst>
                                          <p:attrName>style.visibility</p:attrName>
                                        </p:attrNameLst>
                                      </p:cBhvr>
                                      <p:to>
                                        <p:strVal val="visible"/>
                                      </p:to>
                                    </p:set>
                                    <p:anim calcmode="discrete" valueType="clr">
                                      <p:cBhvr override="childStyle">
                                        <p:cTn id="7" dur="80"/>
                                        <p:tgtEl>
                                          <p:spTgt spid="1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1">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titulinis4201010230731.jpg"/>
          <p:cNvPicPr>
            <a:picLocks noGrp="1" noChangeAspect="1"/>
          </p:cNvPicPr>
          <p:nvPr>
            <p:ph idx="1"/>
          </p:nvPr>
        </p:nvPicPr>
        <p:blipFill>
          <a:blip r:embed="rId2" cstate="print"/>
          <a:stretch>
            <a:fillRect/>
          </a:stretch>
        </p:blipFill>
        <p:spPr>
          <a:xfrm>
            <a:off x="2357422" y="0"/>
            <a:ext cx="4037045" cy="62865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4" descr="C:\Users\VL\AppData\Local\Microsoft\Windows\Temporary Internet Files\Content.IE5\07AKIOBF\MM900395738[1].gif"/>
          <p:cNvPicPr>
            <a:picLocks noChangeAspect="1" noChangeArrowheads="1" noCrop="1"/>
          </p:cNvPicPr>
          <p:nvPr/>
        </p:nvPicPr>
        <p:blipFill>
          <a:blip r:embed="rId3" cstate="print"/>
          <a:srcRect/>
          <a:stretch>
            <a:fillRect/>
          </a:stretch>
        </p:blipFill>
        <p:spPr bwMode="auto">
          <a:xfrm>
            <a:off x="7429520" y="5214950"/>
            <a:ext cx="1125537" cy="1214422"/>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i="1" dirty="0" smtClean="0">
                <a:latin typeface="Monotype Corsiva" pitchFamily="66" charset="0"/>
              </a:rPr>
              <a:t>Naudota med</a:t>
            </a:r>
            <a:r>
              <a:rPr lang="lt-LT" i="1" dirty="0" smtClean="0">
                <a:latin typeface="Monotype Corsiva" pitchFamily="66" charset="0"/>
              </a:rPr>
              <a:t>žiaga</a:t>
            </a:r>
            <a:endParaRPr lang="ru-RU" dirty="0">
              <a:latin typeface="Monotype Corsiva" pitchFamily="66" charset="0"/>
            </a:endParaRPr>
          </a:p>
        </p:txBody>
      </p:sp>
      <p:sp>
        <p:nvSpPr>
          <p:cNvPr id="3" name="Содержимое 2"/>
          <p:cNvSpPr>
            <a:spLocks noGrp="1"/>
          </p:cNvSpPr>
          <p:nvPr>
            <p:ph idx="1"/>
          </p:nvPr>
        </p:nvSpPr>
        <p:spPr>
          <a:xfrm>
            <a:off x="-857288" y="1554162"/>
            <a:ext cx="9848888" cy="5303838"/>
          </a:xfrm>
        </p:spPr>
        <p:txBody>
          <a:bodyPr>
            <a:normAutofit/>
          </a:bodyPr>
          <a:lstStyle/>
          <a:p>
            <a:pPr algn="ctr">
              <a:buFont typeface="Courier New" pitchFamily="49" charset="0"/>
              <a:buChar char="o"/>
            </a:pPr>
            <a:r>
              <a:rPr lang="en-US" sz="3000" dirty="0" smtClean="0"/>
              <a:t>http://lt.wikipedia.org</a:t>
            </a:r>
            <a:endParaRPr lang="ru-RU" sz="3000" dirty="0" smtClean="0"/>
          </a:p>
          <a:p>
            <a:pPr algn="ctr">
              <a:buFont typeface="Courier New" pitchFamily="49" charset="0"/>
              <a:buChar char="o"/>
            </a:pPr>
            <a:r>
              <a:rPr lang="en-US" sz="3000" dirty="0" smtClean="0"/>
              <a:t>http://www.lnb.lt</a:t>
            </a:r>
            <a:endParaRPr lang="ru-RU" sz="3000" dirty="0" smtClean="0"/>
          </a:p>
          <a:p>
            <a:pPr algn="ctr">
              <a:buFont typeface="Courier New" pitchFamily="49" charset="0"/>
              <a:buChar char="o"/>
            </a:pPr>
            <a:r>
              <a:rPr lang="en-US" sz="3000" dirty="0" smtClean="0"/>
              <a:t>http://www.mokslai.lt</a:t>
            </a:r>
            <a:endParaRPr lang="ru-RU" sz="3000" dirty="0"/>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lgn="ctr">
              <a:buNone/>
            </a:pPr>
            <a:r>
              <a:rPr lang="lt-LT" sz="6000" i="1" dirty="0" smtClean="0">
                <a:latin typeface="Monotype Corsiva" pitchFamily="66" charset="0"/>
              </a:rPr>
              <a:t>Ačiū </a:t>
            </a:r>
            <a:r>
              <a:rPr lang="lt-LT" sz="6000" i="1" smtClean="0">
                <a:latin typeface="Monotype Corsiva" pitchFamily="66" charset="0"/>
              </a:rPr>
              <a:t>už dėmesį</a:t>
            </a:r>
            <a:r>
              <a:rPr lang="en-US" sz="6000" i="1" dirty="0" smtClean="0">
                <a:latin typeface="Monotype Corsiva" pitchFamily="66" charset="0"/>
              </a:rPr>
              <a:t>!</a:t>
            </a:r>
            <a:endParaRPr lang="ru-RU" sz="6000" i="1" dirty="0" smtClean="0">
              <a:latin typeface="Monotype Corsiva" pitchFamily="66" charset="0"/>
            </a:endParaRPr>
          </a:p>
          <a:p>
            <a:endParaRPr lang="ru-RU" dirty="0"/>
          </a:p>
        </p:txBody>
      </p:sp>
      <p:pic>
        <p:nvPicPr>
          <p:cNvPr id="7170" name="Picture 2" descr="C:\Users\VL\AppData\Local\Microsoft\Windows\Temporary Internet Files\Content.IE5\YFPCX3HP\MM900356604[1].gif"/>
          <p:cNvPicPr>
            <a:picLocks noChangeAspect="1" noChangeArrowheads="1" noCrop="1"/>
          </p:cNvPicPr>
          <p:nvPr/>
        </p:nvPicPr>
        <p:blipFill>
          <a:blip r:embed="rId2" cstate="print"/>
          <a:srcRect/>
          <a:stretch>
            <a:fillRect/>
          </a:stretch>
        </p:blipFill>
        <p:spPr bwMode="auto">
          <a:xfrm>
            <a:off x="5357818" y="3357562"/>
            <a:ext cx="2681304" cy="2681304"/>
          </a:xfrm>
          <a:prstGeom prst="rect">
            <a:avLst/>
          </a:prstGeom>
          <a:noFill/>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184</TotalTime>
  <Words>1130</Words>
  <Application>Microsoft Office PowerPoint</Application>
  <PresentationFormat>On-screen Show (4:3)</PresentationFormat>
  <Paragraphs>66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Трек</vt:lpstr>
      <vt:lpstr>Vytautė  Žilinskaitė</vt:lpstr>
      <vt:lpstr>Slide 2</vt:lpstr>
      <vt:lpstr>Biografija</vt:lpstr>
      <vt:lpstr>Slide 4</vt:lpstr>
      <vt:lpstr>Žilinskų šeima. Pirma iš dešinės – Vytautė. Kaunas, 1938 m. Iš asmeninio V. Žilinskaitės nuotraukų albumo. </vt:lpstr>
      <vt:lpstr>Slide 6</vt:lpstr>
      <vt:lpstr>V. Žilinskaitė su sūnumi Mariumi. Vilnius, 1961 m. Iš asmeninio V. Žilinskaitės nuotraukų albumo </vt:lpstr>
      <vt:lpstr>Slide 8</vt:lpstr>
      <vt:lpstr>Kūryba</vt:lpstr>
      <vt:lpstr>Slide 10</vt:lpstr>
      <vt:lpstr>Slide 11</vt:lpstr>
      <vt:lpstr>Slide 12</vt:lpstr>
      <vt:lpstr>Slide 13</vt:lpstr>
      <vt:lpstr>Slide 14</vt:lpstr>
      <vt:lpstr>Slide 15</vt:lpstr>
      <vt:lpstr>Slide 16</vt:lpstr>
      <vt:lpstr>Slide 17</vt:lpstr>
      <vt:lpstr>Slide 18</vt:lpstr>
      <vt:lpstr>Slide 19</vt:lpstr>
      <vt:lpstr>Slide 20</vt:lpstr>
      <vt:lpstr>Naudota medžiaga</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Vytautė Žilinskaitė</dc:title>
  <dc:creator>VL</dc:creator>
  <cp:lastModifiedBy>Toshiba</cp:lastModifiedBy>
  <cp:revision>24</cp:revision>
  <dcterms:created xsi:type="dcterms:W3CDTF">2012-11-20T19:57:59Z</dcterms:created>
  <dcterms:modified xsi:type="dcterms:W3CDTF">2015-06-08T17:06:31Z</dcterms:modified>
</cp:coreProperties>
</file>