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2666999"/>
          </a:xfrm>
        </p:spPr>
        <p:txBody>
          <a:bodyPr>
            <a:noAutofit/>
          </a:bodyPr>
          <a:lstStyle/>
          <a:p>
            <a:r>
              <a:rPr lang="lt-LT" sz="6000" b="1" i="1" dirty="0" smtClean="0">
                <a:solidFill>
                  <a:srgbClr val="FFC000"/>
                </a:solidFill>
              </a:rPr>
              <a:t>Salomėja Nėris</a:t>
            </a:r>
            <a:br>
              <a:rPr lang="lt-LT" sz="6000" b="1" i="1" dirty="0" smtClean="0">
                <a:solidFill>
                  <a:srgbClr val="FFC000"/>
                </a:solidFill>
              </a:rPr>
            </a:br>
            <a:r>
              <a:rPr lang="en-US" sz="6000" b="1" dirty="0" smtClean="0">
                <a:solidFill>
                  <a:srgbClr val="FFC000"/>
                </a:solidFill>
              </a:rPr>
              <a:t>(</a:t>
            </a:r>
            <a:r>
              <a:rPr lang="en-US" sz="6000" b="1" dirty="0" err="1" smtClean="0">
                <a:solidFill>
                  <a:srgbClr val="FFC000"/>
                </a:solidFill>
              </a:rPr>
              <a:t>Ba</a:t>
            </a:r>
            <a:r>
              <a:rPr lang="lt-LT" sz="6000" b="1" dirty="0" err="1" smtClean="0">
                <a:solidFill>
                  <a:srgbClr val="FFC000"/>
                </a:solidFill>
              </a:rPr>
              <a:t>činskaitė</a:t>
            </a:r>
            <a:r>
              <a:rPr lang="lt-LT" sz="6000" b="1" dirty="0" smtClean="0">
                <a:solidFill>
                  <a:srgbClr val="FFC000"/>
                </a:solidFill>
              </a:rPr>
              <a:t> – Bučienė)</a:t>
            </a:r>
            <a:br>
              <a:rPr lang="lt-LT" sz="6000" b="1" dirty="0" smtClean="0">
                <a:solidFill>
                  <a:srgbClr val="FFC000"/>
                </a:solidFill>
              </a:rPr>
            </a:br>
            <a:endParaRPr lang="en-US" sz="6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/>
          </a:bodyPr>
          <a:lstStyle/>
          <a:p>
            <a:r>
              <a:rPr lang="lt-LT" b="1" dirty="0" smtClean="0">
                <a:latin typeface="Segoe Print" pitchFamily="2" charset="0"/>
                <a:ea typeface="Kozuka Mincho Pro R" pitchFamily="18" charset="-128"/>
              </a:rPr>
              <a:t>Salomėja Nėris (Bučinskaitė – Bučienė, 1904 – 1945) – poetė,su kurios vardu siejami didžiausi lietuvių poezijos pasiekimai.</a:t>
            </a:r>
            <a:endParaRPr lang="en-US" b="1" dirty="0">
              <a:latin typeface="Segoe Print" pitchFamily="2" charset="0"/>
              <a:ea typeface="Kozuka Mincho Pro R" pitchFamily="18" charset="-128"/>
            </a:endParaRPr>
          </a:p>
        </p:txBody>
      </p:sp>
      <p:pic>
        <p:nvPicPr>
          <p:cNvPr id="2051" name="Picture 3" descr="C:\Users\Vartotojas\Desktop\knyga\41783_127678185478_259333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048000"/>
            <a:ext cx="2819400" cy="31953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>
                <a:solidFill>
                  <a:srgbClr val="FF0000"/>
                </a:solidFill>
                <a:latin typeface="Segoe Print" pitchFamily="2" charset="0"/>
              </a:rPr>
              <a:t>Rašytojos biografija</a:t>
            </a:r>
            <a:endParaRPr lang="en-US" sz="4800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 smtClean="0">
                <a:latin typeface="Segoe Print" pitchFamily="2" charset="0"/>
              </a:rPr>
              <a:t>Rašytoja baigė Vilkaviškio gimnaziją. Gimnazijoje pasižymėjo kaip dailininkė ir poetė, dalyvavo ateitininkų kuopos veikloje.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dirty="0" smtClean="0">
                <a:latin typeface="Segoe Print" pitchFamily="2" charset="0"/>
              </a:rPr>
              <a:t>Pirmuosius eilėraščius pasirašinėjo Liudytės ir Juraitės slapyvardžiu, nuo </a:t>
            </a:r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1923m</a:t>
            </a:r>
            <a:r>
              <a:rPr lang="lt-LT" b="1" i="1" u="sng" dirty="0" smtClean="0">
                <a:latin typeface="Segoe Print" pitchFamily="2" charset="0"/>
              </a:rPr>
              <a:t>.</a:t>
            </a:r>
            <a:r>
              <a:rPr lang="lt-LT" b="1" dirty="0" smtClean="0">
                <a:latin typeface="Segoe Print" pitchFamily="2" charset="0"/>
              </a:rPr>
              <a:t> – Salomėja Nėrimi.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1924m.</a:t>
            </a:r>
            <a:r>
              <a:rPr lang="lt-LT" b="1" dirty="0" smtClean="0"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lt-LT" b="1" dirty="0" smtClean="0">
                <a:latin typeface="Segoe Print" pitchFamily="2" charset="0"/>
              </a:rPr>
              <a:t>– įstojo į Lietuvos universiteto teologijos filosofijos fakultetą, kur studijavo lietuvių literatūrą. Studijuodama išleido pirmąjį eilėraščių rinkinį “Anksti rytą” (1927m.) ir iškart buvo pripažinta kaip poetė.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724400"/>
          </a:xfrm>
        </p:spPr>
        <p:txBody>
          <a:bodyPr>
            <a:normAutofit fontScale="85000" lnSpcReduction="10000"/>
          </a:bodyPr>
          <a:lstStyle/>
          <a:p>
            <a:r>
              <a:rPr lang="lt-LT" b="1" dirty="0" smtClean="0">
                <a:latin typeface="Segoe Print" pitchFamily="2" charset="0"/>
              </a:rPr>
              <a:t>S.Nėris mokytojavo Lazdijuose.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1929m.</a:t>
            </a:r>
            <a:r>
              <a:rPr lang="lt-LT" b="1" i="1" dirty="0" smtClean="0"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lt-LT" b="1" dirty="0" smtClean="0">
                <a:latin typeface="Segoe Print" pitchFamily="2" charset="0"/>
              </a:rPr>
              <a:t>– išvyko į Vieną, kur lankė vokiečių kalbos kursus užsieniečiams. 1929m vasarą pradėjo ruošti spaudai savo antrąjį eilėraščių rinkinį “Pėdos smėly” , kuris išėjo 1931m.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1931m. </a:t>
            </a:r>
            <a:r>
              <a:rPr lang="lt-LT" b="1" dirty="0" smtClean="0">
                <a:latin typeface="Segoe Print" pitchFamily="2" charset="0"/>
              </a:rPr>
              <a:t>– taip pat buvo išspausdinti revoliucinių motyvų turintys eilėraščiai literatūriniame žurnale “Trečias frontas” .</a:t>
            </a:r>
            <a:endParaRPr lang="en-US" b="1" dirty="0">
              <a:latin typeface="Segoe Print" pitchFamily="2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1931 – 1934 m </a:t>
            </a:r>
            <a:r>
              <a:rPr lang="lt-LT" b="1" dirty="0" smtClean="0">
                <a:latin typeface="Segoe Print" pitchFamily="2" charset="0"/>
              </a:rPr>
              <a:t>– gyvendama Kaune poetė niekur nedirbo, sunkiai vertėsi privačiomis pamokomis, atsitiktiniu literatūriniu darbu, grožinės literatūros vertimais.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1935m.</a:t>
            </a:r>
            <a:r>
              <a:rPr lang="lt-LT" b="1" i="1" u="sng" dirty="0" smtClean="0">
                <a:latin typeface="Segoe Print" pitchFamily="2" charset="0"/>
              </a:rPr>
              <a:t> </a:t>
            </a:r>
            <a:r>
              <a:rPr lang="lt-LT" b="1" dirty="0" smtClean="0">
                <a:latin typeface="Segoe Print" pitchFamily="2" charset="0"/>
              </a:rPr>
              <a:t>– Švietimo ministerijos įsakymu paskirta Panevėžio mergaičių gimnazijos mokytoja.</a:t>
            </a:r>
          </a:p>
          <a:p>
            <a:endParaRPr lang="lt-LT" b="1" dirty="0" smtClean="0">
              <a:latin typeface="Segoe Print" pitchFamily="2" charset="0"/>
            </a:endParaRP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1936m</a:t>
            </a:r>
            <a:r>
              <a:rPr lang="lt-LT" b="1" dirty="0" smtClean="0">
                <a:latin typeface="Segoe Print" pitchFamily="2" charset="0"/>
              </a:rPr>
              <a:t> pabaigoje ištekėjo.</a:t>
            </a:r>
            <a:endParaRPr lang="en-US" b="1" dirty="0">
              <a:latin typeface="Segoe Print" pitchFamily="2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15400" cy="4876800"/>
          </a:xfrm>
        </p:spPr>
        <p:txBody>
          <a:bodyPr>
            <a:normAutofit fontScale="92500" lnSpcReduction="20000"/>
          </a:bodyPr>
          <a:lstStyle/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1937m.</a:t>
            </a:r>
            <a:r>
              <a:rPr lang="lt-LT" b="1" i="1" dirty="0" smtClean="0">
                <a:latin typeface="Segoe Print" pitchFamily="2" charset="0"/>
              </a:rPr>
              <a:t> </a:t>
            </a:r>
            <a:r>
              <a:rPr lang="lt-LT" b="1" dirty="0" smtClean="0">
                <a:latin typeface="Segoe Print" pitchFamily="2" charset="0"/>
              </a:rPr>
              <a:t>– gyveno Paryžiuje.</a:t>
            </a: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1938m.</a:t>
            </a:r>
            <a:r>
              <a:rPr lang="lt-LT" b="1" i="1" u="sng" dirty="0" smtClean="0">
                <a:latin typeface="Segoe Print" pitchFamily="2" charset="0"/>
              </a:rPr>
              <a:t> </a:t>
            </a:r>
            <a:r>
              <a:rPr lang="lt-LT" b="1" dirty="0" smtClean="0">
                <a:latin typeface="Segoe Print" pitchFamily="2" charset="0"/>
              </a:rPr>
              <a:t>– buvo išleistas geriausiu laikomas S. Nėries poezijos rinkinys “Diemedžiu žydėsiu”, už kurį poetei paskirta valstybinė literatūros premija.</a:t>
            </a: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1940m</a:t>
            </a:r>
            <a:r>
              <a:rPr lang="lt-LT" b="1" dirty="0" smtClean="0">
                <a:latin typeface="Adobe Fan Heiti Std B" pitchFamily="34" charset="-128"/>
                <a:ea typeface="Adobe Fan Heiti Std B" pitchFamily="34" charset="-128"/>
              </a:rPr>
              <a:t>. </a:t>
            </a:r>
            <a:r>
              <a:rPr lang="lt-LT" b="1" dirty="0" smtClean="0">
                <a:latin typeface="Segoe Print" pitchFamily="2" charset="0"/>
              </a:rPr>
              <a:t>– S. Nėris tapo Liaudies Seimo atstove.</a:t>
            </a: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1941 – 1944m. </a:t>
            </a:r>
            <a:r>
              <a:rPr lang="lt-LT" b="1" dirty="0" smtClean="0">
                <a:latin typeface="Segoe Print" pitchFamily="2" charset="0"/>
              </a:rPr>
              <a:t>– praleido Rusijoje. </a:t>
            </a:r>
          </a:p>
          <a:p>
            <a:r>
              <a:rPr lang="lt-LT" b="1" i="1" u="sng" dirty="0" smtClean="0">
                <a:latin typeface="Adobe Fan Heiti Std B" pitchFamily="34" charset="-128"/>
                <a:ea typeface="Adobe Fan Heiti Std B" pitchFamily="34" charset="-128"/>
              </a:rPr>
              <a:t>1945m. </a:t>
            </a:r>
            <a:r>
              <a:rPr lang="lt-LT" b="1" dirty="0" smtClean="0">
                <a:latin typeface="Segoe Print" pitchFamily="2" charset="0"/>
              </a:rPr>
              <a:t>- Mirė Maskvoje (nuo kepenų vėžio) ,palaidota Kaune, Karo muziejaus sodelyje.</a:t>
            </a:r>
          </a:p>
          <a:p>
            <a:endParaRPr lang="lt-LT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Segoe Print" pitchFamily="2" charset="0"/>
              </a:rPr>
              <a:t>S. Nėries eilėraščių rinkiniai</a:t>
            </a:r>
            <a:endParaRPr lang="en-US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955675"/>
          </a:xfrm>
        </p:spPr>
        <p:txBody>
          <a:bodyPr>
            <a:normAutofit/>
          </a:bodyPr>
          <a:lstStyle/>
          <a:p>
            <a:r>
              <a:rPr lang="lt-LT" dirty="0" smtClean="0"/>
              <a:t>Eilėraščių rinkinys “Lakštingala negali nečiulbėti” (1945m.)</a:t>
            </a:r>
            <a:endParaRPr lang="en-US" dirty="0"/>
          </a:p>
        </p:txBody>
      </p:sp>
      <p:pic>
        <p:nvPicPr>
          <p:cNvPr id="7" name="Content Placeholder 6" descr="1f2bea7394fecacca8e3cb069aaabf5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064708" y="2174875"/>
            <a:ext cx="2825171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219200"/>
            <a:ext cx="4041775" cy="914400"/>
          </a:xfrm>
        </p:spPr>
        <p:txBody>
          <a:bodyPr>
            <a:normAutofit/>
          </a:bodyPr>
          <a:lstStyle/>
          <a:p>
            <a:r>
              <a:rPr lang="lt-LT" dirty="0" smtClean="0"/>
              <a:t>Eilėraščių rinkinys “Pėdos smėly” (1931m.)</a:t>
            </a:r>
            <a:endParaRPr lang="en-US" dirty="0"/>
          </a:p>
        </p:txBody>
      </p:sp>
      <p:pic>
        <p:nvPicPr>
          <p:cNvPr id="8" name="Content Placeholder 7" descr="virselis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953000" y="2209800"/>
            <a:ext cx="3114318" cy="3886200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8800"/>
            <a:ext cx="3659188" cy="2514600"/>
          </a:xfrm>
        </p:spPr>
        <p:txBody>
          <a:bodyPr>
            <a:normAutofit/>
          </a:bodyPr>
          <a:lstStyle/>
          <a:p>
            <a:r>
              <a:rPr lang="lt-LT" dirty="0" smtClean="0"/>
              <a:t>Eilėraščių rinkinys “Per lūžtanti ledą” (1935m.)</a:t>
            </a:r>
          </a:p>
          <a:p>
            <a:r>
              <a:rPr lang="lt-LT" dirty="0" smtClean="0"/>
              <a:t>Eilėraščių rinkinys “Anksti rytą”</a:t>
            </a:r>
            <a:br>
              <a:rPr lang="lt-LT" dirty="0" smtClean="0"/>
            </a:br>
            <a:r>
              <a:rPr lang="lt-LT" dirty="0" smtClean="0"/>
              <a:t>(1927m.)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838201"/>
            <a:ext cx="4041775" cy="838199"/>
          </a:xfrm>
        </p:spPr>
        <p:txBody>
          <a:bodyPr>
            <a:normAutofit/>
          </a:bodyPr>
          <a:lstStyle/>
          <a:p>
            <a:r>
              <a:rPr lang="lt-LT" dirty="0" smtClean="0"/>
              <a:t>Eilėraščių rinkinys “Diemedžiu žydėsiu” (1938m.)</a:t>
            </a:r>
            <a:endParaRPr lang="en-US" dirty="0"/>
          </a:p>
        </p:txBody>
      </p:sp>
      <p:pic>
        <p:nvPicPr>
          <p:cNvPr id="7" name="Content Placeholder 6" descr="4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29200" y="1676400"/>
            <a:ext cx="2930613" cy="4613477"/>
          </a:xfr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latin typeface="Tekton Pro Ext" pitchFamily="34" charset="0"/>
              </a:rPr>
              <a:t>Salomėjos Nėries kūrybos bruožai</a:t>
            </a:r>
            <a:endParaRPr lang="en-US" dirty="0">
              <a:latin typeface="Tekton Pro Ex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>
                <a:latin typeface="Arial" pitchFamily="34" charset="0"/>
                <a:cs typeface="Arial" pitchFamily="34" charset="0"/>
              </a:rPr>
              <a:t>S.Nėries eilėraščių būdingiausios savybės yra paprastumas, lyrizmas, aiškumas, žodžio tikslumas ir melodinis lakumas. Nors iš pažiūros jos eilėraščiai atrodo paprasti, tačiau eiliavime yra daug išradingumo, vietomis siekiančio virtuozinių laimėjimų.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S.Nėris</a:t>
            </a:r>
            <a:br>
              <a:rPr lang="lt-LT" dirty="0" smtClean="0"/>
            </a:br>
            <a:r>
              <a:rPr lang="lt-LT" dirty="0" smtClean="0"/>
              <a:t>Aguonėlė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4343400" cy="5410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b="1" dirty="0" smtClean="0"/>
              <a:t>Saulės grožiu nematytu                  </a:t>
            </a:r>
          </a:p>
          <a:p>
            <a:pPr>
              <a:buNone/>
            </a:pPr>
            <a:r>
              <a:rPr lang="lt-LT" b="1" dirty="0" smtClean="0"/>
              <a:t>Pražydėjo aguona</a:t>
            </a:r>
          </a:p>
          <a:p>
            <a:pPr>
              <a:buNone/>
            </a:pPr>
            <a:r>
              <a:rPr lang="lt-LT" b="1" dirty="0" smtClean="0"/>
              <a:t>Ar jai džiaugtis jaunu rytu?</a:t>
            </a:r>
          </a:p>
          <a:p>
            <a:pPr>
              <a:buNone/>
            </a:pPr>
            <a:r>
              <a:rPr lang="lt-LT" b="1" dirty="0" smtClean="0"/>
              <a:t>Ar nukristi su rasa?</a:t>
            </a:r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Iš už jūrų tolimųjų,</a:t>
            </a:r>
          </a:p>
          <a:p>
            <a:pPr>
              <a:buNone/>
            </a:pPr>
            <a:r>
              <a:rPr lang="lt-LT" b="1" dirty="0" smtClean="0"/>
              <a:t>Iš nežinomų kraštų</a:t>
            </a:r>
          </a:p>
          <a:p>
            <a:pPr>
              <a:buNone/>
            </a:pPr>
            <a:r>
              <a:rPr lang="lt-LT" b="1" dirty="0" smtClean="0"/>
              <a:t>Atplasnojo juodas vėjas</a:t>
            </a:r>
          </a:p>
          <a:p>
            <a:pPr>
              <a:buNone/>
            </a:pPr>
            <a:r>
              <a:rPr lang="lt-LT" b="1" dirty="0" smtClean="0"/>
              <a:t>Ant laukų, gėlėms puoštų.</a:t>
            </a:r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Jis papurtė jauną gėlę,</a:t>
            </a:r>
          </a:p>
          <a:p>
            <a:pPr>
              <a:buNone/>
            </a:pPr>
            <a:r>
              <a:rPr lang="lt-LT" b="1" dirty="0" smtClean="0"/>
              <a:t>Kur liepsnojo pakely</a:t>
            </a:r>
          </a:p>
          <a:p>
            <a:pPr>
              <a:buNone/>
            </a:pPr>
            <a:r>
              <a:rPr lang="lt-LT" b="1" dirty="0" smtClean="0"/>
              <a:t>Pabučiavo aguonėlę...</a:t>
            </a:r>
          </a:p>
          <a:p>
            <a:pPr>
              <a:buNone/>
            </a:pPr>
            <a:r>
              <a:rPr lang="lt-LT" b="1" dirty="0" smtClean="0"/>
              <a:t>Ir nuskrido sau toli...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000" y="1371600"/>
            <a:ext cx="4648199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2200" b="1" dirty="0" smtClean="0"/>
              <a:t>Kas atmins,kad čia liepsnojo</a:t>
            </a:r>
          </a:p>
          <a:p>
            <a:pPr>
              <a:buNone/>
            </a:pPr>
            <a:r>
              <a:rPr lang="lt-LT" sz="2200" b="1" dirty="0" smtClean="0"/>
              <a:t>Aguonėlė rytmety</a:t>
            </a:r>
            <a:r>
              <a:rPr lang="en-US" sz="2200" b="1" dirty="0" smtClean="0"/>
              <a:t>!</a:t>
            </a:r>
          </a:p>
          <a:p>
            <a:pPr>
              <a:buNone/>
            </a:pPr>
            <a:r>
              <a:rPr lang="en-US" sz="2200" b="1" dirty="0" err="1" smtClean="0"/>
              <a:t>Jau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po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vasar</a:t>
            </a:r>
            <a:r>
              <a:rPr lang="lt-LT" sz="2200" b="1" dirty="0" err="1" smtClean="0"/>
              <a:t>ėlės</a:t>
            </a:r>
            <a:r>
              <a:rPr lang="lt-LT" sz="2200" b="1" dirty="0" smtClean="0"/>
              <a:t> kojų</a:t>
            </a:r>
          </a:p>
          <a:p>
            <a:pPr>
              <a:buNone/>
            </a:pPr>
            <a:r>
              <a:rPr lang="lt-LT" sz="2200" b="1" dirty="0" smtClean="0"/>
              <a:t>Šypsosi žiedai kiti.</a:t>
            </a:r>
          </a:p>
          <a:p>
            <a:pPr>
              <a:buNone/>
            </a:pPr>
            <a:endParaRPr lang="lt-LT" sz="2200" b="1" dirty="0" smtClean="0"/>
          </a:p>
          <a:p>
            <a:pPr>
              <a:buNone/>
            </a:pPr>
            <a:r>
              <a:rPr lang="lt-LT" sz="2200" b="1" dirty="0" smtClean="0"/>
              <a:t>Gal drugelis margasparnis</a:t>
            </a:r>
          </a:p>
          <a:p>
            <a:pPr>
              <a:buNone/>
            </a:pPr>
            <a:r>
              <a:rPr lang="lt-LT" sz="2200" b="1" dirty="0" smtClean="0"/>
              <a:t>Aguonėlės pasiges?...</a:t>
            </a:r>
          </a:p>
          <a:p>
            <a:pPr>
              <a:buNone/>
            </a:pPr>
            <a:r>
              <a:rPr lang="lt-LT" sz="2200" b="1" dirty="0" smtClean="0"/>
              <a:t>Bet ir jis žiedų jūružėj</a:t>
            </a:r>
          </a:p>
          <a:p>
            <a:pPr>
              <a:buNone/>
            </a:pPr>
            <a:r>
              <a:rPr lang="lt-LT" sz="2200" b="1" dirty="0" smtClean="0"/>
              <a:t>Kita gėlė susiras.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Darbą atliko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5334000"/>
            <a:ext cx="4495800" cy="792163"/>
          </a:xfrm>
        </p:spPr>
        <p:txBody>
          <a:bodyPr/>
          <a:lstStyle/>
          <a:p>
            <a:pPr>
              <a:buNone/>
            </a:pPr>
            <a:r>
              <a:rPr lang="lt-LT" smtClean="0"/>
              <a:t>Margarita Jorudaitė IV b.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430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Salomėja Nėris (Bačinskaitė – Bučienė) </vt:lpstr>
      <vt:lpstr>Slide 2</vt:lpstr>
      <vt:lpstr>Rašytojos biografija</vt:lpstr>
      <vt:lpstr>Slide 4</vt:lpstr>
      <vt:lpstr>Slide 5</vt:lpstr>
      <vt:lpstr>Slide 6</vt:lpstr>
      <vt:lpstr>S. Nėries eilėraščių rinkiniai</vt:lpstr>
      <vt:lpstr>Slide 8</vt:lpstr>
      <vt:lpstr>Salomėjos Nėries kūrybos bruožai</vt:lpstr>
      <vt:lpstr>S.Nėris Aguonėlė</vt:lpstr>
      <vt:lpstr>Darbą atliko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Vartotojas</dc:creator>
  <cp:lastModifiedBy>Benas</cp:lastModifiedBy>
  <cp:revision>31</cp:revision>
  <dcterms:created xsi:type="dcterms:W3CDTF">2006-08-16T00:00:00Z</dcterms:created>
  <dcterms:modified xsi:type="dcterms:W3CDTF">2013-11-19T19:54:06Z</dcterms:modified>
</cp:coreProperties>
</file>