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1151" y="2031046"/>
            <a:ext cx="7766936" cy="1646302"/>
          </a:xfrm>
        </p:spPr>
        <p:txBody>
          <a:bodyPr/>
          <a:lstStyle/>
          <a:p>
            <a:r>
              <a:rPr lang="lt-LT" dirty="0" smtClean="0">
                <a:latin typeface="Comic Sans MS" panose="030F0702030302020204" pitchFamily="66" charset="0"/>
              </a:rPr>
              <a:t>Parnaso papėdėje</a:t>
            </a:r>
            <a:endParaRPr lang="lt-LT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34923"/>
            <a:ext cx="7766936" cy="1096899"/>
          </a:xfrm>
        </p:spPr>
        <p:txBody>
          <a:bodyPr>
            <a:normAutofit/>
          </a:bodyPr>
          <a:lstStyle/>
          <a:p>
            <a:r>
              <a:rPr lang="lt-LT" sz="28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Iš Antikos kultūros lobių</a:t>
            </a:r>
            <a:endParaRPr lang="lt-LT" sz="28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8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372460">
            <a:off x="677336" y="575979"/>
            <a:ext cx="8596668" cy="691165"/>
          </a:xfrm>
        </p:spPr>
        <p:txBody>
          <a:bodyPr/>
          <a:lstStyle/>
          <a:p>
            <a:r>
              <a:rPr lang="lt-LT" dirty="0">
                <a:solidFill>
                  <a:srgbClr val="E84C22"/>
                </a:solidFill>
                <a:latin typeface="Comic Sans MS" panose="030F0702030302020204" pitchFamily="66" charset="0"/>
              </a:rPr>
              <a:t>Frazeologizmai, kilę iš antikinių mitų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9835" y="2158936"/>
            <a:ext cx="4184035" cy="4074575"/>
          </a:xfrm>
        </p:spPr>
        <p:txBody>
          <a:bodyPr>
            <a:normAutofit fontScale="55000" lnSpcReduction="20000"/>
          </a:bodyPr>
          <a:lstStyle/>
          <a:p>
            <a:pPr lvl="0">
              <a:buClr>
                <a:srgbClr val="E84C22"/>
              </a:buClr>
            </a:pPr>
            <a:r>
              <a:rPr lang="lt-LT" sz="3800" b="1" dirty="0">
                <a:solidFill>
                  <a:schemeClr val="accent3"/>
                </a:solidFill>
                <a:latin typeface="Comic Sans MS" panose="030F0702030302020204" pitchFamily="66" charset="0"/>
              </a:rPr>
              <a:t>Ariadnės siūlas </a:t>
            </a:r>
            <a:r>
              <a:rPr lang="lt-LT" sz="3800" dirty="0">
                <a:solidFill>
                  <a:schemeClr val="accent3"/>
                </a:solidFill>
                <a:latin typeface="Comic Sans MS" panose="030F0702030302020204" pitchFamily="66" charset="0"/>
              </a:rPr>
              <a:t>– pagalbinė priemonė, padedanti išeiti iš sunkios padėties. </a:t>
            </a:r>
          </a:p>
          <a:p>
            <a:pPr lvl="0">
              <a:buClr>
                <a:srgbClr val="E84C22"/>
              </a:buClr>
            </a:pPr>
            <a:r>
              <a:rPr lang="lt-LT" sz="3800" b="1" dirty="0">
                <a:solidFill>
                  <a:schemeClr val="accent3"/>
                </a:solidFill>
                <a:latin typeface="Comic Sans MS" panose="030F0702030302020204" pitchFamily="66" charset="0"/>
              </a:rPr>
              <a:t>Augėjo arklidės </a:t>
            </a:r>
            <a:r>
              <a:rPr lang="lt-LT" sz="3800" dirty="0">
                <a:solidFill>
                  <a:schemeClr val="accent3"/>
                </a:solidFill>
                <a:latin typeface="Comic Sans MS" panose="030F0702030302020204" pitchFamily="66" charset="0"/>
              </a:rPr>
              <a:t>– labai didelių pastangų reikalaujantis darbas.</a:t>
            </a:r>
          </a:p>
          <a:p>
            <a:pPr lvl="0">
              <a:buClr>
                <a:srgbClr val="E84C22"/>
              </a:buClr>
            </a:pPr>
            <a:r>
              <a:rPr lang="lt-LT" sz="3800" b="1" dirty="0">
                <a:solidFill>
                  <a:schemeClr val="accent3"/>
                </a:solidFill>
                <a:latin typeface="Comic Sans MS" panose="030F0702030302020204" pitchFamily="66" charset="0"/>
              </a:rPr>
              <a:t>Nesantaikos obuolys </a:t>
            </a:r>
            <a:r>
              <a:rPr lang="lt-LT" sz="3800" dirty="0">
                <a:solidFill>
                  <a:schemeClr val="accent3"/>
                </a:solidFill>
                <a:latin typeface="Comic Sans MS" panose="030F0702030302020204" pitchFamily="66" charset="0"/>
              </a:rPr>
              <a:t>– pretekstas kilti kivirčui.</a:t>
            </a:r>
          </a:p>
          <a:p>
            <a:pPr lvl="0">
              <a:buClr>
                <a:srgbClr val="E84C22"/>
              </a:buClr>
            </a:pPr>
            <a:r>
              <a:rPr lang="lt-LT" sz="3800" b="1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Gordijaus </a:t>
            </a:r>
            <a:r>
              <a:rPr lang="lt-LT" sz="3800" b="1" dirty="0">
                <a:solidFill>
                  <a:schemeClr val="accent3"/>
                </a:solidFill>
                <a:latin typeface="Comic Sans MS" panose="030F0702030302020204" pitchFamily="66" charset="0"/>
              </a:rPr>
              <a:t>mazgas </a:t>
            </a:r>
            <a:r>
              <a:rPr lang="lt-LT" sz="3800" dirty="0">
                <a:solidFill>
                  <a:schemeClr val="accent3"/>
                </a:solidFill>
                <a:latin typeface="Comic Sans MS" panose="030F0702030302020204" pitchFamily="66" charset="0"/>
              </a:rPr>
              <a:t>– labai paini problema, kurią galima išspręsti tik radikaliomis priemonėmis.</a:t>
            </a:r>
          </a:p>
          <a:p>
            <a:endParaRPr lang="lt-LT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3177" y="2126629"/>
            <a:ext cx="4184034" cy="3880773"/>
          </a:xfrm>
        </p:spPr>
        <p:txBody>
          <a:bodyPr>
            <a:normAutofit fontScale="55000" lnSpcReduction="20000"/>
          </a:bodyPr>
          <a:lstStyle/>
          <a:p>
            <a:pPr lvl="0">
              <a:buClr>
                <a:srgbClr val="E84C22"/>
              </a:buClr>
            </a:pPr>
            <a:r>
              <a:rPr lang="lt-LT" sz="3800" b="1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Damoklo kardas </a:t>
            </a:r>
            <a:r>
              <a:rPr lang="lt-LT" sz="38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– nuolat gresiantis pavojus.</a:t>
            </a:r>
          </a:p>
          <a:p>
            <a:pPr lvl="0">
              <a:buClr>
                <a:srgbClr val="E84C22"/>
              </a:buClr>
            </a:pPr>
            <a:r>
              <a:rPr lang="lt-LT" sz="3800" b="1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Danaidžių statinė </a:t>
            </a:r>
            <a:r>
              <a:rPr lang="lt-LT" sz="38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– beprasmis, niekad nesibaigiantis darbas.</a:t>
            </a:r>
          </a:p>
          <a:p>
            <a:pPr lvl="0">
              <a:buClr>
                <a:srgbClr val="E84C22"/>
              </a:buClr>
            </a:pPr>
            <a:r>
              <a:rPr lang="lt-LT" sz="3800" b="1" dirty="0">
                <a:solidFill>
                  <a:schemeClr val="accent3"/>
                </a:solidFill>
                <a:latin typeface="Comic Sans MS" panose="030F0702030302020204" pitchFamily="66" charset="0"/>
              </a:rPr>
              <a:t>Herostrato šlovė </a:t>
            </a:r>
            <a:r>
              <a:rPr lang="lt-LT" sz="3800" dirty="0">
                <a:solidFill>
                  <a:schemeClr val="accent3"/>
                </a:solidFill>
                <a:latin typeface="Comic Sans MS" panose="030F0702030302020204" pitchFamily="66" charset="0"/>
              </a:rPr>
              <a:t>– šlovė, kurios siekiama bet kokiais būdais, net padarant nusikaltimą.</a:t>
            </a:r>
          </a:p>
          <a:p>
            <a:pPr lvl="0">
              <a:buClr>
                <a:srgbClr val="E84C22"/>
              </a:buClr>
            </a:pPr>
            <a:r>
              <a:rPr lang="lt-LT" sz="3800" b="1" dirty="0">
                <a:solidFill>
                  <a:schemeClr val="accent3"/>
                </a:solidFill>
                <a:latin typeface="Comic Sans MS" panose="030F0702030302020204" pitchFamily="66" charset="0"/>
              </a:rPr>
              <a:t>Dedalo sparnai </a:t>
            </a:r>
            <a:r>
              <a:rPr lang="lt-LT" sz="3800" dirty="0">
                <a:solidFill>
                  <a:schemeClr val="accent3"/>
                </a:solidFill>
                <a:latin typeface="Comic Sans MS" panose="030F0702030302020204" pitchFamily="66" charset="0"/>
              </a:rPr>
              <a:t>– nepaprasti gabumai, galimybė išplėsti žmogaus pastangas.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4329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258" y="666639"/>
            <a:ext cx="4184035" cy="3880772"/>
          </a:xfrm>
        </p:spPr>
        <p:txBody>
          <a:bodyPr/>
          <a:lstStyle/>
          <a:p>
            <a:pPr lvl="0">
              <a:buClr>
                <a:srgbClr val="E84C22"/>
              </a:buClr>
            </a:pPr>
            <a:r>
              <a:rPr lang="lt-LT" sz="2100" dirty="0">
                <a:solidFill>
                  <a:schemeClr val="accent3"/>
                </a:solidFill>
                <a:latin typeface="Comic Sans MS" panose="030F0702030302020204" pitchFamily="66" charset="0"/>
              </a:rPr>
              <a:t>Ikaro drąsa – drąsus poelgis.</a:t>
            </a:r>
          </a:p>
          <a:p>
            <a:pPr lvl="0">
              <a:buClr>
                <a:srgbClr val="E84C22"/>
              </a:buClr>
            </a:pPr>
            <a:r>
              <a:rPr lang="lt-LT" sz="2100" dirty="0">
                <a:solidFill>
                  <a:schemeClr val="accent3"/>
                </a:solidFill>
                <a:latin typeface="Comic Sans MS" panose="030F0702030302020204" pitchFamily="66" charset="0"/>
              </a:rPr>
              <a:t>Medūzos žvilgsnis – baisus stingdantis žvilgsnis, nuo kurio suakmenėja kiekvienas</a:t>
            </a:r>
            <a:r>
              <a:rPr lang="lt-LT" sz="2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lvl="0">
              <a:buClr>
                <a:srgbClr val="E84C22"/>
              </a:buClr>
            </a:pPr>
            <a:r>
              <a:rPr lang="lt-LT" sz="21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Pandoros skrynia – nelaimių ir ydų šaltinis.</a:t>
            </a:r>
          </a:p>
          <a:p>
            <a:pPr lvl="0">
              <a:buClr>
                <a:srgbClr val="E84C22"/>
              </a:buClr>
            </a:pPr>
            <a:r>
              <a:rPr lang="lt-LT" sz="21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Niobės ašaros – begalinė motinos meilė.</a:t>
            </a:r>
          </a:p>
          <a:p>
            <a:pPr marL="0" lvl="0" indent="0">
              <a:buClr>
                <a:srgbClr val="E84C22"/>
              </a:buClr>
              <a:buNone/>
            </a:pPr>
            <a:endParaRPr lang="lt-LT" sz="2100" dirty="0">
              <a:solidFill>
                <a:schemeClr val="accent3"/>
              </a:solidFill>
              <a:latin typeface="Comic Sans MS" panose="030F0702030302020204" pitchFamily="66" charset="0"/>
            </a:endParaRPr>
          </a:p>
          <a:p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lt-LT" sz="21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Alfa ir Omega – pradžia ir pabaiga.</a:t>
            </a:r>
          </a:p>
          <a:p>
            <a:r>
              <a:rPr lang="lt-LT" sz="2100" smtClean="0">
                <a:solidFill>
                  <a:schemeClr val="accent3"/>
                </a:solidFill>
                <a:latin typeface="Comic Sans MS" panose="030F0702030302020204" pitchFamily="66" charset="0"/>
              </a:rPr>
              <a:t>Nemezidės </a:t>
            </a:r>
            <a:r>
              <a:rPr lang="lt-LT" sz="21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ranka – teisingas atpildas.</a:t>
            </a:r>
          </a:p>
          <a:p>
            <a:r>
              <a:rPr lang="lt-LT" sz="21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Sfinkso mįslė – labai sunkus uždavinys.</a:t>
            </a:r>
          </a:p>
          <a:p>
            <a:r>
              <a:rPr lang="lt-LT" sz="21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Pabalnoti Pegasą – turėti talentą</a:t>
            </a:r>
            <a:endParaRPr lang="lt-LT" sz="2100" dirty="0">
              <a:solidFill>
                <a:schemeClr val="accent3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91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728" y="2747493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lt-LT" sz="6000" dirty="0" smtClean="0">
                <a:latin typeface="Comic Sans MS" panose="030F0702030302020204" pitchFamily="66" charset="0"/>
              </a:rPr>
              <a:t>KLAUSIMYNAS...??</a:t>
            </a:r>
            <a:endParaRPr lang="lt-LT" sz="6000" dirty="0">
              <a:latin typeface="Comic Sans MS" panose="030F0702030302020204" pitchFamily="66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7483839" y="759853"/>
            <a:ext cx="1854557" cy="1326524"/>
          </a:xfrm>
          <a:prstGeom prst="cloud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" name="Cloud Callout 3"/>
          <p:cNvSpPr/>
          <p:nvPr/>
        </p:nvSpPr>
        <p:spPr>
          <a:xfrm>
            <a:off x="741728" y="4832441"/>
            <a:ext cx="2099256" cy="1413812"/>
          </a:xfrm>
          <a:prstGeom prst="cloud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29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0771611">
            <a:off x="300986" y="1511257"/>
            <a:ext cx="4185623" cy="101948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lt-LT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Gausybės ragas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lt-LT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Stikso priesaika</a:t>
            </a:r>
            <a:endParaRPr lang="lt-LT" dirty="0">
              <a:solidFill>
                <a:schemeClr val="accent3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21103661">
            <a:off x="593808" y="4497945"/>
            <a:ext cx="4185623" cy="330411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lt-LT" sz="24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Tantalo kančios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Sizifo </a:t>
            </a:r>
            <a:r>
              <a:rPr lang="lt-LT" sz="24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darbas</a:t>
            </a:r>
            <a:endParaRPr lang="lt-LT" sz="2400" dirty="0">
              <a:solidFill>
                <a:schemeClr val="accent3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952015">
            <a:off x="5491151" y="1890746"/>
            <a:ext cx="4185618" cy="93614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lt-LT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Achilo kulnas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lt-LT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Paniška baimė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648150">
            <a:off x="5059612" y="4458555"/>
            <a:ext cx="4185617" cy="1511859"/>
          </a:xfrm>
        </p:spPr>
        <p:txBody>
          <a:bodyPr/>
          <a:lstStyle/>
          <a:p>
            <a:pPr lvl="0">
              <a:buClr>
                <a:srgbClr val="E84C22"/>
              </a:buClr>
              <a:buFont typeface="Wingdings" panose="05000000000000000000" pitchFamily="2" charset="2"/>
              <a:buChar char="Ø"/>
            </a:pPr>
            <a:r>
              <a:rPr lang="lt-LT" sz="2400" dirty="0">
                <a:solidFill>
                  <a:schemeClr val="accent3"/>
                </a:solidFill>
                <a:latin typeface="Comic Sans MS" panose="030F0702030302020204" pitchFamily="66" charset="0"/>
              </a:rPr>
              <a:t>Letos bangose nuskendo mano </a:t>
            </a:r>
            <a:r>
              <a:rPr lang="lt-LT" sz="24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svajonės</a:t>
            </a:r>
          </a:p>
          <a:p>
            <a:pPr lvl="0">
              <a:buClr>
                <a:srgbClr val="E84C22"/>
              </a:buClr>
              <a:buFont typeface="Wingdings" panose="05000000000000000000" pitchFamily="2" charset="2"/>
              <a:buChar char="Ø"/>
            </a:pPr>
            <a:r>
              <a:rPr lang="lt-LT" sz="24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Laurų vainikas</a:t>
            </a:r>
          </a:p>
          <a:p>
            <a:pPr marL="0" lvl="0" indent="0">
              <a:buClr>
                <a:srgbClr val="E84C22"/>
              </a:buClr>
              <a:buNone/>
            </a:pPr>
            <a:endParaRPr lang="lt-LT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lt-LT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917" y="2310735"/>
            <a:ext cx="1602466" cy="233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2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576" y="2824766"/>
            <a:ext cx="8596668" cy="1320800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ATPAŽINKIME MITĄ IŠ NUOTRAUKŲ </a:t>
            </a:r>
            <a:endParaRPr lang="lt-LT" dirty="0">
              <a:solidFill>
                <a:schemeClr val="accent3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5383369" y="489397"/>
            <a:ext cx="2691685" cy="1661375"/>
          </a:xfrm>
          <a:prstGeom prst="cloud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" name="Cloud Callout 3"/>
          <p:cNvSpPr/>
          <p:nvPr/>
        </p:nvSpPr>
        <p:spPr>
          <a:xfrm>
            <a:off x="1017430" y="4536226"/>
            <a:ext cx="2691685" cy="1635617"/>
          </a:xfrm>
          <a:prstGeom prst="cloud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278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462" y="242984"/>
            <a:ext cx="3571875" cy="3571875"/>
          </a:xfrm>
          <a:prstGeom prst="rect">
            <a:avLst/>
          </a:prstGeo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186543" y="3115810"/>
            <a:ext cx="3466250" cy="3466250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25652" y="3176776"/>
            <a:ext cx="4048810" cy="3344317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 rot="5400000">
            <a:off x="1379386" y="1032283"/>
            <a:ext cx="1941342" cy="1294228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Right Arrow 14"/>
          <p:cNvSpPr/>
          <p:nvPr/>
        </p:nvSpPr>
        <p:spPr>
          <a:xfrm rot="16200000">
            <a:off x="5197738" y="4663163"/>
            <a:ext cx="1933607" cy="1288447"/>
          </a:xfrm>
          <a:prstGeom prst="rightArrow">
            <a:avLst>
              <a:gd name="adj1" fmla="val 50000"/>
              <a:gd name="adj2" fmla="val 69671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Right Arrow 15"/>
          <p:cNvSpPr/>
          <p:nvPr/>
        </p:nvSpPr>
        <p:spPr>
          <a:xfrm rot="5400000">
            <a:off x="9108832" y="1039318"/>
            <a:ext cx="1941339" cy="1280160"/>
          </a:xfrm>
          <a:prstGeom prst="rightArrow">
            <a:avLst>
              <a:gd name="adj1" fmla="val 50000"/>
              <a:gd name="adj2" fmla="val 70879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476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0166" y="2606561"/>
            <a:ext cx="3024553" cy="40327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061" y="975247"/>
            <a:ext cx="3262627" cy="32626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2688" y="2766360"/>
            <a:ext cx="3128383" cy="3872938"/>
          </a:xfrm>
          <a:prstGeom prst="rect">
            <a:avLst/>
          </a:prstGeom>
        </p:spPr>
      </p:pic>
      <p:sp>
        <p:nvSpPr>
          <p:cNvPr id="10" name="Down Arrow 9"/>
          <p:cNvSpPr/>
          <p:nvPr/>
        </p:nvSpPr>
        <p:spPr>
          <a:xfrm rot="2058104">
            <a:off x="2710837" y="557888"/>
            <a:ext cx="1096862" cy="1659988"/>
          </a:xfrm>
          <a:prstGeom prst="downArrow">
            <a:avLst>
              <a:gd name="adj1" fmla="val 50000"/>
              <a:gd name="adj2" fmla="val 89330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Down Arrow 10"/>
          <p:cNvSpPr/>
          <p:nvPr/>
        </p:nvSpPr>
        <p:spPr>
          <a:xfrm rot="11604358">
            <a:off x="4660585" y="4571471"/>
            <a:ext cx="1163412" cy="1852495"/>
          </a:xfrm>
          <a:prstGeom prst="downArrow">
            <a:avLst>
              <a:gd name="adj1" fmla="val 50000"/>
              <a:gd name="adj2" fmla="val 93779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Down Arrow 11"/>
          <p:cNvSpPr/>
          <p:nvPr/>
        </p:nvSpPr>
        <p:spPr>
          <a:xfrm rot="1743775">
            <a:off x="9719977" y="772389"/>
            <a:ext cx="1111348" cy="1814733"/>
          </a:xfrm>
          <a:prstGeom prst="downArrow">
            <a:avLst>
              <a:gd name="adj1" fmla="val 50000"/>
              <a:gd name="adj2" fmla="val 86709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5024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8806" y="2736410"/>
            <a:ext cx="3699192" cy="378073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66560" y="167720"/>
            <a:ext cx="3108960" cy="4321454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2222390" y="422031"/>
            <a:ext cx="1252024" cy="1688123"/>
          </a:xfrm>
          <a:prstGeom prst="downArrow">
            <a:avLst>
              <a:gd name="adj1" fmla="val 50000"/>
              <a:gd name="adj2" fmla="val 6460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Down Arrow 7"/>
          <p:cNvSpPr/>
          <p:nvPr/>
        </p:nvSpPr>
        <p:spPr>
          <a:xfrm rot="10800000">
            <a:off x="7652822" y="4740812"/>
            <a:ext cx="1237960" cy="1776332"/>
          </a:xfrm>
          <a:prstGeom prst="downArrow">
            <a:avLst>
              <a:gd name="adj1" fmla="val 50000"/>
              <a:gd name="adj2" fmla="val 71591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5124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671" y="2128908"/>
            <a:ext cx="8596668" cy="2836985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Comic Sans MS" panose="030F0702030302020204" pitchFamily="66" charset="0"/>
              </a:rPr>
              <a:t>B</a:t>
            </a:r>
            <a:r>
              <a:rPr lang="lt-LT" sz="6000" b="1" dirty="0" smtClean="0">
                <a:latin typeface="Comic Sans MS" panose="030F0702030302020204" pitchFamily="66" charset="0"/>
              </a:rPr>
              <a:t>ūkime žingeidūs ir susitikime Parnaso papėdėje</a:t>
            </a:r>
            <a:r>
              <a:rPr lang="en-US" sz="6000" b="1" dirty="0" smtClean="0">
                <a:latin typeface="Comic Sans MS" panose="030F0702030302020204" pitchFamily="66" charset="0"/>
              </a:rPr>
              <a:t>!!!</a:t>
            </a:r>
            <a:endParaRPr lang="lt-LT" sz="6000" b="1" dirty="0">
              <a:latin typeface="Comic Sans MS" panose="030F0702030302020204" pitchFamily="66" charset="0"/>
            </a:endParaRPr>
          </a:p>
        </p:txBody>
      </p:sp>
      <p:sp>
        <p:nvSpPr>
          <p:cNvPr id="3" name="Smiley Face 2"/>
          <p:cNvSpPr/>
          <p:nvPr/>
        </p:nvSpPr>
        <p:spPr>
          <a:xfrm>
            <a:off x="7835705" y="5176909"/>
            <a:ext cx="1294227" cy="1294229"/>
          </a:xfrm>
          <a:prstGeom prst="smileyFac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" name="Smiley Face 3"/>
          <p:cNvSpPr/>
          <p:nvPr/>
        </p:nvSpPr>
        <p:spPr>
          <a:xfrm>
            <a:off x="747670" y="407963"/>
            <a:ext cx="1362483" cy="1350499"/>
          </a:xfrm>
          <a:prstGeom prst="smileyFac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9126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98</TotalTime>
  <Words>188</Words>
  <Application>Microsoft Office PowerPoint</Application>
  <PresentationFormat>Widescreen</PresentationFormat>
  <Paragraphs>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Comic Sans MS</vt:lpstr>
      <vt:lpstr>Trebuchet MS</vt:lpstr>
      <vt:lpstr>Wingdings</vt:lpstr>
      <vt:lpstr>Wingdings 3</vt:lpstr>
      <vt:lpstr>Facet</vt:lpstr>
      <vt:lpstr>Parnaso papėdėje</vt:lpstr>
      <vt:lpstr>Frazeologizmai, kilę iš antikinių mitų</vt:lpstr>
      <vt:lpstr>PowerPoint Presentation</vt:lpstr>
      <vt:lpstr>KLAUSIMYNAS...??</vt:lpstr>
      <vt:lpstr>PowerPoint Presentation</vt:lpstr>
      <vt:lpstr>ATPAŽINKIME MITĄ IŠ NUOTRAUKŲ </vt:lpstr>
      <vt:lpstr>PowerPoint Presentation</vt:lpstr>
      <vt:lpstr>PowerPoint Presentation</vt:lpstr>
      <vt:lpstr>PowerPoint Presentation</vt:lpstr>
      <vt:lpstr>Būkime žingeidūs ir susitikime Parnaso papėdėje!!!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Parnaso papėdėje</dc:title>
  <dc:creator>User</dc:creator>
  <cp:lastModifiedBy>User</cp:lastModifiedBy>
  <cp:revision>19</cp:revision>
  <dcterms:created xsi:type="dcterms:W3CDTF">2014-09-14T14:44:35Z</dcterms:created>
  <dcterms:modified xsi:type="dcterms:W3CDTF">2014-09-15T11:22:55Z</dcterms:modified>
</cp:coreProperties>
</file>