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1"/>
  </p:sldMasterIdLst>
  <p:notesMasterIdLst>
    <p:notesMasterId r:id="rId12"/>
  </p:notesMasterIdLst>
  <p:sldIdLst>
    <p:sldId id="256" r:id="rId2"/>
    <p:sldId id="267" r:id="rId3"/>
    <p:sldId id="268" r:id="rId4"/>
    <p:sldId id="258" r:id="rId5"/>
    <p:sldId id="257" r:id="rId6"/>
    <p:sldId id="261" r:id="rId7"/>
    <p:sldId id="266" r:id="rId8"/>
    <p:sldId id="264" r:id="rId9"/>
    <p:sldId id="265" r:id="rId10"/>
    <p:sldId id="262" r:id="rId11"/>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13" autoAdjust="0"/>
    <p:restoredTop sz="94660"/>
  </p:normalViewPr>
  <p:slideViewPr>
    <p:cSldViewPr>
      <p:cViewPr varScale="1">
        <p:scale>
          <a:sx n="86" d="100"/>
          <a:sy n="86" d="100"/>
        </p:scale>
        <p:origin x="-45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B18F2F-63D5-471F-AB89-3A9DE093AC56}" type="datetimeFigureOut">
              <a:rPr lang="lt-LT" smtClean="0"/>
              <a:t>2013.11.20</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45023E-DB77-4BF5-B85B-5B4DACF8DB61}" type="slidenum">
              <a:rPr lang="lt-LT" smtClean="0"/>
              <a:t>‹#›</a:t>
            </a:fld>
            <a:endParaRPr lang="lt-L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t-LT" dirty="0"/>
          </a:p>
        </p:txBody>
      </p:sp>
      <p:sp>
        <p:nvSpPr>
          <p:cNvPr id="4" name="Slide Number Placeholder 3"/>
          <p:cNvSpPr>
            <a:spLocks noGrp="1"/>
          </p:cNvSpPr>
          <p:nvPr>
            <p:ph type="sldNum" sz="quarter" idx="10"/>
          </p:nvPr>
        </p:nvSpPr>
        <p:spPr/>
        <p:txBody>
          <a:bodyPr/>
          <a:lstStyle/>
          <a:p>
            <a:fld id="{5A45023E-DB77-4BF5-B85B-5B4DACF8DB61}" type="slidenum">
              <a:rPr lang="lt-LT" smtClean="0"/>
              <a:t>10</a:t>
            </a:fld>
            <a:endParaRPr lang="lt-L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0810C0A4-BA85-49E8-8280-6AADA4BD3AB3}" type="datetimeFigureOut">
              <a:rPr lang="lt-LT" smtClean="0"/>
              <a:pPr/>
              <a:t>2013.11.20</a:t>
            </a:fld>
            <a:endParaRPr lang="lt-LT"/>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lt-LT"/>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52E4AE5E-336C-4EFC-A9EC-1D4E4892AA48}" type="slidenum">
              <a:rPr lang="lt-LT" smtClean="0"/>
              <a:pPr/>
              <a:t>‹#›</a:t>
            </a:fld>
            <a:endParaRPr lang="lt-LT"/>
          </a:p>
        </p:txBody>
      </p:sp>
    </p:spTree>
  </p:cSld>
  <p:clrMapOvr>
    <a:masterClrMapping/>
  </p:clrMapOvr>
  <p:transition>
    <p:newsfla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0810C0A4-BA85-49E8-8280-6AADA4BD3AB3}" type="datetimeFigureOut">
              <a:rPr lang="lt-LT" smtClean="0"/>
              <a:pPr/>
              <a:t>2013.11.20</a:t>
            </a:fld>
            <a:endParaRPr lang="lt-LT"/>
          </a:p>
        </p:txBody>
      </p:sp>
      <p:sp>
        <p:nvSpPr>
          <p:cNvPr id="5" name="Footer Placeholder 4"/>
          <p:cNvSpPr>
            <a:spLocks noGrp="1"/>
          </p:cNvSpPr>
          <p:nvPr>
            <p:ph type="ftr" sz="quarter" idx="11"/>
          </p:nvPr>
        </p:nvSpPr>
        <p:spPr>
          <a:xfrm>
            <a:off x="457200" y="6480969"/>
            <a:ext cx="4260056" cy="300831"/>
          </a:xfrm>
        </p:spPr>
        <p:txBody>
          <a:bodyPr/>
          <a:lstStyle/>
          <a:p>
            <a:endParaRPr lang="lt-LT"/>
          </a:p>
        </p:txBody>
      </p:sp>
      <p:sp>
        <p:nvSpPr>
          <p:cNvPr id="6" name="Slide Number Placeholder 5"/>
          <p:cNvSpPr>
            <a:spLocks noGrp="1"/>
          </p:cNvSpPr>
          <p:nvPr>
            <p:ph type="sldNum" sz="quarter" idx="12"/>
          </p:nvPr>
        </p:nvSpPr>
        <p:spPr/>
        <p:txBody>
          <a:bodyPr/>
          <a:lstStyle/>
          <a:p>
            <a:fld id="{52E4AE5E-336C-4EFC-A9EC-1D4E4892AA48}" type="slidenum">
              <a:rPr lang="lt-LT" smtClean="0"/>
              <a:pPr/>
              <a:t>‹#›</a:t>
            </a:fld>
            <a:endParaRPr lang="lt-LT"/>
          </a:p>
        </p:txBody>
      </p:sp>
    </p:spTree>
  </p:cSld>
  <p:clrMapOvr>
    <a:masterClrMapping/>
  </p:clrMapOvr>
  <p:transition>
    <p:newsfla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0810C0A4-BA85-49E8-8280-6AADA4BD3AB3}" type="datetimeFigureOut">
              <a:rPr lang="lt-LT" smtClean="0"/>
              <a:pPr/>
              <a:t>2013.11.20</a:t>
            </a:fld>
            <a:endParaRPr lang="lt-LT"/>
          </a:p>
        </p:txBody>
      </p:sp>
      <p:sp>
        <p:nvSpPr>
          <p:cNvPr id="5" name="Footer Placeholder 4"/>
          <p:cNvSpPr>
            <a:spLocks noGrp="1"/>
          </p:cNvSpPr>
          <p:nvPr>
            <p:ph type="ftr" sz="quarter" idx="11"/>
          </p:nvPr>
        </p:nvSpPr>
        <p:spPr>
          <a:xfrm>
            <a:off x="2619376" y="6480969"/>
            <a:ext cx="4260056" cy="300831"/>
          </a:xfrm>
        </p:spPr>
        <p:txBody>
          <a:bodyPr/>
          <a:lstStyle/>
          <a:p>
            <a:endParaRPr lang="lt-LT"/>
          </a:p>
        </p:txBody>
      </p:sp>
      <p:sp>
        <p:nvSpPr>
          <p:cNvPr id="6" name="Slide Number Placeholder 5"/>
          <p:cNvSpPr>
            <a:spLocks noGrp="1"/>
          </p:cNvSpPr>
          <p:nvPr>
            <p:ph type="sldNum" sz="quarter" idx="12"/>
          </p:nvPr>
        </p:nvSpPr>
        <p:spPr>
          <a:xfrm>
            <a:off x="8451056" y="809624"/>
            <a:ext cx="502920" cy="300831"/>
          </a:xfrm>
        </p:spPr>
        <p:txBody>
          <a:bodyPr/>
          <a:lstStyle/>
          <a:p>
            <a:fld id="{52E4AE5E-336C-4EFC-A9EC-1D4E4892AA48}" type="slidenum">
              <a:rPr lang="lt-LT" smtClean="0"/>
              <a:pPr/>
              <a:t>‹#›</a:t>
            </a:fld>
            <a:endParaRPr lang="lt-LT"/>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masterClrMapping/>
  </p:clrMapOvr>
  <p:transition>
    <p:newsfla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0810C0A4-BA85-49E8-8280-6AADA4BD3AB3}" type="datetimeFigureOut">
              <a:rPr lang="lt-LT" smtClean="0"/>
              <a:pPr/>
              <a:t>2013.11.20</a:t>
            </a:fld>
            <a:endParaRPr lang="lt-LT"/>
          </a:p>
        </p:txBody>
      </p:sp>
      <p:sp>
        <p:nvSpPr>
          <p:cNvPr id="6" name="Footer Placeholder 5"/>
          <p:cNvSpPr>
            <a:spLocks noGrp="1"/>
          </p:cNvSpPr>
          <p:nvPr>
            <p:ph type="ftr" sz="quarter" idx="11"/>
          </p:nvPr>
        </p:nvSpPr>
        <p:spPr>
          <a:xfrm>
            <a:off x="457200" y="6480969"/>
            <a:ext cx="4260056" cy="301752"/>
          </a:xfrm>
        </p:spPr>
        <p:txBody>
          <a:bodyPr/>
          <a:lstStyle/>
          <a:p>
            <a:endParaRPr lang="lt-LT"/>
          </a:p>
        </p:txBody>
      </p:sp>
      <p:sp>
        <p:nvSpPr>
          <p:cNvPr id="7" name="Slide Number Placeholder 6"/>
          <p:cNvSpPr>
            <a:spLocks noGrp="1"/>
          </p:cNvSpPr>
          <p:nvPr>
            <p:ph type="sldNum" sz="quarter" idx="12"/>
          </p:nvPr>
        </p:nvSpPr>
        <p:spPr>
          <a:xfrm>
            <a:off x="7589520" y="6480969"/>
            <a:ext cx="502920" cy="301752"/>
          </a:xfrm>
        </p:spPr>
        <p:txBody>
          <a:bodyPr/>
          <a:lstStyle/>
          <a:p>
            <a:fld id="{52E4AE5E-336C-4EFC-A9EC-1D4E4892AA48}" type="slidenum">
              <a:rPr lang="lt-LT" smtClean="0"/>
              <a:pPr/>
              <a:t>‹#›</a:t>
            </a:fld>
            <a:endParaRPr lang="lt-LT"/>
          </a:p>
        </p:txBody>
      </p:sp>
    </p:spTree>
  </p:cSld>
  <p:clrMapOvr>
    <a:masterClrMapping/>
  </p:clrMapOvr>
  <p:transition>
    <p:newsfla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0810C0A4-BA85-49E8-8280-6AADA4BD3AB3}" type="datetimeFigureOut">
              <a:rPr lang="lt-LT" smtClean="0"/>
              <a:pPr/>
              <a:t>2013.11.20</a:t>
            </a:fld>
            <a:endParaRPr lang="lt-LT"/>
          </a:p>
        </p:txBody>
      </p:sp>
      <p:sp>
        <p:nvSpPr>
          <p:cNvPr id="8" name="Footer Placeholder 7"/>
          <p:cNvSpPr>
            <a:spLocks noGrp="1"/>
          </p:cNvSpPr>
          <p:nvPr>
            <p:ph type="ftr" sz="quarter" idx="11"/>
          </p:nvPr>
        </p:nvSpPr>
        <p:spPr>
          <a:xfrm>
            <a:off x="457200" y="6480969"/>
            <a:ext cx="4261104" cy="301752"/>
          </a:xfrm>
        </p:spPr>
        <p:txBody>
          <a:bodyPr/>
          <a:lstStyle/>
          <a:p>
            <a:endParaRPr lang="lt-LT"/>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52E4AE5E-336C-4EFC-A9EC-1D4E4892AA48}" type="slidenum">
              <a:rPr lang="lt-LT" smtClean="0"/>
              <a:pPr/>
              <a:t>‹#›</a:t>
            </a:fld>
            <a:endParaRPr lang="lt-LT"/>
          </a:p>
        </p:txBody>
      </p:sp>
    </p:spTree>
  </p:cSld>
  <p:clrMapOvr>
    <a:masterClrMapping/>
  </p:clrMapOvr>
  <p:transition>
    <p:newsfla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810C0A4-BA85-49E8-8280-6AADA4BD3AB3}" type="datetimeFigureOut">
              <a:rPr lang="lt-LT" smtClean="0"/>
              <a:pPr/>
              <a:t>2013.11.20</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52E4AE5E-336C-4EFC-A9EC-1D4E4892AA48}" type="slidenum">
              <a:rPr lang="lt-LT" smtClean="0"/>
              <a:pPr/>
              <a:t>‹#›</a:t>
            </a:fld>
            <a:endParaRPr lang="lt-LT"/>
          </a:p>
        </p:txBody>
      </p:sp>
    </p:spTree>
  </p:cSld>
  <p:clrMapOvr>
    <a:masterClrMapping/>
  </p:clrMapOvr>
  <p:transition>
    <p:newsfla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0810C0A4-BA85-49E8-8280-6AADA4BD3AB3}" type="datetimeFigureOut">
              <a:rPr lang="lt-LT" smtClean="0"/>
              <a:pPr/>
              <a:t>2013.11.20</a:t>
            </a:fld>
            <a:endParaRPr lang="lt-LT"/>
          </a:p>
        </p:txBody>
      </p:sp>
      <p:sp>
        <p:nvSpPr>
          <p:cNvPr id="3" name="Footer Placeholder 2"/>
          <p:cNvSpPr>
            <a:spLocks noGrp="1"/>
          </p:cNvSpPr>
          <p:nvPr>
            <p:ph type="ftr" sz="quarter" idx="11"/>
          </p:nvPr>
        </p:nvSpPr>
        <p:spPr>
          <a:xfrm>
            <a:off x="457200" y="6481890"/>
            <a:ext cx="4260056" cy="300831"/>
          </a:xfrm>
        </p:spPr>
        <p:txBody>
          <a:bodyPr/>
          <a:lstStyle/>
          <a:p>
            <a:endParaRPr lang="lt-LT"/>
          </a:p>
        </p:txBody>
      </p:sp>
      <p:sp>
        <p:nvSpPr>
          <p:cNvPr id="4" name="Slide Number Placeholder 3"/>
          <p:cNvSpPr>
            <a:spLocks noGrp="1"/>
          </p:cNvSpPr>
          <p:nvPr>
            <p:ph type="sldNum" sz="quarter" idx="12"/>
          </p:nvPr>
        </p:nvSpPr>
        <p:spPr>
          <a:xfrm>
            <a:off x="7589520" y="6480969"/>
            <a:ext cx="502920" cy="301752"/>
          </a:xfrm>
        </p:spPr>
        <p:txBody>
          <a:bodyPr/>
          <a:lstStyle/>
          <a:p>
            <a:fld id="{52E4AE5E-336C-4EFC-A9EC-1D4E4892AA48}" type="slidenum">
              <a:rPr lang="lt-LT" smtClean="0"/>
              <a:pPr/>
              <a:t>‹#›</a:t>
            </a:fld>
            <a:endParaRPr lang="lt-LT"/>
          </a:p>
        </p:txBody>
      </p:sp>
    </p:spTree>
  </p:cSld>
  <p:clrMapOvr>
    <a:masterClrMapping/>
  </p:clrMapOvr>
  <p:transition>
    <p:newsfla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0810C0A4-BA85-49E8-8280-6AADA4BD3AB3}" type="datetimeFigureOut">
              <a:rPr lang="lt-LT" smtClean="0"/>
              <a:pPr/>
              <a:t>2013.11.20</a:t>
            </a:fld>
            <a:endParaRPr lang="lt-LT"/>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lt-LT"/>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52E4AE5E-336C-4EFC-A9EC-1D4E4892AA48}" type="slidenum">
              <a:rPr lang="lt-LT" smtClean="0"/>
              <a:pPr/>
              <a:t>‹#›</a:t>
            </a:fld>
            <a:endParaRPr lang="lt-LT"/>
          </a:p>
        </p:txBody>
      </p:sp>
    </p:spTree>
  </p:cSld>
  <p:clrMapOvr>
    <a:masterClrMapping/>
  </p:clrMapOvr>
  <p:transition>
    <p:newsfla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0810C0A4-BA85-49E8-8280-6AADA4BD3AB3}" type="datetimeFigureOut">
              <a:rPr lang="lt-LT" smtClean="0"/>
              <a:pPr/>
              <a:t>2013.11.20</a:t>
            </a:fld>
            <a:endParaRPr lang="lt-LT"/>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lt-LT"/>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52E4AE5E-336C-4EFC-A9EC-1D4E4892AA48}" type="slidenum">
              <a:rPr lang="lt-LT" smtClean="0"/>
              <a:pPr/>
              <a:t>‹#›</a:t>
            </a:fld>
            <a:endParaRPr lang="lt-LT"/>
          </a:p>
        </p:txBody>
      </p:sp>
    </p:spTree>
  </p:cSld>
  <p:clrMapOvr>
    <a:masterClrMapping/>
  </p:clrMapOvr>
  <p:transition>
    <p:newsfla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810C0A4-BA85-49E8-8280-6AADA4BD3AB3}" type="datetimeFigureOut">
              <a:rPr lang="lt-LT" smtClean="0"/>
              <a:pPr/>
              <a:t>2013.11.20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52E4AE5E-336C-4EFC-A9EC-1D4E4892AA48}" type="slidenum">
              <a:rPr lang="lt-LT" smtClean="0"/>
              <a:pPr/>
              <a:t>‹#›</a:t>
            </a:fld>
            <a:endParaRPr lang="lt-LT"/>
          </a:p>
        </p:txBody>
      </p:sp>
    </p:spTree>
  </p:cSld>
  <p:clrMapOvr>
    <a:masterClrMapping/>
  </p:clrMapOvr>
  <p:transition>
    <p:newsfla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810C0A4-BA85-49E8-8280-6AADA4BD3AB3}" type="datetimeFigureOut">
              <a:rPr lang="lt-LT" smtClean="0"/>
              <a:pPr/>
              <a:t>2013.11.20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52E4AE5E-336C-4EFC-A9EC-1D4E4892AA48}" type="slidenum">
              <a:rPr lang="lt-LT" smtClean="0"/>
              <a:pPr/>
              <a:t>‹#›</a:t>
            </a:fld>
            <a:endParaRPr lang="lt-LT"/>
          </a:p>
        </p:txBody>
      </p:sp>
    </p:spTree>
  </p:cSld>
  <p:clrMapOvr>
    <a:masterClrMapping/>
  </p:clrMapOvr>
  <p:transition>
    <p:newsfla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0810C0A4-BA85-49E8-8280-6AADA4BD3AB3}" type="datetimeFigureOut">
              <a:rPr lang="lt-LT" smtClean="0"/>
              <a:pPr/>
              <a:t>2013.11.20</a:t>
            </a:fld>
            <a:endParaRPr lang="lt-LT"/>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lt-LT"/>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52E4AE5E-336C-4EFC-A9EC-1D4E4892AA48}" type="slidenum">
              <a:rPr lang="lt-LT" smtClean="0"/>
              <a:pPr/>
              <a:t>‹#›</a:t>
            </a:fld>
            <a:endParaRPr lang="lt-LT"/>
          </a:p>
        </p:txBody>
      </p:sp>
    </p:spTree>
  </p:cSld>
  <p:clrMap bg1="dk1" tx1="lt1" bg2="dk2" tx2="lt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ransition>
    <p:newsflash/>
  </p:transition>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60000">
              <a:schemeClr val="bg1">
                <a:shade val="92000"/>
                <a:satMod val="230000"/>
              </a:schemeClr>
            </a:gs>
            <a:gs pos="100000">
              <a:schemeClr val="bg1">
                <a:tint val="85000"/>
                <a:satMod val="400000"/>
              </a:schemeClr>
            </a:gs>
          </a:gsLst>
          <a:lin ang="5400000" scaled="0"/>
        </a:gradFill>
        <a:effectLst/>
      </p:bgPr>
    </p:bg>
    <p:spTree>
      <p:nvGrpSpPr>
        <p:cNvPr id="1" name=""/>
        <p:cNvGrpSpPr/>
        <p:nvPr/>
      </p:nvGrpSpPr>
      <p:grpSpPr>
        <a:xfrm>
          <a:off x="0" y="0"/>
          <a:ext cx="0" cy="0"/>
          <a:chOff x="0" y="0"/>
          <a:chExt cx="0" cy="0"/>
        </a:xfrm>
      </p:grpSpPr>
      <p:sp>
        <p:nvSpPr>
          <p:cNvPr id="2" name="Antraštė 1"/>
          <p:cNvSpPr>
            <a:spLocks noGrp="1"/>
          </p:cNvSpPr>
          <p:nvPr>
            <p:ph type="ctrTitle"/>
          </p:nvPr>
        </p:nvSpPr>
        <p:spPr>
          <a:xfrm>
            <a:off x="857224" y="188640"/>
            <a:ext cx="7929618" cy="2736304"/>
          </a:xfrm>
        </p:spPr>
        <p:txBody>
          <a:bodyPr>
            <a:normAutofit fontScale="90000"/>
          </a:bodyPr>
          <a:lstStyle/>
          <a:p>
            <a:pPr algn="ctr"/>
            <a:r>
              <a:rPr lang="lt-LT" sz="4400" b="1" dirty="0" smtClean="0">
                <a:latin typeface="Monotype Corsiva" pitchFamily="66" charset="0"/>
              </a:rPr>
              <a:t> </a:t>
            </a:r>
            <a:r>
              <a:rPr lang="en-US" sz="9600" b="1" dirty="0" err="1" smtClean="0">
                <a:latin typeface="Monotype Corsiva" pitchFamily="66" charset="0"/>
              </a:rPr>
              <a:t>Jurgi</a:t>
            </a:r>
            <a:r>
              <a:rPr lang="lt-LT" sz="9600" b="1" dirty="0" smtClean="0">
                <a:latin typeface="Monotype Corsiva" pitchFamily="66" charset="0"/>
              </a:rPr>
              <a:t>s </a:t>
            </a:r>
            <a:r>
              <a:rPr lang="en-US" sz="9600" b="1" dirty="0" smtClean="0">
                <a:latin typeface="Monotype Corsiva" pitchFamily="66" charset="0"/>
              </a:rPr>
              <a:t> </a:t>
            </a:r>
            <a:r>
              <a:rPr lang="en-US" sz="9600" b="1" dirty="0" err="1" smtClean="0">
                <a:latin typeface="Monotype Corsiva" pitchFamily="66" charset="0"/>
              </a:rPr>
              <a:t>Savicki</a:t>
            </a:r>
            <a:r>
              <a:rPr lang="lt-LT" sz="9600" b="1" dirty="0" smtClean="0">
                <a:latin typeface="Monotype Corsiva" pitchFamily="66" charset="0"/>
              </a:rPr>
              <a:t>s</a:t>
            </a:r>
            <a:r>
              <a:rPr lang="en-US" sz="9600" b="1" dirty="0" smtClean="0">
                <a:latin typeface="Monotype Corsiva" pitchFamily="66" charset="0"/>
              </a:rPr>
              <a:t> </a:t>
            </a:r>
            <a:r>
              <a:rPr lang="lt-LT" sz="9600" b="1" dirty="0" smtClean="0">
                <a:latin typeface="Monotype Corsiva" pitchFamily="66" charset="0"/>
              </a:rPr>
              <a:t/>
            </a:r>
            <a:br>
              <a:rPr lang="lt-LT" sz="9600" b="1" dirty="0" smtClean="0">
                <a:latin typeface="Monotype Corsiva" pitchFamily="66" charset="0"/>
              </a:rPr>
            </a:br>
            <a:r>
              <a:rPr lang="en-US" sz="9600" b="1" dirty="0" smtClean="0">
                <a:latin typeface="Monotype Corsiva" pitchFamily="66" charset="0"/>
              </a:rPr>
              <a:t>„</a:t>
            </a:r>
            <a:r>
              <a:rPr lang="en-US" sz="9600" b="1" dirty="0" err="1" smtClean="0">
                <a:latin typeface="Monotype Corsiva" pitchFamily="66" charset="0"/>
              </a:rPr>
              <a:t>Fleita</a:t>
            </a:r>
            <a:r>
              <a:rPr lang="en-US" sz="9600" b="1" dirty="0" smtClean="0">
                <a:latin typeface="Monotype Corsiva" pitchFamily="66" charset="0"/>
              </a:rPr>
              <a:t>”</a:t>
            </a:r>
            <a:endParaRPr lang="lt-LT" sz="9600" b="1" dirty="0">
              <a:latin typeface="Monotype Corsiva" pitchFamily="66" charset="0"/>
            </a:endParaRPr>
          </a:p>
        </p:txBody>
      </p:sp>
      <p:pic>
        <p:nvPicPr>
          <p:cNvPr id="23554" name="Picture 2" descr="http://antologija.lt/files/texts_img/jurgis-savickis-noveles.jpg"/>
          <p:cNvPicPr>
            <a:picLocks noChangeAspect="1" noChangeArrowheads="1"/>
          </p:cNvPicPr>
          <p:nvPr/>
        </p:nvPicPr>
        <p:blipFill>
          <a:blip r:embed="rId2" cstate="print"/>
          <a:srcRect/>
          <a:stretch>
            <a:fillRect/>
          </a:stretch>
        </p:blipFill>
        <p:spPr bwMode="auto">
          <a:xfrm>
            <a:off x="395536" y="1988840"/>
            <a:ext cx="2982094" cy="4644246"/>
          </a:xfrm>
          <a:prstGeom prst="rect">
            <a:avLst/>
          </a:prstGeom>
          <a:noFill/>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3554"/>
                                        </p:tgtEl>
                                        <p:attrNameLst>
                                          <p:attrName>style.visibility</p:attrName>
                                        </p:attrNameLst>
                                      </p:cBhvr>
                                      <p:to>
                                        <p:strVal val="visible"/>
                                      </p:to>
                                    </p:set>
                                    <p:anim calcmode="lin" valueType="num">
                                      <p:cBhvr additive="base">
                                        <p:cTn id="14" dur="500" fill="hold"/>
                                        <p:tgtEl>
                                          <p:spTgt spid="23554"/>
                                        </p:tgtEl>
                                        <p:attrNameLst>
                                          <p:attrName>ppt_x</p:attrName>
                                        </p:attrNameLst>
                                      </p:cBhvr>
                                      <p:tavLst>
                                        <p:tav tm="0">
                                          <p:val>
                                            <p:strVal val="#ppt_x"/>
                                          </p:val>
                                        </p:tav>
                                        <p:tav tm="100000">
                                          <p:val>
                                            <p:strVal val="#ppt_x"/>
                                          </p:val>
                                        </p:tav>
                                      </p:tavLst>
                                    </p:anim>
                                    <p:anim calcmode="lin" valueType="num">
                                      <p:cBhvr additive="base">
                                        <p:cTn id="15" dur="500" fill="hold"/>
                                        <p:tgtEl>
                                          <p:spTgt spid="235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600150"/>
            <a:ext cx="4392488" cy="6257850"/>
          </a:xfrm>
        </p:spPr>
        <p:txBody>
          <a:bodyPr>
            <a:normAutofit/>
          </a:bodyPr>
          <a:lstStyle/>
          <a:p>
            <a:r>
              <a:rPr lang="lt-LT" sz="7200" dirty="0" smtClean="0">
                <a:latin typeface="Edwardian Script ITC" pitchFamily="66" charset="0"/>
              </a:rPr>
              <a:t>J</a:t>
            </a:r>
            <a:r>
              <a:rPr lang="lt-LT" sz="7200" dirty="0" smtClean="0">
                <a:latin typeface="Edwardian Script ITC" pitchFamily="66" charset="0"/>
              </a:rPr>
              <a:t>urgio Savickio “Šventadienio Sonetai”</a:t>
            </a:r>
            <a:endParaRPr lang="lt-LT" sz="7200" dirty="0">
              <a:latin typeface="Edwardian Script ITC" pitchFamily="66" charset="0"/>
            </a:endParaRPr>
          </a:p>
        </p:txBody>
      </p:sp>
      <p:pic>
        <p:nvPicPr>
          <p:cNvPr id="6" name="Paveikslėlis 2" descr="https://encrypted-tbn0.gstatic.com/images?q=tbn:ANd9GcRUgwayZHb8zxFhn11lp7RVz7oT4elqljMi781xTEi_wWAygmVD1w"/>
          <p:cNvPicPr/>
          <p:nvPr/>
        </p:nvPicPr>
        <p:blipFill>
          <a:blip r:embed="rId2" cstate="print"/>
          <a:srcRect/>
          <a:stretch>
            <a:fillRect/>
          </a:stretch>
        </p:blipFill>
        <p:spPr bwMode="auto">
          <a:xfrm>
            <a:off x="4932040" y="764704"/>
            <a:ext cx="4000528" cy="5429288"/>
          </a:xfrm>
          <a:prstGeom prst="rect">
            <a:avLst/>
          </a:prstGeom>
          <a:noFill/>
          <a:ln w="9525">
            <a:noFill/>
            <a:miter lim="800000"/>
            <a:headEnd/>
            <a:tailEnd/>
          </a:ln>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075240" cy="1217290"/>
          </a:xfrm>
        </p:spPr>
        <p:txBody>
          <a:bodyPr>
            <a:noAutofit/>
          </a:bodyPr>
          <a:lstStyle/>
          <a:p>
            <a:r>
              <a:rPr lang="lt-LT" sz="8000" dirty="0" smtClean="0">
                <a:latin typeface="Edwardian Script ITC" pitchFamily="66" charset="0"/>
              </a:rPr>
              <a:t>J.Savickio rašymo stilius</a:t>
            </a:r>
            <a:endParaRPr lang="lt-LT" sz="8000" dirty="0">
              <a:latin typeface="Edwardian Script ITC" pitchFamily="66" charset="0"/>
            </a:endParaRPr>
          </a:p>
        </p:txBody>
      </p:sp>
      <p:sp>
        <p:nvSpPr>
          <p:cNvPr id="3" name="Content Placeholder 2"/>
          <p:cNvSpPr>
            <a:spLocks noGrp="1"/>
          </p:cNvSpPr>
          <p:nvPr>
            <p:ph idx="1"/>
          </p:nvPr>
        </p:nvSpPr>
        <p:spPr>
          <a:xfrm>
            <a:off x="457200" y="1484784"/>
            <a:ext cx="8229600" cy="4970024"/>
          </a:xfrm>
        </p:spPr>
        <p:txBody>
          <a:bodyPr>
            <a:normAutofit fontScale="92500" lnSpcReduction="10000"/>
          </a:bodyPr>
          <a:lstStyle/>
          <a:p>
            <a:pPr lvl="0"/>
            <a:r>
              <a:rPr lang="lt-LT" dirty="0" smtClean="0">
                <a:solidFill>
                  <a:srgbClr val="FFFF00"/>
                </a:solidFill>
                <a:latin typeface="Monotype Corsiva" pitchFamily="66" charset="0"/>
              </a:rPr>
              <a:t>Tai J. Savickio rašymo stilius. </a:t>
            </a:r>
            <a:r>
              <a:rPr lang="lt-LT" dirty="0" smtClean="0">
                <a:solidFill>
                  <a:srgbClr val="FFFF00"/>
                </a:solidFill>
                <a:latin typeface="Monotype Corsiva" pitchFamily="66" charset="0"/>
              </a:rPr>
              <a:t>Pavardė Viksvos </a:t>
            </a:r>
            <a:r>
              <a:rPr lang="lt-LT" dirty="0" smtClean="0">
                <a:solidFill>
                  <a:srgbClr val="FFFF00"/>
                </a:solidFill>
                <a:latin typeface="Monotype Corsiva" pitchFamily="66" charset="0"/>
              </a:rPr>
              <a:t>novelėje įgyja neigiamą </a:t>
            </a:r>
            <a:r>
              <a:rPr lang="lt-LT" dirty="0" smtClean="0">
                <a:solidFill>
                  <a:srgbClr val="FFFF00"/>
                </a:solidFill>
                <a:latin typeface="Monotype Corsiva" pitchFamily="66" charset="0"/>
              </a:rPr>
              <a:t>reikšmę, ji  gretinama </a:t>
            </a:r>
            <a:r>
              <a:rPr lang="lt-LT" dirty="0" smtClean="0">
                <a:solidFill>
                  <a:srgbClr val="FFFF00"/>
                </a:solidFill>
                <a:latin typeface="Monotype Corsiva" pitchFamily="66" charset="0"/>
              </a:rPr>
              <a:t>su šiurkščiomis žolėmis, augančiomis raistuose ir pelkėse, niekam nenaudingomis. Panašiai autorius apibūdina ir Žiogo gimines. Jie nemandagūs, veidmainiai, neišsilavinę. Novelėje sugretinamos dvi erdvės – miesto ir kaimo. Vaizduojamas miestiečio gyvenimas kaimiškoje aplinkoje ir kaimiečių požiūris į miestietišką kultūrą, šių dviejų erdvių nesutaikoma priešprieša. Tai svarbios kūrinio problemos. Novelės pasakotojas, kaip ir daugelyje J. Savickio kūrinių, žvelgia objektyviai ir per atstumą, taip pat neleisdamas priartėti ir skaitytojui. Veikėjai ironizuojami</a:t>
            </a:r>
            <a:r>
              <a:rPr lang="lt-LT" dirty="0" smtClean="0">
                <a:solidFill>
                  <a:srgbClr val="FFFF00"/>
                </a:solidFill>
                <a:latin typeface="Monotype Corsiva" pitchFamily="66" charset="0"/>
              </a:rPr>
              <a:t>.</a:t>
            </a:r>
            <a:endParaRPr lang="lt-LT" dirty="0" smtClean="0">
              <a:solidFill>
                <a:srgbClr val="FFFF00"/>
              </a:solidFill>
              <a:latin typeface="Monotype Corsiva" pitchFamily="66" charset="0"/>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142976" y="571480"/>
            <a:ext cx="7772400" cy="914400"/>
          </a:xfrm>
        </p:spPr>
        <p:txBody>
          <a:bodyPr>
            <a:normAutofit/>
          </a:bodyPr>
          <a:lstStyle/>
          <a:p>
            <a:r>
              <a:rPr lang="lt-LT" sz="4000" dirty="0" smtClean="0">
                <a:latin typeface="Edwardian Script ITC" pitchFamily="66" charset="0"/>
              </a:rPr>
              <a:t>  </a:t>
            </a:r>
            <a:r>
              <a:rPr lang="lt-LT" sz="4800" dirty="0" smtClean="0">
                <a:latin typeface="Monotype Corsiva" pitchFamily="66" charset="0"/>
              </a:rPr>
              <a:t>Kūrinio pradžia</a:t>
            </a:r>
            <a:r>
              <a:rPr lang="en-US" sz="4800" dirty="0" smtClean="0">
                <a:latin typeface="Monotype Corsiva" pitchFamily="66" charset="0"/>
              </a:rPr>
              <a:t> </a:t>
            </a:r>
            <a:r>
              <a:rPr lang="lt-LT" sz="4800" dirty="0" smtClean="0">
                <a:latin typeface="Monotype Corsiva" pitchFamily="66" charset="0"/>
              </a:rPr>
              <a:t>(atsiradimas)</a:t>
            </a:r>
            <a:endParaRPr lang="lt-LT" sz="4800" dirty="0">
              <a:latin typeface="Monotype Corsiva" pitchFamily="66" charset="0"/>
            </a:endParaRPr>
          </a:p>
        </p:txBody>
      </p:sp>
      <p:sp>
        <p:nvSpPr>
          <p:cNvPr id="3" name="Stačiakampis 2"/>
          <p:cNvSpPr/>
          <p:nvPr/>
        </p:nvSpPr>
        <p:spPr>
          <a:xfrm>
            <a:off x="539552" y="1700808"/>
            <a:ext cx="8208912" cy="5032147"/>
          </a:xfrm>
          <a:prstGeom prst="rect">
            <a:avLst/>
          </a:prstGeom>
        </p:spPr>
        <p:txBody>
          <a:bodyPr wrap="square">
            <a:spAutoFit/>
          </a:bodyPr>
          <a:lstStyle/>
          <a:p>
            <a:pPr algn="just">
              <a:lnSpc>
                <a:spcPct val="150000"/>
              </a:lnSpc>
            </a:pPr>
            <a:r>
              <a:rPr lang="lt-LT" sz="2000" b="1" i="1" dirty="0" smtClean="0">
                <a:solidFill>
                  <a:srgbClr val="FFFF00"/>
                </a:solidFill>
                <a:latin typeface="Calibri" pitchFamily="34" charset="0"/>
              </a:rPr>
              <a:t> </a:t>
            </a:r>
            <a:r>
              <a:rPr lang="lt-LT" sz="2400" b="1" dirty="0" smtClean="0">
                <a:solidFill>
                  <a:srgbClr val="FFFF00"/>
                </a:solidFill>
                <a:latin typeface="Monotype Corsiva" pitchFamily="66" charset="0"/>
              </a:rPr>
              <a:t>Šventadienio </a:t>
            </a:r>
            <a:r>
              <a:rPr lang="lt-LT" sz="2400" b="1" dirty="0" smtClean="0">
                <a:solidFill>
                  <a:srgbClr val="FFFF00"/>
                </a:solidFill>
                <a:latin typeface="Monotype Corsiva" pitchFamily="66" charset="0"/>
              </a:rPr>
              <a:t>sonetai (1922) - J.Savickio pirmasis apsakymų rinkinys, kuriuo jis iškilo į pačias pirmąsias prozos avangardo </a:t>
            </a:r>
            <a:r>
              <a:rPr lang="lt-LT" sz="2400" b="1" dirty="0" smtClean="0">
                <a:solidFill>
                  <a:srgbClr val="FFFF00"/>
                </a:solidFill>
                <a:latin typeface="Monotype Corsiva" pitchFamily="66" charset="0"/>
              </a:rPr>
              <a:t>linijas.. Apsakymų </a:t>
            </a:r>
            <a:r>
              <a:rPr lang="lt-LT" sz="2400" b="1" dirty="0" smtClean="0">
                <a:solidFill>
                  <a:srgbClr val="FFFF00"/>
                </a:solidFill>
                <a:latin typeface="Monotype Corsiva" pitchFamily="66" charset="0"/>
              </a:rPr>
              <a:t>rinkinys susilaukė griežtos kritikos, J.Savickis buvo laikomas pavojingu modernistu ir dekadentu. Knygos turinyje nėra šventadienio temų ir forma nieko bendro neturi su tradiciniu sonetu. Apsakymų siužetai ribojasi siaurais vidiniais žmonių išgyvenimais. Veikėjai yra lyg atitrūkę nuo savos visuomenės, gyvena savame jutimų pasaulyje.</a:t>
            </a:r>
            <a:r>
              <a:rPr lang="en-US" sz="2400" b="1" dirty="0" smtClean="0">
                <a:solidFill>
                  <a:srgbClr val="FFFF00"/>
                </a:solidFill>
                <a:latin typeface="Monotype Corsiva" pitchFamily="66" charset="0"/>
              </a:rPr>
              <a:t> S</a:t>
            </a:r>
            <a:r>
              <a:rPr lang="lt-LT" sz="2400" b="1" dirty="0" err="1" smtClean="0">
                <a:solidFill>
                  <a:srgbClr val="FFFF00"/>
                </a:solidFill>
                <a:latin typeface="Monotype Corsiva" pitchFamily="66" charset="0"/>
              </a:rPr>
              <a:t>onetų</a:t>
            </a:r>
            <a:r>
              <a:rPr lang="lt-LT" sz="2400" b="1" dirty="0" smtClean="0">
                <a:solidFill>
                  <a:srgbClr val="FFFF00"/>
                </a:solidFill>
                <a:latin typeface="Monotype Corsiva" pitchFamily="66" charset="0"/>
              </a:rPr>
              <a:t> stilius - ekspresionistinis. J.Savickio vaizduojama realybė yra ne tiek kuriama, kiek atliekama. Rašytojui svarbu tikrovės formos sukeliamas įspūdis. </a:t>
            </a:r>
            <a:endParaRPr lang="lt-LT" sz="2400" b="1" dirty="0">
              <a:solidFill>
                <a:srgbClr val="FFFF00"/>
              </a:solidFill>
              <a:latin typeface="Monotype Corsiva" pitchFamily="66" charset="0"/>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0"/>
            <a:ext cx="8229600" cy="1340768"/>
          </a:xfrm>
        </p:spPr>
        <p:txBody>
          <a:bodyPr>
            <a:noAutofit/>
          </a:bodyPr>
          <a:lstStyle/>
          <a:p>
            <a:r>
              <a:rPr lang="lt-LT" sz="4000" dirty="0" smtClean="0"/>
              <a:t>    </a:t>
            </a:r>
            <a:r>
              <a:rPr lang="lt-LT" sz="6600" dirty="0" smtClean="0">
                <a:latin typeface="Monotype Corsiva" pitchFamily="66" charset="0"/>
              </a:rPr>
              <a:t>Trumpai apie novelę: </a:t>
            </a:r>
            <a:endParaRPr lang="lt-LT" sz="6600" dirty="0">
              <a:latin typeface="Monotype Corsiva" pitchFamily="66" charset="0"/>
            </a:endParaRPr>
          </a:p>
        </p:txBody>
      </p:sp>
      <p:sp>
        <p:nvSpPr>
          <p:cNvPr id="4" name="Stačiakampis 3"/>
          <p:cNvSpPr/>
          <p:nvPr/>
        </p:nvSpPr>
        <p:spPr>
          <a:xfrm>
            <a:off x="683568" y="1268760"/>
            <a:ext cx="8103274" cy="5817559"/>
          </a:xfrm>
          <a:prstGeom prst="rect">
            <a:avLst/>
          </a:prstGeom>
        </p:spPr>
        <p:txBody>
          <a:bodyPr wrap="square">
            <a:spAutoFit/>
          </a:bodyPr>
          <a:lstStyle/>
          <a:p>
            <a:pPr lvl="0" algn="just">
              <a:lnSpc>
                <a:spcPct val="150000"/>
              </a:lnSpc>
              <a:spcBef>
                <a:spcPct val="0"/>
              </a:spcBef>
            </a:pPr>
            <a:r>
              <a:rPr lang="lt-LT" sz="2400" b="1" dirty="0" smtClean="0">
                <a:solidFill>
                  <a:srgbClr val="FFFF00"/>
                </a:solidFill>
                <a:latin typeface="Monotype Corsiva" pitchFamily="66" charset="0"/>
                <a:ea typeface="+mj-ea"/>
                <a:cs typeface="+mj-cs"/>
              </a:rPr>
              <a:t>Jurgio </a:t>
            </a:r>
            <a:r>
              <a:rPr lang="lt-LT" sz="2400" b="1" dirty="0">
                <a:solidFill>
                  <a:srgbClr val="FFFF00"/>
                </a:solidFill>
                <a:latin typeface="Monotype Corsiva" pitchFamily="66" charset="0"/>
                <a:ea typeface="+mj-ea"/>
                <a:cs typeface="+mj-cs"/>
              </a:rPr>
              <a:t>Savickio novelė „Fleita“. Jau pavadinimas nusako kūrinio temą. Fleita simbolizuoja muziką, meną, kultūrą </a:t>
            </a:r>
            <a:r>
              <a:rPr lang="lt-LT" sz="2400" b="1" dirty="0" smtClean="0">
                <a:solidFill>
                  <a:srgbClr val="FFFF00"/>
                </a:solidFill>
                <a:latin typeface="Monotype Corsiva" pitchFamily="66" charset="0"/>
                <a:ea typeface="+mj-ea"/>
                <a:cs typeface="+mj-cs"/>
              </a:rPr>
              <a:t>. </a:t>
            </a:r>
            <a:r>
              <a:rPr lang="lt-LT" sz="2400" b="1" dirty="0" smtClean="0">
                <a:solidFill>
                  <a:srgbClr val="FFFF00"/>
                </a:solidFill>
                <a:latin typeface="Monotype Corsiva" pitchFamily="66" charset="0"/>
                <a:ea typeface="+mj-ea"/>
                <a:cs typeface="+mj-cs"/>
              </a:rPr>
              <a:t>Pagrindiniai </a:t>
            </a:r>
            <a:r>
              <a:rPr lang="lt-LT" sz="2400" b="1" dirty="0">
                <a:solidFill>
                  <a:srgbClr val="FFFF00"/>
                </a:solidFill>
                <a:latin typeface="Monotype Corsiva" pitchFamily="66" charset="0"/>
                <a:ea typeface="+mj-ea"/>
                <a:cs typeface="+mj-cs"/>
              </a:rPr>
              <a:t>veikėjai – fleitininkas Žiogas ir Viksvų šeimyna. Autorius neatsitiktinai parenka veikėjams </a:t>
            </a:r>
            <a:r>
              <a:rPr lang="lt-LT" sz="2400" b="1" dirty="0" smtClean="0">
                <a:solidFill>
                  <a:srgbClr val="FFFF00"/>
                </a:solidFill>
                <a:latin typeface="Monotype Corsiva" pitchFamily="66" charset="0"/>
                <a:ea typeface="+mj-ea"/>
                <a:cs typeface="+mj-cs"/>
              </a:rPr>
              <a:t>simboliškus </a:t>
            </a:r>
            <a:r>
              <a:rPr lang="lt-LT" sz="2400" b="1" dirty="0">
                <a:solidFill>
                  <a:srgbClr val="FFFF00"/>
                </a:solidFill>
                <a:latin typeface="Monotype Corsiva" pitchFamily="66" charset="0"/>
                <a:ea typeface="+mj-ea"/>
                <a:cs typeface="+mj-cs"/>
              </a:rPr>
              <a:t>vardus. Žiogas, kaip vabzdys, susijęs su muzika, todėl </a:t>
            </a:r>
            <a:r>
              <a:rPr lang="lt-LT" sz="2400" b="1" dirty="0" smtClean="0">
                <a:solidFill>
                  <a:srgbClr val="FFFF00"/>
                </a:solidFill>
                <a:latin typeface="Monotype Corsiva" pitchFamily="66" charset="0"/>
                <a:ea typeface="+mj-ea"/>
                <a:cs typeface="+mj-cs"/>
              </a:rPr>
              <a:t>fleitininko toks </a:t>
            </a:r>
            <a:r>
              <a:rPr lang="lt-LT" sz="2400" b="1" dirty="0">
                <a:solidFill>
                  <a:srgbClr val="FFFF00"/>
                </a:solidFill>
                <a:latin typeface="Monotype Corsiva" pitchFamily="66" charset="0"/>
                <a:ea typeface="+mj-ea"/>
                <a:cs typeface="+mj-cs"/>
              </a:rPr>
              <a:t>vardas </a:t>
            </a:r>
            <a:r>
              <a:rPr lang="lt-LT" sz="2400" b="1" dirty="0" smtClean="0">
                <a:solidFill>
                  <a:srgbClr val="FFFF00"/>
                </a:solidFill>
                <a:latin typeface="Monotype Corsiva" pitchFamily="66" charset="0"/>
                <a:ea typeface="+mj-ea"/>
                <a:cs typeface="+mj-cs"/>
              </a:rPr>
              <a:t>.</a:t>
            </a:r>
            <a:r>
              <a:rPr lang="lt-LT" sz="2400" b="1" dirty="0" smtClean="0">
                <a:solidFill>
                  <a:srgbClr val="FFFF00"/>
                </a:solidFill>
                <a:latin typeface="Monotype Corsiva" pitchFamily="66" charset="0"/>
                <a:ea typeface="+mj-ea"/>
                <a:cs typeface="+mj-cs"/>
              </a:rPr>
              <a:t> </a:t>
            </a:r>
            <a:r>
              <a:rPr lang="lt-LT" sz="2400" b="1" dirty="0" smtClean="0">
                <a:solidFill>
                  <a:srgbClr val="FFFF00"/>
                </a:solidFill>
                <a:latin typeface="Monotype Corsiva" pitchFamily="66" charset="0"/>
                <a:ea typeface="+mj-ea"/>
                <a:cs typeface="+mj-cs"/>
              </a:rPr>
              <a:t>Atskleidžiamas </a:t>
            </a:r>
            <a:r>
              <a:rPr lang="lt-LT" sz="2400" b="1" dirty="0">
                <a:solidFill>
                  <a:srgbClr val="FFFF00"/>
                </a:solidFill>
                <a:latin typeface="Monotype Corsiva" pitchFamily="66" charset="0"/>
                <a:ea typeface="+mj-ea"/>
                <a:cs typeface="+mj-cs"/>
              </a:rPr>
              <a:t>artimas veikėjo ryšys su </a:t>
            </a:r>
            <a:r>
              <a:rPr lang="lt-LT" sz="2400" b="1" dirty="0" smtClean="0">
                <a:solidFill>
                  <a:srgbClr val="FFFF00"/>
                </a:solidFill>
                <a:latin typeface="Monotype Corsiva" pitchFamily="66" charset="0"/>
                <a:ea typeface="+mj-ea"/>
                <a:cs typeface="+mj-cs"/>
              </a:rPr>
              <a:t>muzika. Žiogo </a:t>
            </a:r>
            <a:r>
              <a:rPr lang="lt-LT" sz="2400" b="1" dirty="0">
                <a:solidFill>
                  <a:srgbClr val="FFFF00"/>
                </a:solidFill>
                <a:latin typeface="Monotype Corsiva" pitchFamily="66" charset="0"/>
                <a:ea typeface="+mj-ea"/>
                <a:cs typeface="+mj-cs"/>
              </a:rPr>
              <a:t>vardas </a:t>
            </a:r>
            <a:r>
              <a:rPr lang="lt-LT" sz="2400" b="1" dirty="0" smtClean="0">
                <a:solidFill>
                  <a:srgbClr val="FFFF00"/>
                </a:solidFill>
                <a:latin typeface="Monotype Corsiva" pitchFamily="66" charset="0"/>
                <a:ea typeface="+mj-ea"/>
                <a:cs typeface="+mj-cs"/>
              </a:rPr>
              <a:t>pavartojamas </a:t>
            </a:r>
            <a:r>
              <a:rPr lang="lt-LT" sz="2400" b="1" dirty="0">
                <a:solidFill>
                  <a:srgbClr val="FFFF00"/>
                </a:solidFill>
                <a:latin typeface="Monotype Corsiva" pitchFamily="66" charset="0"/>
                <a:ea typeface="+mj-ea"/>
                <a:cs typeface="+mj-cs"/>
              </a:rPr>
              <a:t>kaip antikos pasakėčios apie žiogą ir skruzdėlę priminimas, kur žiogas – fleitininkas, o </a:t>
            </a:r>
            <a:r>
              <a:rPr lang="lt-LT" sz="2400" b="1" dirty="0" smtClean="0">
                <a:solidFill>
                  <a:srgbClr val="FFFF00"/>
                </a:solidFill>
                <a:latin typeface="Monotype Corsiva" pitchFamily="66" charset="0"/>
                <a:ea typeface="+mj-ea"/>
                <a:cs typeface="+mj-cs"/>
              </a:rPr>
              <a:t>skruzdėlės </a:t>
            </a:r>
            <a:r>
              <a:rPr lang="lt-LT" sz="2400" b="1" dirty="0">
                <a:solidFill>
                  <a:srgbClr val="FFFF00"/>
                </a:solidFill>
                <a:latin typeface="Monotype Corsiva" pitchFamily="66" charset="0"/>
                <a:ea typeface="+mj-ea"/>
                <a:cs typeface="+mj-cs"/>
              </a:rPr>
              <a:t>– Viksvos. Tačiau ši istorija interpretuojama kitaip: Žiogas grodamas užsidirbdavo pinigų, ir tik nelaimė jį privertė ieškoti pagalbos, o ir Viksvos nėra tokie darbštūs, </a:t>
            </a:r>
            <a:r>
              <a:rPr lang="lt-LT" sz="2400" b="1" dirty="0" err="1">
                <a:solidFill>
                  <a:srgbClr val="FFFF00"/>
                </a:solidFill>
                <a:latin typeface="Monotype Corsiva" pitchFamily="66" charset="0"/>
                <a:ea typeface="+mj-ea"/>
                <a:cs typeface="+mj-cs"/>
              </a:rPr>
              <a:t>bendruomeniški</a:t>
            </a:r>
            <a:r>
              <a:rPr lang="lt-LT" sz="2400" b="1" dirty="0">
                <a:solidFill>
                  <a:srgbClr val="FFFF00"/>
                </a:solidFill>
                <a:latin typeface="Monotype Corsiva" pitchFamily="66" charset="0"/>
                <a:ea typeface="+mj-ea"/>
                <a:cs typeface="+mj-cs"/>
              </a:rPr>
              <a:t> ir atsidavę kaip skruzdėlės. </a:t>
            </a:r>
            <a:endParaRPr lang="lt-LT" sz="2400" b="1" dirty="0" smtClean="0">
              <a:solidFill>
                <a:srgbClr val="FFFF00"/>
              </a:solidFill>
              <a:latin typeface="Monotype Corsiva" pitchFamily="66" charset="0"/>
              <a:ea typeface="+mj-ea"/>
              <a:cs typeface="+mj-cs"/>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971600" y="908720"/>
            <a:ext cx="7211144" cy="1071570"/>
          </a:xfrm>
        </p:spPr>
        <p:txBody>
          <a:bodyPr>
            <a:normAutofit fontScale="90000"/>
          </a:bodyPr>
          <a:lstStyle/>
          <a:p>
            <a:r>
              <a:rPr lang="lt-LT" dirty="0" smtClean="0"/>
              <a:t>	   </a:t>
            </a:r>
            <a:r>
              <a:rPr lang="lt-LT" sz="8000" dirty="0" smtClean="0">
                <a:latin typeface="Monotype Corsiva" pitchFamily="66" charset="0"/>
              </a:rPr>
              <a:t>Kūrybos b</a:t>
            </a:r>
            <a:r>
              <a:rPr lang="en-US" sz="8000" dirty="0" err="1" smtClean="0">
                <a:latin typeface="Monotype Corsiva" pitchFamily="66" charset="0"/>
              </a:rPr>
              <a:t>ruo</a:t>
            </a:r>
            <a:r>
              <a:rPr lang="lt-LT" sz="8000" dirty="0" err="1" smtClean="0">
                <a:latin typeface="Monotype Corsiva" pitchFamily="66" charset="0"/>
              </a:rPr>
              <a:t>žai</a:t>
            </a:r>
            <a:endParaRPr lang="lt-LT" sz="8000" dirty="0">
              <a:latin typeface="Monotype Corsiva" pitchFamily="66" charset="0"/>
            </a:endParaRPr>
          </a:p>
        </p:txBody>
      </p:sp>
      <p:sp>
        <p:nvSpPr>
          <p:cNvPr id="3" name="Stačiakampis 2"/>
          <p:cNvSpPr/>
          <p:nvPr/>
        </p:nvSpPr>
        <p:spPr>
          <a:xfrm>
            <a:off x="785786" y="2214554"/>
            <a:ext cx="7858180" cy="3924151"/>
          </a:xfrm>
          <a:prstGeom prst="rect">
            <a:avLst/>
          </a:prstGeom>
        </p:spPr>
        <p:txBody>
          <a:bodyPr wrap="square">
            <a:spAutoFit/>
          </a:bodyPr>
          <a:lstStyle/>
          <a:p>
            <a:pPr algn="just">
              <a:lnSpc>
                <a:spcPct val="150000"/>
              </a:lnSpc>
            </a:pPr>
            <a:r>
              <a:rPr lang="lt-LT" dirty="0" smtClean="0">
                <a:latin typeface="Calibri" pitchFamily="34" charset="0"/>
              </a:rPr>
              <a:t>	</a:t>
            </a:r>
            <a:r>
              <a:rPr lang="lt-LT" sz="2400" b="1" dirty="0" smtClean="0">
                <a:solidFill>
                  <a:srgbClr val="FFFF00"/>
                </a:solidFill>
                <a:latin typeface="Monotype Corsiva" pitchFamily="66" charset="0"/>
              </a:rPr>
              <a:t>Iš ko galime spręsti, kad tai J.Savickio kūrinys? Jo kūrybos bruožai ir yra netikėtas  susidūrimas su likimu. Vaizdai ir žodžiai netikėti, ryškūs, intensyvūs, tapybiški. Kadangi Savickis labai mėgo dailę ir ja domėjosi, jo novelėse yra daug kultūrinių nuorodų, vaizdinių ir jų smulkūs aprašymai. Jo meilė tapybai liko novelėse. Gyvenime įprastas žmogaus vienišumas. Kūrinio dialogai nėra itin ilgi, ir atitinka pačių veikėjų psichologiją. Novelės mintys vientisos.</a:t>
            </a:r>
            <a:endParaRPr lang="lt-LT" sz="2400" b="1" dirty="0">
              <a:solidFill>
                <a:srgbClr val="FFFF00"/>
              </a:solidFill>
              <a:latin typeface="Monotype Corsiva" pitchFamily="66" charset="0"/>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0"/>
            <a:ext cx="8352928" cy="3140968"/>
          </a:xfrm>
        </p:spPr>
        <p:txBody>
          <a:bodyPr>
            <a:normAutofit/>
          </a:bodyPr>
          <a:lstStyle/>
          <a:p>
            <a:pPr algn="l"/>
            <a:r>
              <a:rPr lang="lt-LT" sz="2800" b="1" dirty="0" smtClean="0">
                <a:solidFill>
                  <a:srgbClr val="FFFF00"/>
                </a:solidFill>
                <a:latin typeface="Monotype Corsiva" pitchFamily="66" charset="0"/>
              </a:rPr>
              <a:t>Pagrindinė novelės mintis yra apie žiogą, kuris labai sirgdamas prisiglaudė prie savo giminaičių. Jis nebe galėjo nė akimirkos išbūti be savo fleitos, antraip galėjo numirti. </a:t>
            </a:r>
            <a:r>
              <a:rPr lang="lt-LT" sz="2800" b="1" dirty="0" smtClean="0">
                <a:solidFill>
                  <a:srgbClr val="FFFF00"/>
                </a:solidFill>
                <a:latin typeface="Monotype Corsiva" pitchFamily="66" charset="0"/>
              </a:rPr>
              <a:t>Žiogas nesiliovė grojęs, nes tai buvo jo pragyvenimo šaltinis, šiam darbui jis paaukojo visą savo sielą. Fleita jo gyvenime užėmė labai svarbią vietą, galbūt todėl net mirties akivaizdoje jis ją stipriai prispaudė prie savo krutinės.</a:t>
            </a:r>
            <a:endParaRPr lang="lt-LT" sz="2800" b="1" dirty="0">
              <a:solidFill>
                <a:srgbClr val="FFFF00"/>
              </a:solidFill>
              <a:latin typeface="Monotype Corsiva" pitchFamily="66" charset="0"/>
            </a:endParaRPr>
          </a:p>
        </p:txBody>
      </p:sp>
      <p:pic>
        <p:nvPicPr>
          <p:cNvPr id="15362" name="Picture 2" descr="http://www.ocioenlinea.com/sites/default/files/PHOTO_9448226_66470_18660554_ap.jpg"/>
          <p:cNvPicPr>
            <a:picLocks noChangeAspect="1" noChangeArrowheads="1"/>
          </p:cNvPicPr>
          <p:nvPr/>
        </p:nvPicPr>
        <p:blipFill>
          <a:blip r:embed="rId2" cstate="print"/>
          <a:srcRect/>
          <a:stretch>
            <a:fillRect/>
          </a:stretch>
        </p:blipFill>
        <p:spPr bwMode="auto">
          <a:xfrm>
            <a:off x="4499992" y="3429001"/>
            <a:ext cx="4464496" cy="2976331"/>
          </a:xfrm>
          <a:prstGeom prst="rect">
            <a:avLst/>
          </a:prstGeom>
          <a:noFill/>
        </p:spPr>
      </p:pic>
      <p:pic>
        <p:nvPicPr>
          <p:cNvPr id="15364" name="Picture 4" descr="http://www.thelittlechimpsociety.com/wp-content/uploads/2012/03/grasshopper-violin-by-miriam-bos.jpg"/>
          <p:cNvPicPr>
            <a:picLocks noChangeAspect="1" noChangeArrowheads="1"/>
          </p:cNvPicPr>
          <p:nvPr/>
        </p:nvPicPr>
        <p:blipFill>
          <a:blip r:embed="rId3" cstate="print"/>
          <a:srcRect/>
          <a:stretch>
            <a:fillRect/>
          </a:stretch>
        </p:blipFill>
        <p:spPr bwMode="auto">
          <a:xfrm>
            <a:off x="251520" y="3429000"/>
            <a:ext cx="4101182" cy="3024336"/>
          </a:xfrm>
          <a:prstGeom prst="rect">
            <a:avLst/>
          </a:prstGeom>
          <a:noFill/>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fade">
                                      <p:cBhvr>
                                        <p:cTn id="7" dur="2000"/>
                                        <p:tgtEl>
                                          <p:spTgt spid="153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364"/>
                                        </p:tgtEl>
                                        <p:attrNameLst>
                                          <p:attrName>style.visibility</p:attrName>
                                        </p:attrNameLst>
                                      </p:cBhvr>
                                      <p:to>
                                        <p:strVal val="visible"/>
                                      </p:to>
                                    </p:set>
                                    <p:animEffect transition="in" filter="fade">
                                      <p:cBhvr>
                                        <p:cTn id="17" dur="200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31640" y="260648"/>
            <a:ext cx="6779096" cy="2448272"/>
          </a:xfrm>
        </p:spPr>
        <p:txBody>
          <a:bodyPr>
            <a:noAutofit/>
          </a:bodyPr>
          <a:lstStyle/>
          <a:p>
            <a:r>
              <a:rPr lang="lt-LT" sz="3200" b="1" dirty="0" smtClean="0">
                <a:solidFill>
                  <a:srgbClr val="FFFF00"/>
                </a:solidFill>
                <a:latin typeface="Monotype Corsiva" pitchFamily="66" charset="0"/>
              </a:rPr>
              <a:t>Jis buvo meniškos sielos, jis įžvelgdavo net pačius menkiausius dalykus, kaip: gražias žiemos naktis, nuostabų pušų kvapą.</a:t>
            </a:r>
            <a:br>
              <a:rPr lang="lt-LT" sz="3200" b="1" dirty="0" smtClean="0">
                <a:solidFill>
                  <a:srgbClr val="FFFF00"/>
                </a:solidFill>
                <a:latin typeface="Monotype Corsiva" pitchFamily="66" charset="0"/>
              </a:rPr>
            </a:br>
            <a:r>
              <a:rPr lang="lt-LT" sz="3200" b="1" dirty="0" smtClean="0">
                <a:solidFill>
                  <a:srgbClr val="FFFF00"/>
                </a:solidFill>
                <a:latin typeface="Monotype Corsiva" pitchFamily="66" charset="0"/>
              </a:rPr>
              <a:t/>
            </a:r>
            <a:br>
              <a:rPr lang="lt-LT" sz="3200" b="1" dirty="0" smtClean="0">
                <a:solidFill>
                  <a:srgbClr val="FFFF00"/>
                </a:solidFill>
                <a:latin typeface="Monotype Corsiva" pitchFamily="66" charset="0"/>
              </a:rPr>
            </a:br>
            <a:endParaRPr lang="lt-LT" sz="3200" b="1" dirty="0">
              <a:solidFill>
                <a:srgbClr val="FFFF00"/>
              </a:solidFill>
              <a:latin typeface="Monotype Corsiva" pitchFamily="66" charset="0"/>
            </a:endParaRPr>
          </a:p>
        </p:txBody>
      </p:sp>
      <p:pic>
        <p:nvPicPr>
          <p:cNvPr id="17410" name="Picture 2" descr="https://encrypted-tbn2.gstatic.com/images?q=tbn:ANd9GcSJyyEHsIxxmjKU-EOHQ4Kgwb4GE1K2wFdJao3s9U41uP-U6cw7QQ"/>
          <p:cNvPicPr>
            <a:picLocks noChangeAspect="1" noChangeArrowheads="1"/>
          </p:cNvPicPr>
          <p:nvPr/>
        </p:nvPicPr>
        <p:blipFill>
          <a:blip r:embed="rId2" cstate="print"/>
          <a:srcRect/>
          <a:stretch>
            <a:fillRect/>
          </a:stretch>
        </p:blipFill>
        <p:spPr bwMode="auto">
          <a:xfrm>
            <a:off x="389110" y="2132856"/>
            <a:ext cx="4622398" cy="3096344"/>
          </a:xfrm>
          <a:prstGeom prst="rect">
            <a:avLst/>
          </a:prstGeom>
          <a:noFill/>
        </p:spPr>
      </p:pic>
      <p:sp>
        <p:nvSpPr>
          <p:cNvPr id="17412" name="AutoShape 4" descr="data:image/jpeg;base64,/9j/4AAQSkZJRgABAQAAAQABAAD/2wCEAAkGBhQSEBQUExQVFRQVFxUWFRQVFRUVFBQUFRQVFBQUFRQXHCYeFxkjGRQUHy8gIycpLCwsFR4xNTAqNSYrLCkBCQoKDgwOGg8PGikkHBwpLCwsKSwsKSwpKSwpLCwsKSwsKSksLCkpKSksKSkpKSwsLCksLCkpLCksLCksLCwsKf/AABEIAMIBAwMBIgACEQEDEQH/xAAbAAACAwEBAQAAAAAAAAAAAAADBAECBQAGB//EADgQAAEDAgQDBgUEAQMFAAAAAAEAAhEDIQQSMUFRYZEFEyJxgfAGMqGxwRRC0eEHI6LxFUNSYoL/xAAaAQADAQEBAQAAAAAAAAAAAAABAgMABAUG/8QAIxEBAQACAgIDAQADAQAAAAAAAAECERIhAzEiQVFhEzKBBP/aAAwDAQACEQMRAD8A+KwqyrqsL3s5+JRLVfyVFdhv7OojdHHehc1FaFUBGpN6bprbGW1i0Wvre5vfpbgjNootLDga9E3Tpg7R5JdchKMoIrsKnBhyDYSi9w4at1G456joU3AGU+hby57bDlv1QX01r1GCEnVYhxtADC23WhTHX8pFjPe/RMvHh9yqamM3oC9dwkwlS9XrtnTpttulHEqWss72K1Uygn09+SJTP5+ohUc266ccJiXaF0ri2NVya0rlymFePwtrbBQpbbTn0NkTKpDVuAcgsqu2miBqLTYnnjJc1WUk6BeLWtaIMbzuqE+EC1iToJvA11IsLefEocKsnFC3ka+hVRTKr3hBg6ixB1BGqPSrAkA256gJtpWWC0aSaZRS7Ko2I9+abpVSn5OfOVcUVCZabKEvJPt4GVKghTC8rk+gcrsVT74K7Rbn7m/Ra5agi0nRMHUEHmDsmaTEvSanqLUuHy9sdNDeRrEb6a+SboUI2k8OHmq4ON9tPwtnszCBx4rpk/G/oTMC50a6HlZEf2O4CV7nsX4cz7e+C18T8MgC7ZHDj0Wvkxxurew1b2+QYiiRZw/lI1MP0Xs+2+x8srzL6UEg+iezZdsitShSXS06aE3IFhwnU8hdO1YWdXpx/Sne2DaECvTEJrJb7+aVrFHGarbAYL9OfmVWutHCUJaeu207+qWxNJNnQhGVZo9BOvBRUaJt9VGX3/ShM6OlwVYERz+kXn8IbbH2VICpM6WwQOVhUQw1WDVWZUti4emaOqVDExSVcbUs4bc2yG5tk1QbIhccOeis5Zlq6LMomJ29/wAIjGhErUyq0WwULNDvcMUcPK08JgSdAg4VkjUW+twLdfovS9ktBCTK6m3Nlld6Dp9guIBULXk8SpUOWQcsf6+JArguhQQvNyysnT33Ao1IenNBKLTUt7uhNUU9RSdGI+39pukuzCFrTw3y+q9f8OUQSJXjMNUsR6r0PY3aWU2MbehsV0Y0K+3fDlFoYtXFNBaZXgOwfifKMs/xbmtbHfFAy6ryvN/5/JfJs+5pgfE9Ft9AvnWMpeMBskzYC56Bel+Iu3c++lvSZ+5K8XXxUungvUx+Mkqfulq2/qlXvkIzq4gj37/hKuddSvdYMvIS9R0p+qARZIvpwmxyoU/gHgCEviIDtiJ5wVRhIahGoSr9X2XsvV1VA1NOYrU6A9/dTy8W/Tcibmxspa7b37uU1iMMZkze8ncceaCaMJJ48oPKVzURjOShjOSapsC6MJ+pZXQYYOe39o1PDo1KiEwKU6FWc+WalCkRutXD4fNBgEjY6JWlRCdpYgNiPWfx9Ed1yZ5bA/RGYi6gYTgtqniBVEbob8LlOi3L9TuVhGhhiFrYF5aQpw9IFPswo4KWWWm3yOsxIhQgDDLlHofk+OHRUKNkUFi8ny26fQwMNRWBc2metuKs0JfHRHopuk5JMTFNy7PHkWnWVoIK0KT929FhvqpzDV1XHLWQPQYbtYt3TOI7fJGqwP1HEKtSqOCtzhdGMVjC6+2k7LNr19h6qahJ4xvHvkUo9qnlltli5UlS0Krmoz0A9NTllVIshscStj0yrjFlehQlVc26ewgkc/wuidlpR9FQaJHviE9VQ8ttNfZW1otpJ9d1pkwIE7DWBwFz1VhVBidrJju/LhohOwpPpaduXkjvKeidVJw4Oi7uSFWmCEzSrJplKnZlFGVTMRJPLiiMxEGIgphrWlS/ATpCftK3G+0d+eA9OaI2ofz9Y+6AMOQmcOwE39ePOJ3RlTywn0Phq8FehweKDxDuqwmYZPYTDO2Qy1Y5co2H9n7hFw8jVXwL3AQRIWi3DA3H9rnyy11Sa/A2kQoT9PAW/wCFyjyh+3wktVC1OGmhd2vN8lvT6OAZFIajd2oyJZNMq0KzrBWDUHEPj31V9fYK94m8JUj/AIWeHJvBuvvKpy+waQcpJtz+keao1TKbbKOVHMXUHST7ujZFgCpMveytVZZFDFd1Ky6MP9S0m0WhTQZBRhRTVCjYjjr6aJpqgVqUZRsHTTLcMjUsPCrjCWlK2FKr+jstEm6kqvSVtZzcGUR2CIHI/i0/daVJltOCrWdAW6L2yamHQ/0p22TxKsyEtkobsINYQmaNUhOdyDqFd2CG0eYnafvr6IeiXKX2ilVB1TAwTXaIDMORsOl99/VMUWkEemn280dp3H8S3BubzC1Ozo034IVCv0WjRoNdG3NJlkjcd+2gynATGHddAw4cBHzD6pqgySubKtMGi1gjb6rkzTwQgLly8ov/AI6+DOpIbqK0e6VXUVLLHceuznUI98bqvdJ80VSoyASdrpcewJd2k8XSIOut/VPYl4iWkSLj6grOxFcvva3v1RuWumAIhN9n3dF/t1S8yAIG9+u6ZoU55zGhgwBe26bHJmmBCUpYiz+ukHYFHqu/03RqPxwP5HHZZdF8zJOYnfTnfin3q6Axgani4+tuZ6fZa7WLNwLRmJy2sOMHkN9lrhqrh0FDyIzaau1iIxqth1S0u2leyaoNXGkjUqfvj7/CbWqGxqLAjuwyHTam2GyrKnkzquFuoFJabmKopo7KUZRhVr0JGnvVaIoBSMOjslYVXCwTvzvcbG6g4cj096rZrYSEu7Dpdj7JU6BOnvb8otIEJllFFZRR5EsRRqcQmmUGlRSpXT1KiELULNAMwPBM0sOQmaLLytOnhwVPLLTSF8JIWxh6IKXo4ZaGGorlzyWxwMMoGNVyZayy5cvJfg+HCkodTn0TxoqvdK/8dJA0UOpQkEcQQtE0UpjXhoIJiRGsRNh9d1GzQvNVsJ/qRIkmNY9SjVcDEw3S+YxBi9iIhLOxAzgwLTpIvseV+CYxvaWam1oAMAF0Wk8LoYcbtqQLSWkWgGeMeqqxpEG19D5K4pTawOaNxrGs7D+VNIQ4gnw6TqOE/RJZW2exNHLSDXRoMvA7mDtros2nmb4hb3uDqE5iiHwG3DQcoywcoEz5/wBpanU8MESTueipuX/gGaIc4zBFy7WGACJXpBSXnGVnBsTAJII3BmYE6TK3+zmvIAILQNzq4bBX8eewsGbSRO6TDaSI2iumEtBySAiU6cQfuJHRHbSRBSVNE2FTYitYrCkrtasyzGrjThWhGYJCOyXoHKisYrd2iU2obKq6nIQXYZPtpq4pJbQZH6ZEZRWg6gpp4aSl2awoyknKNFNswKZpYYIck7jstSw60KGHRKWHTdKmpZZjjiilh0/QpwupBMNYuXLJ04YLgLlTMuUtL9Pk5oKjsOnwxcaa6gZporB7epOAMmAZy3ixyy3Tlva4XrXUVmVclcVKR1aYLTbQmDa+y2U5TRXztohwuQLSdbcQExh4LnOLS4aDiDIIJ42+6jtTAOpPh2+noYt0U4YtAdnJaYENE3JIn/bouPCcctU1CqOPiAEcfRt/yj4XGtFIsc29y0wNSrNy92+x2g5mhpIbexuTebXuUn3xywIiOAv138lTfG7gGamIOWzjPy5ZJtHPzd1VMO98BoIGrhNpIMaodKkdQCdYtOgn1gBRnHhmTGoO9ydfVaZfbNAOcNYOZxE3BuT4p4Ek9V7BoDGAuIsLuPIXK8Wyu6Q4u2sM1xlsLweR5rY7KEwQ1tRwiJMNBix0vw9Ar45SXor0GHe14ltxx2PlxTIpJfs6i4DxwNmtb8ob/K0AxdWOV1slL5EQMRhTV2U00yCwu1GawFENFQKa3INKGiua1HaEQNBR2WxVgldkhFFJGDZF1tlDYEUNVe7hGYELWQKcouHp3UtaisCStoZrExTpIdNMsUrR0lrEam1VaEem1StVmI1JqPKCCrBylV5NLLlErkNC+cQpXFVLl0UhbGHNLWnxth4HGJj0mx815T4jxDXPa5oeyrF41IuBBkSLHovR9qsdZ7HQ5kxvMkSCCQDvqemq8t23jxUvGWoQ0PY4E2Blrmkn2OOqnnWYOLxL3nxOc64+Yy7ePyuZhXP8U68ZHkATY6eailUEy6ZGhbAvredVLXBoh0kHUH5ReJHAwo633fQrOoOLSBIyAl0nWTExxn7IFEzAiTP04R1RH4kOkCWtytAaIJMcTbckoVB4Y9jtYMkD6haXtmth8dbIS2I42Agm241IhCwlFj2uMHwk6RABmJ3iYk8kpVrnOTo4xbUKadQQf2u1kTLgdW8BY/RXt2VbDOAcJ/rUcFtfr/CGU5e5xBJaLA6tAA5/bdYOXS+2k85TmExBZIGcOuDcRcEXFvO/BJhnqaax7h+MZTa0ucLwNRfYny5p3BVxUbmAsfl5jZ3Jeb7G7JzgPrS6wytJsANJHCF6mjEADRdeNys2S6GaxFbSUUkTCYhtQEtuA4tnm2xjlKaAsKa7uUw1quGIgU7hd3KcDF2RBirQjMarmkpaxbYWIyLsiPlXBq2w0oxFAVQ2ERoQtbQlMpljkqEZqnTw0xyYY5JsKOxynVIZDlYITCjNU6dK5SuSi+b51VyiFzTNwr+4Vm9p4loIa4lpILmu2BFr8BJHVeR7ddUc4Zo8RAFRphj40JteJ1Xo/ipgyAzBvqJaABw1BvqOU6LwtRvAh14EE35wufyZa6ZSs7KYgSN5mbRM9eqJhqLqkwCdzewHPoly32dU3RxeVoAmP+43NAfrGlwhhl336Cq/pCC4PkENJ3kEERPnI6paJ6rT/RPqt7yIaJAjUxtz2E8lODpUiyDY3Jnlz2Vp4eVn1KW5aIFto4e5RKToFwDa398RdaNAMFNpcf8AyALROhsXc+CRxmGc0AxDdB5bTzR4XGbjctmcHgy5he25abtjUclp4INcW1CWhrZMTuOM3MZhbksbAucCGtJGYiRMTF9fRMMeHfuY0kkkuAzGRr1lNLj10Hb1mF7RDnZRzHAyOWwtqtWlUXkMJQ7pzTnbBkl8SbWLG87jqF6proBJsBck7Aaq0yt9hp3bOP7tjDJA7xuaDDi39wHOEL4RxQDcoLnOLnSAPDTbOpmBcna+iz/iXEGGNaJgtdLTJE5m3HC4g+a74c7XynLMuMDxHKweLa2YmSTAF5PBSyy+bfT3bCiNQqZRQ8K5NrgKcqgPRGuCDKZFwajBq7u0G2G0KSFcMU5UBDCtCgtUgrCuERoQ2BGYElppBGozEJquCp08MMciB6WDlcPSWGhjOpQO8UIC8JUaQLCeXFeX7WxoYc1Jz2vkjIQQ03GYlu/obL3hpDgEljOwaFUy+m0njcH6FPlv6DT59/1utUpkVCwsNtPESdJDTI01PHmsijhTUdbIy2pMaeZ1P4X0mr8D4R37HDye78koB/x/QiGvqt3s5usRPyykmFvsO3zzFBoIJLXQB8hmXRoZ+vklu4INxtIjQ778pXvav+MKZ0rO9WA/YoGN/wAeVnfLWYfMOaTbcgH2Vv8AH+g81he0y2l3cZiZggHwybgjfU/RCqdmgNmYIiZiLmBK3afwBiWuAOUsvJY8SbWF4OsJbtP4axAc0Ci/IALhpI9YV8Zbj8vr0S+2VU7PIJBPNsXkcffBFZinupknKQ0AkRd0mI5aFQ0PY5oc0yLeKWwOFxxQ8XRDXZRobi8QZkgz69UZ8d3EL37Q2uy5a3K8aGZFtfz0R8P2S+pLiAJMjbWTA+ijB4Z0S2Lj5YkwJmOAMlOYbtIUmBlRrswJFtQIbfNxvsl48u8/Q+uo1uzsJTFQ5QDlAMzNySNNBotau8BhzHKCILuE2leP7NxxafCC57nXBdAlxF8oGs2WxXFQUnOfqQQQNGg2kAa+qrjnLj0WzTLxwexzA8BwaLEGc1ObNJ0gRHqr9mYrLncw02OAaJLTLbXNMjR549Elj8nhy8BOuXmAIEKuHpyDOwu6XQASImAueTeXQ2vovw9iy7DsJImI+bMf/o8eWwha4qL5x2RiHh0NNm6wYbGk/wDsfNeqpdpENk7R9wunx94p329E16sxySpVwmWVwmrSnaVRMsuk6dQJqlCWiJ3ak0UVgR2MU7RhB9FDLFqmggPoJeR9Ew1EBUvahErGHBU5kuKiu2olYcFWBQQ9WDkDDSoQ5UoCw1y5dCrYLlIULpSxkqVC4JgSulRKkLe2WLZF78jcJDE9gYd/zUaZ55AD1EFPkqQn/hWCfgzDgywPpmMvheSAPJ08UlW+A2FxcHzJ/c3aIDZB0gBerhctOg1Hz53wI9pu0OaHOgsdLsp0sY09yh9pPdRABLmuAcMrwXBzQSGzz0uOK+kNCHXwzXiHAOHBwBC3HXolfG3tqOPpIaNGtiZgaCAVbBVMskGJEEa6206Fe67U+Amuk0S1kkyCDABGxvfpqs+p/jmrAy1KZi8GR9QDOincMp3CszsvA1W3azxVBaoYLQ3Um038+VlrdoYY02NgknQTJJMgzz8uQ0hOdg/DGJonxuhgvlbDgeXJPdpC4aRABm41I3um8eFs1C269i4TDkATwk+Z1T1KjCD2cwm3KR94ELUZhyqXroJ2HTCZphEp4fkmGYZLaaIppumop0CEwyipWnkWYF1SlKI1imFLa0jLr0UlVatytSlZuIoJ5S2M1zlzaitWpwgqgGmPRmuSdMpmmkyGDSuUZVyQWUqrlyvPYoUlcuS32KWriuXI/QIVly5bFqhysFy5GewWUBcuTlEcoChcjQi7FZq5cgAg99FZgmxUrli1Q0Wio2Gga6ADZNkLlyFJiM1XaVy5IeD0ymKa5cpZKwRQVy5KdUpLEBQuWjVn1wkn6rlytinVqabprlyTIcRwFy5ckUf/2Q=="/>
          <p:cNvSpPr>
            <a:spLocks noChangeAspect="1" noChangeArrowheads="1"/>
          </p:cNvSpPr>
          <p:nvPr/>
        </p:nvSpPr>
        <p:spPr bwMode="auto">
          <a:xfrm>
            <a:off x="155575" y="-2560638"/>
            <a:ext cx="7115175" cy="53340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sp>
        <p:nvSpPr>
          <p:cNvPr id="17414" name="AutoShape 6" descr="data:image/jpeg;base64,/9j/4AAQSkZJRgABAQAAAQABAAD/2wCEAAkGBhQSEBQUExQVFRQVFxUWFRQVFRUVFBQUFRQVFBQUFRQXHCYeFxkjGRQUHy8gIycpLCwsFR4xNTAqNSYrLCkBCQoKDgwOGg8PGikkHBwpLCwsKSwsKSwpKSwpLCwsKSwsKSksLCkpKSksKSkpKSwsLCksLCkpLCksLCksLCwsKf/AABEIAMIBAwMBIgACEQEDEQH/xAAbAAACAwEBAQAAAAAAAAAAAAADBAECBQAGB//EADgQAAEDAgQDBgUEAQMFAAAAAAEAAhEDIQQSMUFRYZEFEyJxgfAGMqGxwRRC0eEHI6LxFUNSYoL/xAAaAQADAQEBAQAAAAAAAAAAAAABAgMABAUG/8QAIxEBAQACAgIDAQADAQAAAAAAAAECERIhAzEiQVFhEzKBBP/aAAwDAQACEQMRAD8A+KwqyrqsL3s5+JRLVfyVFdhv7OojdHHehc1FaFUBGpN6bprbGW1i0Wvre5vfpbgjNootLDga9E3Tpg7R5JdchKMoIrsKnBhyDYSi9w4at1G456joU3AGU+hby57bDlv1QX01r1GCEnVYhxtADC23WhTHX8pFjPe/RMvHh9yqamM3oC9dwkwlS9XrtnTpttulHEqWss72K1Uygn09+SJTP5+ohUc266ccJiXaF0ri2NVya0rlymFePwtrbBQpbbTn0NkTKpDVuAcgsqu2miBqLTYnnjJc1WUk6BeLWtaIMbzuqE+EC1iToJvA11IsLefEocKsnFC3ka+hVRTKr3hBg6ixB1BGqPSrAkA256gJtpWWC0aSaZRS7Ko2I9+abpVSn5OfOVcUVCZabKEvJPt4GVKghTC8rk+gcrsVT74K7Rbn7m/Ra5agi0nRMHUEHmDsmaTEvSanqLUuHy9sdNDeRrEb6a+SboUI2k8OHmq4ON9tPwtnszCBx4rpk/G/oTMC50a6HlZEf2O4CV7nsX4cz7e+C18T8MgC7ZHDj0Wvkxxurew1b2+QYiiRZw/lI1MP0Xs+2+x8srzL6UEg+iezZdsitShSXS06aE3IFhwnU8hdO1YWdXpx/Sne2DaECvTEJrJb7+aVrFHGarbAYL9OfmVWutHCUJaeu207+qWxNJNnQhGVZo9BOvBRUaJt9VGX3/ShM6OlwVYERz+kXn8IbbH2VICpM6WwQOVhUQw1WDVWZUti4emaOqVDExSVcbUs4bc2yG5tk1QbIhccOeis5Zlq6LMomJ29/wAIjGhErUyq0WwULNDvcMUcPK08JgSdAg4VkjUW+twLdfovS9ktBCTK6m3Nlld6Dp9guIBULXk8SpUOWQcsf6+JArguhQQvNyysnT33Ao1IenNBKLTUt7uhNUU9RSdGI+39pukuzCFrTw3y+q9f8OUQSJXjMNUsR6r0PY3aWU2MbehsV0Y0K+3fDlFoYtXFNBaZXgOwfifKMs/xbmtbHfFAy6ryvN/5/JfJs+5pgfE9Ft9AvnWMpeMBskzYC56Bel+Iu3c++lvSZ+5K8XXxUungvUx+Mkqfulq2/qlXvkIzq4gj37/hKuddSvdYMvIS9R0p+qARZIvpwmxyoU/gHgCEviIDtiJ5wVRhIahGoSr9X2XsvV1VA1NOYrU6A9/dTy8W/Tcibmxspa7b37uU1iMMZkze8ncceaCaMJJ48oPKVzURjOShjOSapsC6MJ+pZXQYYOe39o1PDo1KiEwKU6FWc+WalCkRutXD4fNBgEjY6JWlRCdpYgNiPWfx9Ed1yZ5bA/RGYi6gYTgtqniBVEbob8LlOi3L9TuVhGhhiFrYF5aQpw9IFPswo4KWWWm3yOsxIhQgDDLlHofk+OHRUKNkUFi8ny26fQwMNRWBc2metuKs0JfHRHopuk5JMTFNy7PHkWnWVoIK0KT929FhvqpzDV1XHLWQPQYbtYt3TOI7fJGqwP1HEKtSqOCtzhdGMVjC6+2k7LNr19h6qahJ4xvHvkUo9qnlltli5UlS0Krmoz0A9NTllVIshscStj0yrjFlehQlVc26ewgkc/wuidlpR9FQaJHviE9VQ8ttNfZW1otpJ9d1pkwIE7DWBwFz1VhVBidrJju/LhohOwpPpaduXkjvKeidVJw4Oi7uSFWmCEzSrJplKnZlFGVTMRJPLiiMxEGIgphrWlS/ATpCftK3G+0d+eA9OaI2ofz9Y+6AMOQmcOwE39ePOJ3RlTywn0Phq8FehweKDxDuqwmYZPYTDO2Qy1Y5co2H9n7hFw8jVXwL3AQRIWi3DA3H9rnyy11Sa/A2kQoT9PAW/wCFyjyh+3wktVC1OGmhd2vN8lvT6OAZFIajd2oyJZNMq0KzrBWDUHEPj31V9fYK94m8JUj/AIWeHJvBuvvKpy+waQcpJtz+keao1TKbbKOVHMXUHST7ujZFgCpMveytVZZFDFd1Ky6MP9S0m0WhTQZBRhRTVCjYjjr6aJpqgVqUZRsHTTLcMjUsPCrjCWlK2FKr+jstEm6kqvSVtZzcGUR2CIHI/i0/daVJltOCrWdAW6L2yamHQ/0p22TxKsyEtkobsINYQmaNUhOdyDqFd2CG0eYnafvr6IeiXKX2ilVB1TAwTXaIDMORsOl99/VMUWkEemn280dp3H8S3BubzC1Ozo034IVCv0WjRoNdG3NJlkjcd+2gynATGHddAw4cBHzD6pqgySubKtMGi1gjb6rkzTwQgLly8ov/AI6+DOpIbqK0e6VXUVLLHceuznUI98bqvdJ80VSoyASdrpcewJd2k8XSIOut/VPYl4iWkSLj6grOxFcvva3v1RuWumAIhN9n3dF/t1S8yAIG9+u6ZoU55zGhgwBe26bHJmmBCUpYiz+ukHYFHqu/03RqPxwP5HHZZdF8zJOYnfTnfin3q6Axgani4+tuZ6fZa7WLNwLRmJy2sOMHkN9lrhqrh0FDyIzaau1iIxqth1S0u2leyaoNXGkjUqfvj7/CbWqGxqLAjuwyHTam2GyrKnkzquFuoFJabmKopo7KUZRhVr0JGnvVaIoBSMOjslYVXCwTvzvcbG6g4cj096rZrYSEu7Dpdj7JU6BOnvb8otIEJllFFZRR5EsRRqcQmmUGlRSpXT1KiELULNAMwPBM0sOQmaLLytOnhwVPLLTSF8JIWxh6IKXo4ZaGGorlzyWxwMMoGNVyZayy5cvJfg+HCkodTn0TxoqvdK/8dJA0UOpQkEcQQtE0UpjXhoIJiRGsRNh9d1GzQvNVsJ/qRIkmNY9SjVcDEw3S+YxBi9iIhLOxAzgwLTpIvseV+CYxvaWam1oAMAF0Wk8LoYcbtqQLSWkWgGeMeqqxpEG19D5K4pTawOaNxrGs7D+VNIQ4gnw6TqOE/RJZW2exNHLSDXRoMvA7mDtros2nmb4hb3uDqE5iiHwG3DQcoywcoEz5/wBpanU8MESTueipuX/gGaIc4zBFy7WGACJXpBSXnGVnBsTAJII3BmYE6TK3+zmvIAILQNzq4bBX8eewsGbSRO6TDaSI2iumEtBySAiU6cQfuJHRHbSRBSVNE2FTYitYrCkrtasyzGrjThWhGYJCOyXoHKisYrd2iU2obKq6nIQXYZPtpq4pJbQZH6ZEZRWg6gpp4aSl2awoyknKNFNswKZpYYIck7jstSw60KGHRKWHTdKmpZZjjiilh0/QpwupBMNYuXLJ04YLgLlTMuUtL9Pk5oKjsOnwxcaa6gZporB7epOAMmAZy3ixyy3Tlva4XrXUVmVclcVKR1aYLTbQmDa+y2U5TRXztohwuQLSdbcQExh4LnOLS4aDiDIIJ42+6jtTAOpPh2+noYt0U4YtAdnJaYENE3JIn/bouPCcctU1CqOPiAEcfRt/yj4XGtFIsc29y0wNSrNy92+x2g5mhpIbexuTebXuUn3xywIiOAv138lTfG7gGamIOWzjPy5ZJtHPzd1VMO98BoIGrhNpIMaodKkdQCdYtOgn1gBRnHhmTGoO9ydfVaZfbNAOcNYOZxE3BuT4p4Ek9V7BoDGAuIsLuPIXK8Wyu6Q4u2sM1xlsLweR5rY7KEwQ1tRwiJMNBix0vw9Ar45SXor0GHe14ltxx2PlxTIpJfs6i4DxwNmtb8ob/K0AxdWOV1slL5EQMRhTV2U00yCwu1GawFENFQKa3INKGiua1HaEQNBR2WxVgldkhFFJGDZF1tlDYEUNVe7hGYELWQKcouHp3UtaisCStoZrExTpIdNMsUrR0lrEam1VaEem1StVmI1JqPKCCrBylV5NLLlErkNC+cQpXFVLl0UhbGHNLWnxth4HGJj0mx815T4jxDXPa5oeyrF41IuBBkSLHovR9qsdZ7HQ5kxvMkSCCQDvqemq8t23jxUvGWoQ0PY4E2Blrmkn2OOqnnWYOLxL3nxOc64+Yy7ePyuZhXP8U68ZHkATY6eailUEy6ZGhbAvredVLXBoh0kHUH5ReJHAwo633fQrOoOLSBIyAl0nWTExxn7IFEzAiTP04R1RH4kOkCWtytAaIJMcTbckoVB4Y9jtYMkD6haXtmth8dbIS2I42Agm241IhCwlFj2uMHwk6RABmJ3iYk8kpVrnOTo4xbUKadQQf2u1kTLgdW8BY/RXt2VbDOAcJ/rUcFtfr/CGU5e5xBJaLA6tAA5/bdYOXS+2k85TmExBZIGcOuDcRcEXFvO/BJhnqaax7h+MZTa0ucLwNRfYny5p3BVxUbmAsfl5jZ3Jeb7G7JzgPrS6wytJsANJHCF6mjEADRdeNys2S6GaxFbSUUkTCYhtQEtuA4tnm2xjlKaAsKa7uUw1quGIgU7hd3KcDF2RBirQjMarmkpaxbYWIyLsiPlXBq2w0oxFAVQ2ERoQtbQlMpljkqEZqnTw0xyYY5JsKOxynVIZDlYITCjNU6dK5SuSi+b51VyiFzTNwr+4Vm9p4loIa4lpILmu2BFr8BJHVeR7ddUc4Zo8RAFRphj40JteJ1Xo/ipgyAzBvqJaABw1BvqOU6LwtRvAh14EE35wufyZa6ZSs7KYgSN5mbRM9eqJhqLqkwCdzewHPoly32dU3RxeVoAmP+43NAfrGlwhhl336Cq/pCC4PkENJ3kEERPnI6paJ6rT/RPqt7yIaJAjUxtz2E8lODpUiyDY3Jnlz2Vp4eVn1KW5aIFto4e5RKToFwDa398RdaNAMFNpcf8AyALROhsXc+CRxmGc0AxDdB5bTzR4XGbjctmcHgy5he25abtjUclp4INcW1CWhrZMTuOM3MZhbksbAucCGtJGYiRMTF9fRMMeHfuY0kkkuAzGRr1lNLj10Hb1mF7RDnZRzHAyOWwtqtWlUXkMJQ7pzTnbBkl8SbWLG87jqF6proBJsBck7Aaq0yt9hp3bOP7tjDJA7xuaDDi39wHOEL4RxQDcoLnOLnSAPDTbOpmBcna+iz/iXEGGNaJgtdLTJE5m3HC4g+a74c7XynLMuMDxHKweLa2YmSTAF5PBSyy+bfT3bCiNQqZRQ8K5NrgKcqgPRGuCDKZFwajBq7u0G2G0KSFcMU5UBDCtCgtUgrCuERoQ2BGYElppBGozEJquCp08MMciB6WDlcPSWGhjOpQO8UIC8JUaQLCeXFeX7WxoYc1Jz2vkjIQQ03GYlu/obL3hpDgEljOwaFUy+m0njcH6FPlv6DT59/1utUpkVCwsNtPESdJDTI01PHmsijhTUdbIy2pMaeZ1P4X0mr8D4R37HDye78koB/x/QiGvqt3s5usRPyykmFvsO3zzFBoIJLXQB8hmXRoZ+vklu4INxtIjQ778pXvav+MKZ0rO9WA/YoGN/wAeVnfLWYfMOaTbcgH2Vv8AH+g81he0y2l3cZiZggHwybgjfU/RCqdmgNmYIiZiLmBK3afwBiWuAOUsvJY8SbWF4OsJbtP4axAc0Ci/IALhpI9YV8Zbj8vr0S+2VU7PIJBPNsXkcffBFZinupknKQ0AkRd0mI5aFQ0PY5oc0yLeKWwOFxxQ8XRDXZRobi8QZkgz69UZ8d3EL37Q2uy5a3K8aGZFtfz0R8P2S+pLiAJMjbWTA+ijB4Z0S2Lj5YkwJmOAMlOYbtIUmBlRrswJFtQIbfNxvsl48u8/Q+uo1uzsJTFQ5QDlAMzNySNNBotau8BhzHKCILuE2leP7NxxafCC57nXBdAlxF8oGs2WxXFQUnOfqQQQNGg2kAa+qrjnLj0WzTLxwexzA8BwaLEGc1ObNJ0gRHqr9mYrLncw02OAaJLTLbXNMjR549Elj8nhy8BOuXmAIEKuHpyDOwu6XQASImAueTeXQ2vovw9iy7DsJImI+bMf/o8eWwha4qL5x2RiHh0NNm6wYbGk/wDsfNeqpdpENk7R9wunx94p329E16sxySpVwmWVwmrSnaVRMsuk6dQJqlCWiJ3ak0UVgR2MU7RhB9FDLFqmggPoJeR9Ew1EBUvahErGHBU5kuKiu2olYcFWBQQ9WDkDDSoQ5UoCw1y5dCrYLlIULpSxkqVC4JgSulRKkLe2WLZF78jcJDE9gYd/zUaZ55AD1EFPkqQn/hWCfgzDgywPpmMvheSAPJ08UlW+A2FxcHzJ/c3aIDZB0gBerhctOg1Hz53wI9pu0OaHOgsdLsp0sY09yh9pPdRABLmuAcMrwXBzQSGzz0uOK+kNCHXwzXiHAOHBwBC3HXolfG3tqOPpIaNGtiZgaCAVbBVMskGJEEa6206Fe67U+Amuk0S1kkyCDABGxvfpqs+p/jmrAy1KZi8GR9QDOincMp3CszsvA1W3azxVBaoYLQ3Um038+VlrdoYY02NgknQTJJMgzz8uQ0hOdg/DGJonxuhgvlbDgeXJPdpC4aRABm41I3um8eFs1C269i4TDkATwk+Z1T1KjCD2cwm3KR94ELUZhyqXroJ2HTCZphEp4fkmGYZLaaIppumop0CEwyipWnkWYF1SlKI1imFLa0jLr0UlVatytSlZuIoJ5S2M1zlzaitWpwgqgGmPRmuSdMpmmkyGDSuUZVyQWUqrlyvPYoUlcuS32KWriuXI/QIVly5bFqhysFy5GewWUBcuTlEcoChcjQi7FZq5cgAg99FZgmxUrli1Q0Wio2Gga6ADZNkLlyFJiM1XaVy5IeD0ymKa5cpZKwRQVy5KdUpLEBQuWjVn1wkn6rlytinVqabprlyTIcRwFy5ckUf/2Q=="/>
          <p:cNvSpPr>
            <a:spLocks noChangeAspect="1" noChangeArrowheads="1"/>
          </p:cNvSpPr>
          <p:nvPr/>
        </p:nvSpPr>
        <p:spPr bwMode="auto">
          <a:xfrm>
            <a:off x="155575" y="-2560638"/>
            <a:ext cx="7115175" cy="53340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pic>
        <p:nvPicPr>
          <p:cNvPr id="17416" name="Picture 8" descr="http://piccoweb.com/wp_content/uploads/2012/12/Winter_wallpapers__004550_.jpg"/>
          <p:cNvPicPr>
            <a:picLocks noChangeAspect="1" noChangeArrowheads="1"/>
          </p:cNvPicPr>
          <p:nvPr/>
        </p:nvPicPr>
        <p:blipFill>
          <a:blip r:embed="rId3" cstate="print"/>
          <a:srcRect/>
          <a:stretch>
            <a:fillRect/>
          </a:stretch>
        </p:blipFill>
        <p:spPr bwMode="auto">
          <a:xfrm>
            <a:off x="5242334" y="3933056"/>
            <a:ext cx="3901666" cy="2924944"/>
          </a:xfrm>
          <a:prstGeom prst="rect">
            <a:avLst/>
          </a:prstGeom>
          <a:noFill/>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410"/>
                                        </p:tgtEl>
                                        <p:attrNameLst>
                                          <p:attrName>style.visibility</p:attrName>
                                        </p:attrNameLst>
                                      </p:cBhvr>
                                      <p:to>
                                        <p:strVal val="visible"/>
                                      </p:to>
                                    </p:set>
                                    <p:animEffect transition="in" filter="fade">
                                      <p:cBhvr>
                                        <p:cTn id="12" dur="2000"/>
                                        <p:tgtEl>
                                          <p:spTgt spid="174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416"/>
                                        </p:tgtEl>
                                        <p:attrNameLst>
                                          <p:attrName>style.visibility</p:attrName>
                                        </p:attrNameLst>
                                      </p:cBhvr>
                                      <p:to>
                                        <p:strVal val="visible"/>
                                      </p:to>
                                    </p:set>
                                    <p:animEffect transition="in" filter="fade">
                                      <p:cBhvr>
                                        <p:cTn id="17" dur="2000"/>
                                        <p:tgtEl>
                                          <p:spTgt spid="174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0"/>
            <a:ext cx="7704856" cy="3284984"/>
          </a:xfrm>
        </p:spPr>
        <p:txBody>
          <a:bodyPr>
            <a:normAutofit fontScale="90000"/>
          </a:bodyPr>
          <a:lstStyle/>
          <a:p>
            <a:pPr algn="l"/>
            <a:r>
              <a:rPr lang="lt-LT" sz="3600" b="1" dirty="0" smtClean="0">
                <a:solidFill>
                  <a:srgbClr val="FFFF00"/>
                </a:solidFill>
                <a:latin typeface="Monotype Corsiva" pitchFamily="66" charset="0"/>
              </a:rPr>
              <a:t>Daktaras įspėjo žiogą,  kad šis nebegalės groti savo mylima fleita, todėl nusprendė išvažiuoti prie savo giminių. Jis mėgo kaimo gamtą, tačiau nemokėjo dirbti ūkiškų darbų,dėl to namiškiai jį atstūmė. belaukdamas pavasario žiogas pasimirė</a:t>
            </a:r>
            <a:endParaRPr lang="lt-LT" sz="3600" b="1" dirty="0">
              <a:solidFill>
                <a:srgbClr val="FFFF00"/>
              </a:solidFill>
              <a:latin typeface="Monotype Corsiva" pitchFamily="66" charset="0"/>
            </a:endParaRPr>
          </a:p>
        </p:txBody>
      </p:sp>
      <p:pic>
        <p:nvPicPr>
          <p:cNvPr id="16386" name="Picture 2" descr="http://www.artonline.lt/new/uploads/2008/09/minkeviciute_fleita.jpg"/>
          <p:cNvPicPr>
            <a:picLocks noChangeAspect="1" noChangeArrowheads="1"/>
          </p:cNvPicPr>
          <p:nvPr/>
        </p:nvPicPr>
        <p:blipFill>
          <a:blip r:embed="rId2" cstate="print"/>
          <a:srcRect/>
          <a:stretch>
            <a:fillRect/>
          </a:stretch>
        </p:blipFill>
        <p:spPr bwMode="auto">
          <a:xfrm>
            <a:off x="3851920" y="3280553"/>
            <a:ext cx="5292080" cy="3577447"/>
          </a:xfrm>
          <a:prstGeom prst="rect">
            <a:avLst/>
          </a:prstGeom>
          <a:noFill/>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386"/>
                                        </p:tgtEl>
                                        <p:attrNameLst>
                                          <p:attrName>style.visibility</p:attrName>
                                        </p:attrNameLst>
                                      </p:cBhvr>
                                      <p:to>
                                        <p:strVal val="visible"/>
                                      </p:to>
                                    </p:set>
                                    <p:animEffect transition="in" filter="fade">
                                      <p:cBhvr>
                                        <p:cTn id="12" dur="20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467544" y="260648"/>
            <a:ext cx="7560840" cy="1296144"/>
          </a:xfrm>
        </p:spPr>
        <p:txBody>
          <a:bodyPr>
            <a:noAutofit/>
          </a:bodyPr>
          <a:lstStyle/>
          <a:p>
            <a:pPr algn="ctr">
              <a:lnSpc>
                <a:spcPct val="150000"/>
              </a:lnSpc>
            </a:pPr>
            <a:r>
              <a:rPr lang="lt-LT" sz="7200" dirty="0" smtClean="0">
                <a:latin typeface="Monotype Corsiva" pitchFamily="66" charset="0"/>
              </a:rPr>
              <a:t>Ačiū už dėmesį</a:t>
            </a:r>
            <a:r>
              <a:rPr lang="en-US" sz="7200" dirty="0" smtClean="0">
                <a:latin typeface="Monotype Corsiva" pitchFamily="66" charset="0"/>
              </a:rPr>
              <a:t>!</a:t>
            </a:r>
            <a:endParaRPr lang="lt-LT" sz="7200" dirty="0">
              <a:latin typeface="Monotype Corsiva" pitchFamily="66" charset="0"/>
            </a:endParaRPr>
          </a:p>
        </p:txBody>
      </p:sp>
      <p:pic>
        <p:nvPicPr>
          <p:cNvPr id="18434" name="Picture 2" descr="http://4.bp.blogspot.com/-HxIIqTFuQ1w/TaO0N6s3_5I/AAAAAAAAAD0/ci0ZI93VYcI/s1600/happy-smile2.jpg"/>
          <p:cNvPicPr>
            <a:picLocks noChangeAspect="1" noChangeArrowheads="1"/>
          </p:cNvPicPr>
          <p:nvPr/>
        </p:nvPicPr>
        <p:blipFill>
          <a:blip r:embed="rId3" cstate="print"/>
          <a:srcRect/>
          <a:stretch>
            <a:fillRect/>
          </a:stretch>
        </p:blipFill>
        <p:spPr bwMode="auto">
          <a:xfrm>
            <a:off x="3923928" y="1628800"/>
            <a:ext cx="4770107" cy="3577580"/>
          </a:xfrm>
          <a:prstGeom prst="rect">
            <a:avLst/>
          </a:prstGeom>
          <a:noFill/>
        </p:spPr>
      </p:pic>
      <p:sp>
        <p:nvSpPr>
          <p:cNvPr id="6" name="Rectangle 5"/>
          <p:cNvSpPr/>
          <p:nvPr/>
        </p:nvSpPr>
        <p:spPr>
          <a:xfrm>
            <a:off x="251520" y="3933056"/>
            <a:ext cx="3798168" cy="2677656"/>
          </a:xfrm>
          <a:prstGeom prst="rect">
            <a:avLst/>
          </a:prstGeom>
        </p:spPr>
        <p:txBody>
          <a:bodyPr wrap="square">
            <a:spAutoFit/>
          </a:bodyPr>
          <a:lstStyle/>
          <a:p>
            <a:pPr algn="ctr"/>
            <a:r>
              <a:rPr lang="lt-LT" sz="2400" dirty="0" smtClean="0">
                <a:latin typeface="Monotype Corsiva" pitchFamily="66" charset="0"/>
              </a:rPr>
              <a:t>Darbą atliko:</a:t>
            </a:r>
            <a:r>
              <a:rPr lang="en-US" sz="2400" dirty="0" smtClean="0">
                <a:latin typeface="Monotype Corsiva" pitchFamily="66" charset="0"/>
              </a:rPr>
              <a:t> </a:t>
            </a:r>
            <a:r>
              <a:rPr lang="lt-LT" sz="2400" dirty="0" smtClean="0">
                <a:latin typeface="Monotype Corsiva" pitchFamily="66" charset="0"/>
              </a:rPr>
              <a:t> </a:t>
            </a:r>
            <a:r>
              <a:rPr lang="en-US" sz="2400" dirty="0" smtClean="0">
                <a:latin typeface="Monotype Corsiva" pitchFamily="66" charset="0"/>
              </a:rPr>
              <a:t>M.</a:t>
            </a:r>
            <a:r>
              <a:rPr lang="lt-LT" sz="2400" dirty="0" smtClean="0">
                <a:latin typeface="Monotype Corsiva" pitchFamily="66" charset="0"/>
              </a:rPr>
              <a:t> </a:t>
            </a:r>
            <a:r>
              <a:rPr lang="en-US" sz="2400" dirty="0" err="1" smtClean="0">
                <a:latin typeface="Monotype Corsiva" pitchFamily="66" charset="0"/>
              </a:rPr>
              <a:t>Jorudait</a:t>
            </a:r>
            <a:r>
              <a:rPr lang="lt-LT" sz="2400" dirty="0" smtClean="0">
                <a:latin typeface="Monotype Corsiva" pitchFamily="66" charset="0"/>
              </a:rPr>
              <a:t>ė</a:t>
            </a:r>
          </a:p>
          <a:p>
            <a:pPr algn="ctr"/>
            <a:r>
              <a:rPr lang="lt-LT" sz="2400" dirty="0" smtClean="0">
                <a:latin typeface="Monotype Corsiva" pitchFamily="66" charset="0"/>
              </a:rPr>
              <a:t>                    A. Bartašiūtė</a:t>
            </a:r>
          </a:p>
          <a:p>
            <a:pPr algn="ctr"/>
            <a:r>
              <a:rPr lang="lt-LT" sz="2400" dirty="0" smtClean="0">
                <a:latin typeface="Monotype Corsiva" pitchFamily="66" charset="0"/>
              </a:rPr>
              <a:t>             V. Kašėta</a:t>
            </a:r>
          </a:p>
          <a:p>
            <a:pPr algn="ctr"/>
            <a:r>
              <a:rPr lang="lt-LT" sz="2400" dirty="0" smtClean="0">
                <a:latin typeface="Monotype Corsiva" pitchFamily="66" charset="0"/>
              </a:rPr>
              <a:t>                  E. Kašėtaitė</a:t>
            </a:r>
          </a:p>
          <a:p>
            <a:pPr algn="ctr"/>
            <a:r>
              <a:rPr lang="lt-LT" sz="2400" dirty="0" smtClean="0">
                <a:latin typeface="Monotype Corsiva" pitchFamily="66" charset="0"/>
              </a:rPr>
              <a:t>               D. Radžius</a:t>
            </a:r>
          </a:p>
          <a:p>
            <a:pPr algn="ctr"/>
            <a:r>
              <a:rPr lang="lt-LT" sz="2400" dirty="0" smtClean="0">
                <a:latin typeface="Monotype Corsiva" pitchFamily="66" charset="0"/>
              </a:rPr>
              <a:t>              R. Stonys</a:t>
            </a:r>
          </a:p>
          <a:p>
            <a:pPr algn="ctr"/>
            <a:r>
              <a:rPr lang="lt-LT" sz="2400" dirty="0" smtClean="0">
                <a:latin typeface="Monotype Corsiva" pitchFamily="66" charset="0"/>
              </a:rPr>
              <a:t>                         M.Monkevičius</a:t>
            </a: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8434"/>
                                        </p:tgtEl>
                                        <p:attrNameLst>
                                          <p:attrName>style.visibility</p:attrName>
                                        </p:attrNameLst>
                                      </p:cBhvr>
                                      <p:to>
                                        <p:strVal val="visible"/>
                                      </p:to>
                                    </p:set>
                                    <p:animEffect transition="in" filter="fade">
                                      <p:cBhvr>
                                        <p:cTn id="14" dur="2000"/>
                                        <p:tgtEl>
                                          <p:spTgt spid="1843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fade">
                                      <p:cBhvr>
                                        <p:cTn id="19" dur="2000"/>
                                        <p:tgtEl>
                                          <p:spTgt spid="6">
                                            <p:txEl>
                                              <p:pRg st="0" end="0"/>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2000"/>
                                        <p:tgtEl>
                                          <p:spTgt spid="6">
                                            <p:txEl>
                                              <p:pRg st="1" end="1"/>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fade">
                                      <p:cBhvr>
                                        <p:cTn id="25" dur="2000"/>
                                        <p:tgtEl>
                                          <p:spTgt spid="6">
                                            <p:txEl>
                                              <p:pRg st="2" end="2"/>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2000"/>
                                        <p:tgtEl>
                                          <p:spTgt spid="6">
                                            <p:txEl>
                                              <p:pRg st="3" end="3"/>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fade">
                                      <p:cBhvr>
                                        <p:cTn id="31" dur="2000"/>
                                        <p:tgtEl>
                                          <p:spTgt spid="6">
                                            <p:txEl>
                                              <p:pRg st="4" end="4"/>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6">
                                            <p:txEl>
                                              <p:pRg st="5" end="5"/>
                                            </p:txEl>
                                          </p:spTgt>
                                        </p:tgtEl>
                                        <p:attrNameLst>
                                          <p:attrName>style.visibility</p:attrName>
                                        </p:attrNameLst>
                                      </p:cBhvr>
                                      <p:to>
                                        <p:strVal val="visible"/>
                                      </p:to>
                                    </p:set>
                                    <p:animEffect transition="in" filter="fade">
                                      <p:cBhvr>
                                        <p:cTn id="34" dur="2000"/>
                                        <p:tgtEl>
                                          <p:spTgt spid="6">
                                            <p:txEl>
                                              <p:pRg st="5" end="5"/>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20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315</TotalTime>
  <Words>495</Words>
  <Application>Microsoft Office PowerPoint</Application>
  <PresentationFormat>On-screen Show (4:3)</PresentationFormat>
  <Paragraphs>22</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Verve</vt:lpstr>
      <vt:lpstr> Jurgis  Savickis  „Fleita”</vt:lpstr>
      <vt:lpstr>Jurgio Savickio “Šventadienio Sonetai”</vt:lpstr>
      <vt:lpstr>J.Savickio rašymo stilius</vt:lpstr>
      <vt:lpstr>  Kūrinio pradžia (atsiradimas)</vt:lpstr>
      <vt:lpstr>    Trumpai apie novelę: </vt:lpstr>
      <vt:lpstr>    Kūrybos bruožai</vt:lpstr>
      <vt:lpstr>Pagrindinė novelės mintis yra apie žiogą, kuris labai sirgdamas prisiglaudė prie savo giminaičių. Jis nebe galėjo nė akimirkos išbūti be savo fleitos, antraip galėjo numirti. Žiogas nesiliovė grojęs, nes tai buvo jo pragyvenimo šaltinis, šiam darbui jis paaukojo visą savo sielą. Fleita jo gyvenime užėmė labai svarbią vietą, galbūt todėl net mirties akivaizdoje jis ją stipriai prispaudė prie savo krutinės.</vt:lpstr>
      <vt:lpstr>Jis buvo meniškos sielos, jis įžvelgdavo net pačius menkiausius dalykus, kaip: gražias žiemos naktis, nuostabų pušų kvapą.  </vt:lpstr>
      <vt:lpstr>Daktaras įspėjo žiogą,  kad šis nebegalės groti savo mylima fleita, todėl nusprendė išvažiuoti prie savo giminių. Jis mėgo kaimo gamtą, tačiau nemokėjo dirbti ūkiškų darbų,dėl to namiškiai jį atstūmė. belaukdamas pavasario žiogas pasimirė</vt:lpstr>
      <vt:lpstr>Ačiū už dėmesį!</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J.Savickio ,,Feilta”</dc:title>
  <dc:creator>Paulius</dc:creator>
  <cp:lastModifiedBy>Benas</cp:lastModifiedBy>
  <cp:revision>35</cp:revision>
  <dcterms:created xsi:type="dcterms:W3CDTF">2013-11-19T15:34:21Z</dcterms:created>
  <dcterms:modified xsi:type="dcterms:W3CDTF">2013-11-20T18:19:09Z</dcterms:modified>
</cp:coreProperties>
</file>