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6" r:id="rId3"/>
    <p:sldId id="272" r:id="rId4"/>
    <p:sldId id="284" r:id="rId5"/>
    <p:sldId id="273" r:id="rId6"/>
    <p:sldId id="277" r:id="rId7"/>
    <p:sldId id="276" r:id="rId8"/>
    <p:sldId id="274" r:id="rId9"/>
    <p:sldId id="285" r:id="rId10"/>
    <p:sldId id="282" r:id="rId11"/>
    <p:sldId id="279" r:id="rId12"/>
    <p:sldId id="278" r:id="rId13"/>
    <p:sldId id="275" r:id="rId14"/>
    <p:sldId id="283" r:id="rId15"/>
    <p:sldId id="280" r:id="rId16"/>
    <p:sldId id="259" r:id="rId17"/>
    <p:sldId id="265" r:id="rId18"/>
    <p:sldId id="262" r:id="rId19"/>
    <p:sldId id="264" r:id="rId20"/>
    <p:sldId id="271" r:id="rId21"/>
    <p:sldId id="267" r:id="rId22"/>
    <p:sldId id="260" r:id="rId2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087F368B-272B-48A4-9FBE-4620914C82DB}" type="datetimeFigureOut">
              <a:rPr lang="lt-LT" smtClean="0"/>
              <a:pPr/>
              <a:t>2014.01.29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524B2023-6D96-4598-9701-AFD5C30B2CD4}"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7F368B-272B-48A4-9FBE-4620914C82DB}" type="datetimeFigureOut">
              <a:rPr lang="lt-LT" smtClean="0"/>
              <a:pPr/>
              <a:t>2014.01.29</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B2023-6D96-4598-9701-AFD5C30B2CD4}"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youtube.com/watch?v=7hb6OT1uE1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youtube.com/watch?v=a7h1B46xcSM"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dirty="0" smtClean="0"/>
              <a:t>Pamokos tema</a:t>
            </a:r>
            <a:endParaRPr lang="lt-LT" dirty="0"/>
          </a:p>
        </p:txBody>
      </p:sp>
      <p:sp>
        <p:nvSpPr>
          <p:cNvPr id="3" name="Paantraštė 2"/>
          <p:cNvSpPr>
            <a:spLocks noGrp="1"/>
          </p:cNvSpPr>
          <p:nvPr>
            <p:ph type="subTitle" idx="1"/>
          </p:nvPr>
        </p:nvSpPr>
        <p:spPr/>
        <p:txBody>
          <a:bodyPr/>
          <a:lstStyle/>
          <a:p>
            <a:r>
              <a:rPr lang="lt-LT" dirty="0" smtClean="0"/>
              <a:t>Janinos Degutytės gyvenimo ir kūrybos apžvalga</a:t>
            </a:r>
            <a:endParaRPr lang="lt-L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b="1" u="sng" dirty="0" smtClean="0">
                <a:solidFill>
                  <a:srgbClr val="C00000"/>
                </a:solidFill>
                <a:latin typeface="Times New Roman" pitchFamily="18" charset="0"/>
              </a:rPr>
              <a:t>PAMOKOS UŽDAVINYS:</a:t>
            </a:r>
            <a:endParaRPr lang="lt-LT" dirty="0"/>
          </a:p>
        </p:txBody>
      </p:sp>
      <p:sp>
        <p:nvSpPr>
          <p:cNvPr id="3" name="Paantraštė 2"/>
          <p:cNvSpPr>
            <a:spLocks noGrp="1"/>
          </p:cNvSpPr>
          <p:nvPr>
            <p:ph type="subTitle" idx="1"/>
          </p:nvPr>
        </p:nvSpPr>
        <p:spPr/>
        <p:txBody>
          <a:bodyPr>
            <a:normAutofit fontScale="85000" lnSpcReduction="20000"/>
          </a:bodyPr>
          <a:lstStyle/>
          <a:p>
            <a:r>
              <a:rPr lang="lt-LT" dirty="0" smtClean="0"/>
              <a:t>Išklausę pristatymo (su </a:t>
            </a:r>
            <a:r>
              <a:rPr lang="lt-LT" dirty="0" err="1" smtClean="0"/>
              <a:t>pateiktimis</a:t>
            </a:r>
            <a:r>
              <a:rPr lang="lt-LT" dirty="0" smtClean="0"/>
              <a:t>), perskaitę tekstą chrestomatijoje, perskaitę ir aptarę eilėraščius gebės atsakyti į </a:t>
            </a:r>
            <a:r>
              <a:rPr lang="en-US" dirty="0" smtClean="0"/>
              <a:t>4</a:t>
            </a:r>
            <a:r>
              <a:rPr lang="lt-LT" dirty="0" smtClean="0"/>
              <a:t> -</a:t>
            </a:r>
            <a:r>
              <a:rPr lang="en-US" dirty="0" smtClean="0"/>
              <a:t>7 </a:t>
            </a:r>
            <a:r>
              <a:rPr lang="lt-LT" dirty="0" smtClean="0"/>
              <a:t>klausimus apie J. Degutytės gyvenimą ir jos kūrybą</a:t>
            </a:r>
            <a:r>
              <a:rPr lang="en-US" dirty="0" smtClean="0"/>
              <a:t>.</a:t>
            </a:r>
            <a:r>
              <a:rPr lang="lt-LT" dirty="0" smtClean="0"/>
              <a:t> </a:t>
            </a:r>
            <a:endParaRPr lang="lt-L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lt-LT" smtClean="0"/>
              <a:t>Biografija</a:t>
            </a:r>
            <a:endParaRPr lang="en-US" smtClean="0"/>
          </a:p>
        </p:txBody>
      </p:sp>
      <p:sp>
        <p:nvSpPr>
          <p:cNvPr id="5123" name="Rectangle 3"/>
          <p:cNvSpPr>
            <a:spLocks noGrp="1" noChangeArrowheads="1"/>
          </p:cNvSpPr>
          <p:nvPr>
            <p:ph type="body" idx="1"/>
          </p:nvPr>
        </p:nvSpPr>
        <p:spPr>
          <a:xfrm>
            <a:off x="0" y="2514600"/>
            <a:ext cx="9144000" cy="4495800"/>
          </a:xfrm>
        </p:spPr>
        <p:txBody>
          <a:bodyPr/>
          <a:lstStyle/>
          <a:p>
            <a:pPr eaLnBrk="1" hangingPunct="1">
              <a:lnSpc>
                <a:spcPct val="90000"/>
              </a:lnSpc>
              <a:buFont typeface="Wingdings" pitchFamily="2" charset="2"/>
              <a:buNone/>
            </a:pPr>
            <a:r>
              <a:rPr lang="lt-LT" sz="2200" dirty="0" smtClean="0"/>
              <a:t>		</a:t>
            </a:r>
            <a:r>
              <a:rPr lang="lt-LT" sz="2400" dirty="0" smtClean="0"/>
              <a:t>J. Degutytė gimė 1928 m. liepos 6 d. Kaune, Šančiuose. Keletą metų su tėvais Janina gyveno Telšiuose. 1948 m. baigė Kauno VII gimnaziją. Paremta klasės auklėtojos, išvažiavo į Vilnių studijuoti literatūros. Vertėsi iš stipendijos, dar padėdama ir savo motinai (baigė 1955 m.). 1955-1958 m. dirbo Tauragės vaikų bibliotekoje, Nemenčinėje dėstė rusų kalbą. Vėliau, pablogėjus sveikatai, persikėlė į Nemunaičius ir dirbo Laurų septynmetėje mokykloje – sanatoriniuose vaikų namuose. Draugams padedant, apsigyveno Vilniuje, dirbo redaktore grožinės literatūros leidykloje ir 1958 metais buvo priimta į Lietuvos Rašytojų sąjungą. Poetė mirė 1990 m. vasario 8 d. Palaidota Vilniuje, Antakalnio kapinėse.</a:t>
            </a:r>
            <a:endParaRPr lang="en-US" sz="2400" dirty="0" smtClean="0"/>
          </a:p>
        </p:txBody>
      </p:sp>
      <p:pic>
        <p:nvPicPr>
          <p:cNvPr id="5124" name="Picture 5" descr="paveikslelis-162-bg"/>
          <p:cNvPicPr>
            <a:picLocks noChangeAspect="1" noChangeArrowheads="1"/>
          </p:cNvPicPr>
          <p:nvPr/>
        </p:nvPicPr>
        <p:blipFill>
          <a:blip r:embed="rId2" cstate="print"/>
          <a:srcRect/>
          <a:stretch>
            <a:fillRect/>
          </a:stretch>
        </p:blipFill>
        <p:spPr bwMode="auto">
          <a:xfrm>
            <a:off x="5940152" y="476672"/>
            <a:ext cx="2667000" cy="1870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p:tgtEl>
                                          <p:spTgt spid="5122"/>
                                        </p:tgtEl>
                                      </p:cBhvr>
                                    </p:animEffect>
                                    <p:animScale>
                                      <p:cBhvr>
                                        <p:cTn id="7" dur="250" autoRev="1" fill="hold"/>
                                        <p:tgtEl>
                                          <p:spTgt spid="51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1268760"/>
            <a:ext cx="8229600" cy="1143000"/>
          </a:xfrm>
        </p:spPr>
        <p:txBody>
          <a:bodyPr>
            <a:normAutofit fontScale="90000"/>
          </a:bodyPr>
          <a:lstStyle/>
          <a:p>
            <a:r>
              <a:rPr lang="lt-LT" sz="3600" dirty="0" smtClean="0"/>
              <a:t>Poetė mirė 1990 m. vasario 8 d. Palaidota Vilniuje, Antakalnio kapinėse. </a:t>
            </a:r>
            <a:br>
              <a:rPr lang="lt-LT" sz="3600" dirty="0" smtClean="0"/>
            </a:br>
            <a:r>
              <a:rPr lang="lt-LT" sz="3600" dirty="0" smtClean="0"/>
              <a:t>Vaikystėje rašytoja slėpdavosi nuo girtos ir agresyvios motinos kapinėse. Ji žinojo, kad čia bus saugu... </a:t>
            </a:r>
            <a:r>
              <a:rPr lang="en-US" dirty="0" smtClean="0"/>
              <a:t/>
            </a:r>
            <a:br>
              <a:rPr lang="en-US" dirty="0" smtClean="0"/>
            </a:br>
            <a:endParaRPr lang="lt-LT" dirty="0"/>
          </a:p>
        </p:txBody>
      </p:sp>
      <p:pic>
        <p:nvPicPr>
          <p:cNvPr id="4" name="Picture 1" descr="J._Degutytes_kapas.JPG"/>
          <p:cNvPicPr>
            <a:picLocks noGrp="1" noChangeAspect="1"/>
          </p:cNvPicPr>
          <p:nvPr>
            <p:ph idx="1"/>
          </p:nvPr>
        </p:nvPicPr>
        <p:blipFill>
          <a:blip r:embed="rId2" cstate="print"/>
          <a:srcRect/>
          <a:stretch>
            <a:fillRect/>
          </a:stretch>
        </p:blipFill>
        <p:spPr bwMode="auto">
          <a:xfrm>
            <a:off x="2555776" y="2708920"/>
            <a:ext cx="2970330" cy="3960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28600"/>
            <a:ext cx="8229600" cy="1143000"/>
          </a:xfrm>
        </p:spPr>
        <p:txBody>
          <a:bodyPr/>
          <a:lstStyle/>
          <a:p>
            <a:pPr eaLnBrk="1" hangingPunct="1"/>
            <a:r>
              <a:rPr lang="lt-LT" smtClean="0"/>
              <a:t>Vaikystė</a:t>
            </a:r>
            <a:endParaRPr lang="en-US" smtClean="0"/>
          </a:p>
        </p:txBody>
      </p:sp>
      <p:sp>
        <p:nvSpPr>
          <p:cNvPr id="6147" name="Rectangle 3"/>
          <p:cNvSpPr>
            <a:spLocks noGrp="1" noChangeArrowheads="1"/>
          </p:cNvSpPr>
          <p:nvPr>
            <p:ph type="body" idx="1"/>
          </p:nvPr>
        </p:nvSpPr>
        <p:spPr>
          <a:xfrm>
            <a:off x="0" y="1676400"/>
            <a:ext cx="6019800" cy="5562600"/>
          </a:xfrm>
        </p:spPr>
        <p:txBody>
          <a:bodyPr/>
          <a:lstStyle/>
          <a:p>
            <a:pPr eaLnBrk="1" hangingPunct="1">
              <a:lnSpc>
                <a:spcPct val="90000"/>
              </a:lnSpc>
              <a:buFont typeface="Wingdings" pitchFamily="2" charset="2"/>
              <a:buNone/>
            </a:pPr>
            <a:r>
              <a:rPr lang="lt-LT" sz="2200" smtClean="0"/>
              <a:t>	</a:t>
            </a:r>
            <a:r>
              <a:rPr lang="lt-LT" sz="2000" smtClean="0"/>
              <a:t>	J.Degutytės vaikystė buvo labai sunki. Ji nejuto motiniškos šilumos, kuri taip reikalinga kiekvienam vaikui, nes mama girtaudavo ir visiškai nesirūpino šeima. Artimiausias žmogus buvo- tėvas Stasys Degutis, tačiau jam teko labai daug dirbti tam, kad išlaikytų šeimą. Taigi, J. Degutytei dažnai tekdavo būti vienai. Mažoji Janytė prieglobsčio ieškodavo gamtoje. Kai jai būdavo be galo liūdna, ji pasikalbėdavo su jais, ir jai pasidarydavo geriau. Kai Janytei sukako keturiolika metų, mirė jos tėtis, praėjus dar ketveriems, mirė senelė. Janiną Degutytę apėmė didžiulis sielvartas, ji liko visiškai viena, be jokios užuovėjos nuo motinos šiurkštumo, todėl ramybės jaunoji poetė ieškodavosi gamtoje ir prie Nemuno.</a:t>
            </a:r>
            <a:endParaRPr lang="en-US" sz="2000" smtClean="0"/>
          </a:p>
          <a:p>
            <a:pPr eaLnBrk="1" hangingPunct="1">
              <a:lnSpc>
                <a:spcPct val="90000"/>
              </a:lnSpc>
              <a:buFont typeface="Wingdings" pitchFamily="2" charset="2"/>
              <a:buNone/>
            </a:pPr>
            <a:endParaRPr lang="en-US" sz="2000" smtClean="0"/>
          </a:p>
        </p:txBody>
      </p:sp>
      <p:pic>
        <p:nvPicPr>
          <p:cNvPr id="6148" name="Picture 5" descr="0899_31"/>
          <p:cNvPicPr>
            <a:picLocks noChangeAspect="1" noChangeArrowheads="1"/>
          </p:cNvPicPr>
          <p:nvPr/>
        </p:nvPicPr>
        <p:blipFill>
          <a:blip r:embed="rId2" cstate="print"/>
          <a:srcRect/>
          <a:stretch>
            <a:fillRect/>
          </a:stretch>
        </p:blipFill>
        <p:spPr bwMode="auto">
          <a:xfrm>
            <a:off x="6019800" y="1905000"/>
            <a:ext cx="2984500" cy="3962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p:tgtEl>
                                          <p:spTgt spid="6146"/>
                                        </p:tgtEl>
                                      </p:cBhvr>
                                    </p:animEffect>
                                    <p:animScale>
                                      <p:cBhvr>
                                        <p:cTn id="7" dur="250" autoRev="1" fill="hold"/>
                                        <p:tgtEl>
                                          <p:spTgt spid="614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Skaitome eilėraštį ,,Mano priemiestis”</a:t>
            </a:r>
            <a:endParaRPr lang="lt-LT" dirty="0"/>
          </a:p>
        </p:txBody>
      </p:sp>
      <p:sp>
        <p:nvSpPr>
          <p:cNvPr id="3" name="Turinio vietos rezervavimo ženklas 2"/>
          <p:cNvSpPr>
            <a:spLocks noGrp="1"/>
          </p:cNvSpPr>
          <p:nvPr>
            <p:ph idx="1"/>
          </p:nvPr>
        </p:nvSpPr>
        <p:spPr/>
        <p:txBody>
          <a:bodyPr/>
          <a:lstStyle/>
          <a:p>
            <a:pPr>
              <a:buNone/>
            </a:pPr>
            <a:r>
              <a:rPr lang="en-US" dirty="0" err="1" smtClean="0"/>
              <a:t>Gimtosios</a:t>
            </a:r>
            <a:r>
              <a:rPr lang="en-US" dirty="0" smtClean="0"/>
              <a:t> </a:t>
            </a:r>
            <a:r>
              <a:rPr lang="en-US" dirty="0" err="1" smtClean="0"/>
              <a:t>aplinkos</a:t>
            </a:r>
            <a:r>
              <a:rPr lang="en-US" dirty="0" smtClean="0"/>
              <a:t> </a:t>
            </a:r>
            <a:r>
              <a:rPr lang="en-US" dirty="0" err="1" smtClean="0"/>
              <a:t>vaizdo</a:t>
            </a:r>
            <a:r>
              <a:rPr lang="en-US" dirty="0" smtClean="0"/>
              <a:t> </a:t>
            </a:r>
            <a:r>
              <a:rPr lang="lt-LT" dirty="0" smtClean="0"/>
              <a:t>į</a:t>
            </a:r>
            <a:r>
              <a:rPr lang="en-US" dirty="0" smtClean="0"/>
              <a:t>sp</a:t>
            </a:r>
            <a:r>
              <a:rPr lang="lt-LT" dirty="0" smtClean="0"/>
              <a:t>ū</a:t>
            </a:r>
            <a:r>
              <a:rPr lang="en-US" dirty="0" err="1" smtClean="0"/>
              <a:t>dis</a:t>
            </a:r>
            <a:r>
              <a:rPr lang="lt-LT" dirty="0" smtClean="0"/>
              <a:t> jaučiamas eilėraštyje ,,Mano priemiestis”.</a:t>
            </a:r>
            <a:r>
              <a:rPr lang="en-US" dirty="0" smtClean="0"/>
              <a:t> </a:t>
            </a:r>
            <a:endParaRPr lang="lt-LT" dirty="0" smtClean="0"/>
          </a:p>
          <a:p>
            <a:pPr>
              <a:buNone/>
            </a:pPr>
            <a:r>
              <a:rPr lang="lt-LT" dirty="0" smtClean="0"/>
              <a:t>Raskite J. Degutytės eilėraštyje sąsajų su jos vaikyste.</a:t>
            </a:r>
          </a:p>
          <a:p>
            <a:pPr>
              <a:buNone/>
            </a:pPr>
            <a:endParaRPr lang="lt-LT"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pt-BR" dirty="0" smtClean="0"/>
              <a:t>M ANO P R I E M I EST I S</a:t>
            </a:r>
            <a:br>
              <a:rPr lang="pt-BR" dirty="0" smtClean="0"/>
            </a:br>
            <a:endParaRPr lang="lt-LT" dirty="0"/>
          </a:p>
        </p:txBody>
      </p:sp>
      <p:sp>
        <p:nvSpPr>
          <p:cNvPr id="3" name="Turinio vietos rezervavimo ženklas 2"/>
          <p:cNvSpPr>
            <a:spLocks noGrp="1"/>
          </p:cNvSpPr>
          <p:nvPr>
            <p:ph idx="1"/>
          </p:nvPr>
        </p:nvSpPr>
        <p:spPr>
          <a:xfrm>
            <a:off x="457200" y="908720"/>
            <a:ext cx="8229600" cy="5544616"/>
          </a:xfrm>
        </p:spPr>
        <p:txBody>
          <a:bodyPr>
            <a:normAutofit fontScale="62500" lnSpcReduction="20000"/>
          </a:bodyPr>
          <a:lstStyle/>
          <a:p>
            <a:pPr>
              <a:buNone/>
            </a:pPr>
            <a:r>
              <a:rPr lang="lt-LT" dirty="0" smtClean="0"/>
              <a:t>Kauno priemiestis. Šančiai. Akmens ir smėlis.</a:t>
            </a:r>
          </a:p>
          <a:p>
            <a:pPr>
              <a:buNone/>
            </a:pPr>
            <a:r>
              <a:rPr lang="lt-LT" dirty="0" smtClean="0"/>
              <a:t>Mažyčių namelių, mažyčių sodelių eilės.</a:t>
            </a:r>
          </a:p>
          <a:p>
            <a:pPr>
              <a:buNone/>
            </a:pPr>
            <a:r>
              <a:rPr lang="lt-LT" dirty="0" smtClean="0"/>
              <a:t>Ir pavasario klevas – kaip žalias, vingrus šešėlis,</a:t>
            </a:r>
          </a:p>
          <a:p>
            <a:pPr>
              <a:buNone/>
            </a:pPr>
            <a:r>
              <a:rPr lang="lt-LT" dirty="0" smtClean="0"/>
              <a:t>Nuo nevaikiškų ašarų drėgnos lūpos ir eilės.</a:t>
            </a:r>
          </a:p>
          <a:p>
            <a:pPr>
              <a:buNone/>
            </a:pPr>
            <a:r>
              <a:rPr lang="lt-LT" dirty="0" smtClean="0"/>
              <a:t>Mano priemiestis. Šančiai.</a:t>
            </a:r>
          </a:p>
          <a:p>
            <a:pPr>
              <a:buNone/>
            </a:pPr>
            <a:r>
              <a:rPr lang="lt-LT" dirty="0" smtClean="0"/>
              <a:t>Ir naktis – kaip mano šešėlis,</a:t>
            </a:r>
          </a:p>
          <a:p>
            <a:pPr>
              <a:buNone/>
            </a:pPr>
            <a:r>
              <a:rPr lang="pt-BR" dirty="0" smtClean="0"/>
              <a:t>Ir nuo Nemuno vėjas – nepagirdantis, drungnas,</a:t>
            </a:r>
          </a:p>
          <a:p>
            <a:pPr>
              <a:buNone/>
            </a:pPr>
            <a:r>
              <a:rPr lang="lt-LT" dirty="0" smtClean="0"/>
              <a:t>Pro pirštus išslystantis laikas – lyg baltas pakrančių smėlis,</a:t>
            </a:r>
          </a:p>
          <a:p>
            <a:pPr>
              <a:buNone/>
            </a:pPr>
            <a:r>
              <a:rPr lang="lt-LT" dirty="0" smtClean="0"/>
              <a:t>Ir vanduo, surakinęs kaklą... Kur dugnas? Kur dugnas?..</a:t>
            </a:r>
          </a:p>
          <a:p>
            <a:pPr>
              <a:buNone/>
            </a:pPr>
            <a:r>
              <a:rPr lang="lt-LT" dirty="0" smtClean="0"/>
              <a:t>Svetimų lėktuvų ūžimas – ir spiegia sirenos...</a:t>
            </a:r>
          </a:p>
          <a:p>
            <a:pPr>
              <a:buNone/>
            </a:pPr>
            <a:r>
              <a:rPr lang="lt-LT" dirty="0" smtClean="0"/>
              <a:t>Svetimų uniformų šešėliai prie klevo, prie klevo!..</a:t>
            </a:r>
          </a:p>
          <a:p>
            <a:pPr>
              <a:buNone/>
            </a:pPr>
            <a:r>
              <a:rPr lang="pt-BR" dirty="0" smtClean="0"/>
              <a:t>Ir juodais apvadais telegramos... ir karstas ne vienas...</a:t>
            </a:r>
          </a:p>
          <a:p>
            <a:pPr>
              <a:buNone/>
            </a:pPr>
            <a:r>
              <a:rPr lang="lt-LT" dirty="0" smtClean="0"/>
              <a:t>Ir gaisrai kažkieno akyse per ilgas naktis žioravo...</a:t>
            </a:r>
          </a:p>
          <a:p>
            <a:pPr>
              <a:buNone/>
            </a:pPr>
            <a:r>
              <a:rPr lang="lt-LT" dirty="0" smtClean="0"/>
              <a:t>Mano priemiestis. Šančiai. Neapykantos mokykla ir meilės.</a:t>
            </a:r>
          </a:p>
          <a:p>
            <a:pPr>
              <a:buNone/>
            </a:pPr>
            <a:r>
              <a:rPr lang="lt-LT" dirty="0" smtClean="0"/>
              <a:t>Pro pirštus išslystantis laikas – lyg baltas pakrančių smėlis,</a:t>
            </a:r>
          </a:p>
          <a:p>
            <a:pPr>
              <a:buNone/>
            </a:pPr>
            <a:r>
              <a:rPr lang="lt-LT" dirty="0" smtClean="0"/>
              <a:t>Ir pavasario klevas – kaip žalias, vingrus šešėlis,</a:t>
            </a:r>
          </a:p>
          <a:p>
            <a:pPr>
              <a:buNone/>
            </a:pPr>
            <a:r>
              <a:rPr lang="lt-LT" dirty="0" smtClean="0"/>
              <a:t>Ir truputį sūrokos lūpos ir eilės.</a:t>
            </a:r>
          </a:p>
          <a:p>
            <a:pPr>
              <a:buNone/>
            </a:pPr>
            <a:r>
              <a:rPr lang="lt-LT" dirty="0" smtClean="0"/>
              <a:t>1965</a:t>
            </a:r>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lt-LT" smtClean="0"/>
              <a:t>Kūrybos apžvalga</a:t>
            </a:r>
            <a:endParaRPr lang="en-US" smtClean="0"/>
          </a:p>
        </p:txBody>
      </p:sp>
      <p:sp>
        <p:nvSpPr>
          <p:cNvPr id="7171" name="Rectangle 3"/>
          <p:cNvSpPr>
            <a:spLocks noGrp="1" noChangeArrowheads="1"/>
          </p:cNvSpPr>
          <p:nvPr>
            <p:ph type="body" idx="1"/>
          </p:nvPr>
        </p:nvSpPr>
        <p:spPr>
          <a:xfrm>
            <a:off x="3276600" y="1219200"/>
            <a:ext cx="5715000" cy="4724400"/>
          </a:xfrm>
        </p:spPr>
        <p:txBody>
          <a:bodyPr>
            <a:normAutofit/>
          </a:bodyPr>
          <a:lstStyle/>
          <a:p>
            <a:pPr eaLnBrk="1" hangingPunct="1">
              <a:buFont typeface="Wingdings" pitchFamily="2" charset="2"/>
              <a:buNone/>
            </a:pPr>
            <a:r>
              <a:rPr lang="lt-LT" sz="2000" dirty="0" smtClean="0"/>
              <a:t>		</a:t>
            </a:r>
            <a:r>
              <a:rPr lang="lt-LT" sz="1800" dirty="0" smtClean="0"/>
              <a:t>Janina Degutytė - vėlyvoji lietuvių lyrikos romantikė - </a:t>
            </a:r>
            <a:r>
              <a:rPr lang="lt-LT" sz="1800" dirty="0" err="1" smtClean="0"/>
              <a:t>maksimalistė</a:t>
            </a:r>
            <a:r>
              <a:rPr lang="lt-LT" sz="1800" dirty="0" smtClean="0"/>
              <a:t>, Salomėjos Nėries melodingojo lyrizmo tradicijos tęsėja ir </a:t>
            </a:r>
            <a:r>
              <a:rPr lang="lt-LT" sz="1800" dirty="0" err="1" smtClean="0"/>
              <a:t>modifikuotoja</a:t>
            </a:r>
            <a:r>
              <a:rPr lang="lt-LT" sz="1800" dirty="0" smtClean="0"/>
              <a:t>, gamtos lyrikos, gamtinės miniatiūros kūrėja. Būdama vos dešimties metų,  J.Degutytė ėmė rašyti eilėraščius. Pirmieji eilėraščiai buvo išspausdinti “Jaunimo gretose“ – taip J.Degutytė išėjo į viešumą. Pirmasis poezijos rinkinys „Ugnies lašai“ išleistas 1959 m. Taip pat rašytoja išleido daugybę eilėraščių rinkinių, knygų vaikams, išvertė A. Barto, V. </a:t>
            </a:r>
            <a:r>
              <a:rPr lang="lt-LT" sz="1800" dirty="0" err="1" smtClean="0"/>
              <a:t>Briusovo</a:t>
            </a:r>
            <a:r>
              <a:rPr lang="lt-LT" sz="1800" dirty="0" smtClean="0"/>
              <a:t>, E. </a:t>
            </a:r>
            <a:r>
              <a:rPr lang="lt-LT" sz="1800" dirty="0" err="1" smtClean="0"/>
              <a:t>Verhaereno</a:t>
            </a:r>
            <a:r>
              <a:rPr lang="lt-LT" sz="1800" dirty="0" smtClean="0"/>
              <a:t>, R. Rilkės kūrinių, parašė pjesių lėlių teatrui. Poetė ištobulino gamtinės miniatiūros formą. J. Degutytė buvo romantinio pasaulėvaizdžio ir romantinio stiliaus poetė. Vėliau poezija prisipildė gamtos vaizdų ir muzikos. Gamta ir tautosaka (mitas, daina) tapo pagrindiniu poetės motyvu. </a:t>
            </a:r>
            <a:endParaRPr lang="en-US" sz="1800" dirty="0" smtClean="0"/>
          </a:p>
        </p:txBody>
      </p:sp>
      <p:pic>
        <p:nvPicPr>
          <p:cNvPr id="7172" name="Picture 5" descr="0899_41"/>
          <p:cNvPicPr>
            <a:picLocks noChangeAspect="1" noChangeArrowheads="1"/>
          </p:cNvPicPr>
          <p:nvPr/>
        </p:nvPicPr>
        <p:blipFill>
          <a:blip r:embed="rId2" cstate="print"/>
          <a:srcRect/>
          <a:stretch>
            <a:fillRect/>
          </a:stretch>
        </p:blipFill>
        <p:spPr bwMode="auto">
          <a:xfrm>
            <a:off x="152400" y="1676400"/>
            <a:ext cx="3389313" cy="464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p:tgtEl>
                                          <p:spTgt spid="7170"/>
                                        </p:tgtEl>
                                      </p:cBhvr>
                                    </p:animEffect>
                                    <p:animScale>
                                      <p:cBhvr>
                                        <p:cTn id="7" dur="250" autoRev="1" fill="hold"/>
                                        <p:tgtEl>
                                          <p:spTgt spid="717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Kūryba</a:t>
            </a:r>
            <a:endParaRPr lang="lt-LT" dirty="0"/>
          </a:p>
        </p:txBody>
      </p:sp>
      <p:pic>
        <p:nvPicPr>
          <p:cNvPr id="4" name="Picture 2"/>
          <p:cNvPicPr>
            <a:picLocks noGrp="1" noChangeAspect="1" noChangeArrowheads="1"/>
          </p:cNvPicPr>
          <p:nvPr>
            <p:ph idx="1"/>
          </p:nvPr>
        </p:nvPicPr>
        <p:blipFill>
          <a:blip r:embed="rId2" cstate="print"/>
          <a:srcRect/>
          <a:stretch>
            <a:fillRect/>
          </a:stretch>
        </p:blipFill>
        <p:spPr bwMode="auto">
          <a:xfrm>
            <a:off x="3143250" y="1958181"/>
            <a:ext cx="2857500" cy="3810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Gamta</a:t>
            </a:r>
            <a:endParaRPr lang="lt-LT" dirty="0"/>
          </a:p>
        </p:txBody>
      </p:sp>
      <p:sp>
        <p:nvSpPr>
          <p:cNvPr id="3" name="Turinio vietos rezervavimo ženklas 2"/>
          <p:cNvSpPr>
            <a:spLocks noGrp="1"/>
          </p:cNvSpPr>
          <p:nvPr>
            <p:ph idx="1"/>
          </p:nvPr>
        </p:nvSpPr>
        <p:spPr/>
        <p:txBody>
          <a:bodyPr>
            <a:normAutofit fontScale="92500" lnSpcReduction="10000"/>
          </a:bodyPr>
          <a:lstStyle/>
          <a:p>
            <a:pPr>
              <a:buNone/>
            </a:pPr>
            <a:r>
              <a:rPr lang="lt-LT" dirty="0" smtClean="0"/>
              <a:t>Itin subtiliai poetė jaučia gamtą: ,,Aš – gyva gamtos akimirka, iš kūno ir kraujo. Didžiausioj girioj, begaliniame lauke – niekada gamtoje nejaučiu nei vienišumo, nei baimės. Ji manyje– ir aš joje. Tokia pilnatvė ir harmonija, kada žmogus gali pasakyti: aš laimingas.” Svarbiausias J Degutytės poezijos gamtos ženklas yra medis (klevas, beržas, obelis). Klausomės ,,Kelio pradžia” (</a:t>
            </a:r>
            <a:r>
              <a:rPr lang="en-US" dirty="0" smtClean="0"/>
              <a:t>4 min.)</a:t>
            </a:r>
            <a:r>
              <a:rPr lang="lt-LT" dirty="0" smtClean="0"/>
              <a:t> </a:t>
            </a:r>
            <a:r>
              <a:rPr lang="lt-LT" dirty="0" smtClean="0">
                <a:hlinkClick r:id="rId2"/>
              </a:rPr>
              <a:t>http://www.youtube.com/watch?v=7hb6OT1uE1s</a:t>
            </a:r>
            <a:endParaRPr lang="lt-LT" dirty="0" smtClean="0"/>
          </a:p>
          <a:p>
            <a:pPr>
              <a:buNone/>
            </a:pPr>
            <a:endParaRPr lang="lt-L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467544" y="2492896"/>
            <a:ext cx="8229600" cy="1143000"/>
          </a:xfrm>
        </p:spPr>
        <p:txBody>
          <a:bodyPr>
            <a:normAutofit fontScale="90000"/>
          </a:bodyPr>
          <a:lstStyle/>
          <a:p>
            <a:pPr algn="just"/>
            <a:r>
              <a:rPr lang="lt-LT" sz="4000" dirty="0" smtClean="0"/>
              <a:t>Daina apskritai yra svarbi </a:t>
            </a:r>
            <a:r>
              <a:rPr lang="lt-LT" sz="4000" dirty="0" err="1" smtClean="0"/>
              <a:t>dainiškajai</a:t>
            </a:r>
            <a:r>
              <a:rPr lang="lt-LT" sz="4000" dirty="0" smtClean="0"/>
              <a:t> lyrikai. Labai gražus J. Degutytės eilėraštis ,,Bėkit, bareliai”, susijęs su M. K. Čiurlionio, harmonizavusio šią liaudies dainą, tema. (</a:t>
            </a:r>
            <a:r>
              <a:rPr lang="en-US" sz="4000" dirty="0" err="1" smtClean="0"/>
              <a:t>Klausome</a:t>
            </a:r>
            <a:r>
              <a:rPr lang="en-US" sz="4000" dirty="0" smtClean="0"/>
              <a:t> </a:t>
            </a:r>
            <a:r>
              <a:rPr lang="lt-LT" sz="4000" b="1" dirty="0" smtClean="0"/>
              <a:t>M. K. Čiurlionis - Bėkit, bareliai VL 279 </a:t>
            </a:r>
            <a:r>
              <a:rPr lang="en-US" sz="4000" dirty="0" smtClean="0"/>
              <a:t> </a:t>
            </a:r>
            <a:r>
              <a:rPr lang="en-US" sz="4000" dirty="0" smtClean="0">
                <a:hlinkClick r:id="rId2"/>
              </a:rPr>
              <a:t>http://www.youtube.com/watch?v=a7h1B46xcSM</a:t>
            </a:r>
            <a:r>
              <a:rPr lang="en-US" sz="4000" dirty="0" smtClean="0"/>
              <a:t>, s</a:t>
            </a:r>
            <a:r>
              <a:rPr lang="lt-LT" sz="4000" dirty="0" smtClean="0"/>
              <a:t>kaitome eil. ,,Bėkit, bareliai”)</a:t>
            </a:r>
            <a:r>
              <a:rPr lang="en-US" sz="4000" dirty="0" smtClean="0"/>
              <a:t/>
            </a:r>
            <a:br>
              <a:rPr lang="en-US" sz="4000" dirty="0" smtClean="0"/>
            </a:br>
            <a:r>
              <a:rPr lang="en-US" dirty="0" smtClean="0"/>
              <a:t/>
            </a:r>
            <a:br>
              <a:rPr lang="en-US" dirty="0" smtClean="0"/>
            </a:br>
            <a:r>
              <a:rPr lang="vi-VN" sz="2200" dirty="0" smtClean="0"/>
              <a:t> bãr‖as (4)</a:t>
            </a:r>
            <a:br>
              <a:rPr lang="vi-VN" sz="2200" dirty="0" smtClean="0"/>
            </a:br>
            <a:r>
              <a:rPr lang="vi-VN" sz="2200" dirty="0" smtClean="0"/>
              <a:t>1. vienu kartu užimamas lauko ruožas, linus raunant, sėjant, javus pjaunant ir pan.: </a:t>
            </a:r>
            <a:r>
              <a:rPr lang="vi-VN" sz="2200" i="1" dirty="0" smtClean="0"/>
              <a:t>~ą linų nurovė.</a:t>
            </a:r>
            <a:endParaRPr lang="lt-LT" sz="2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BĖK I T , BARE L I A I</a:t>
            </a:r>
            <a:endParaRPr lang="lt-LT" dirty="0"/>
          </a:p>
        </p:txBody>
      </p:sp>
      <p:sp>
        <p:nvSpPr>
          <p:cNvPr id="3" name="Turinio vietos rezervavimo ženklas 2"/>
          <p:cNvSpPr>
            <a:spLocks noGrp="1"/>
          </p:cNvSpPr>
          <p:nvPr>
            <p:ph idx="1"/>
          </p:nvPr>
        </p:nvSpPr>
        <p:spPr/>
        <p:txBody>
          <a:bodyPr>
            <a:normAutofit fontScale="55000" lnSpcReduction="20000"/>
          </a:bodyPr>
          <a:lstStyle/>
          <a:p>
            <a:pPr>
              <a:buNone/>
            </a:pPr>
            <a:r>
              <a:rPr lang="pt-BR" dirty="0" smtClean="0"/>
              <a:t>Griežlė suklinka ir verkia ilgai savo suplėšyto lizdo,</a:t>
            </a:r>
          </a:p>
          <a:p>
            <a:pPr>
              <a:buNone/>
            </a:pPr>
            <a:r>
              <a:rPr lang="pt-BR" dirty="0" smtClean="0"/>
              <a:t>O rugiai gula ir gula baltu šešėliu, –</a:t>
            </a:r>
          </a:p>
          <a:p>
            <a:pPr>
              <a:buNone/>
            </a:pPr>
            <a:r>
              <a:rPr lang="lt-LT" dirty="0" smtClean="0"/>
              <a:t>Bėkit, bareliai.</a:t>
            </a:r>
          </a:p>
          <a:p>
            <a:pPr>
              <a:buNone/>
            </a:pPr>
            <a:r>
              <a:rPr lang="pt-BR" dirty="0" smtClean="0"/>
              <a:t>Ir varpų nuleistos galvos tiesias po dalgiais,</a:t>
            </a:r>
          </a:p>
          <a:p>
            <a:pPr>
              <a:buNone/>
            </a:pPr>
            <a:r>
              <a:rPr lang="pt-BR" dirty="0" smtClean="0"/>
              <a:t>Ir žemė svaigiai pakvimpa vasara ir namais, –</a:t>
            </a:r>
          </a:p>
          <a:p>
            <a:pPr>
              <a:buNone/>
            </a:pPr>
            <a:r>
              <a:rPr lang="lt-LT" dirty="0" smtClean="0"/>
              <a:t>Bėkit, bareliai.</a:t>
            </a:r>
          </a:p>
          <a:p>
            <a:pPr>
              <a:buNone/>
            </a:pPr>
            <a:r>
              <a:rPr lang="lt-LT" dirty="0" smtClean="0"/>
              <a:t>Tarp išsekusių vasaros upių</a:t>
            </a:r>
          </a:p>
          <a:p>
            <a:pPr>
              <a:buNone/>
            </a:pPr>
            <a:r>
              <a:rPr lang="lt-LT" dirty="0" smtClean="0"/>
              <a:t>Ir žąsų pulkais atplaukiančio pievų rūko, –</a:t>
            </a:r>
          </a:p>
          <a:p>
            <a:pPr>
              <a:buNone/>
            </a:pPr>
            <a:r>
              <a:rPr lang="lt-LT" dirty="0" smtClean="0"/>
              <a:t>Bėkit, bareliai.</a:t>
            </a:r>
          </a:p>
          <a:p>
            <a:pPr>
              <a:buNone/>
            </a:pPr>
            <a:r>
              <a:rPr lang="lt-LT" dirty="0" smtClean="0"/>
              <a:t>Lig devynių pakirdusių aušrų</a:t>
            </a:r>
          </a:p>
          <a:p>
            <a:pPr>
              <a:buNone/>
            </a:pPr>
            <a:r>
              <a:rPr lang="lt-LT" dirty="0" smtClean="0"/>
              <a:t>Nuo sugrubusių mūsų rankų, –</a:t>
            </a:r>
          </a:p>
          <a:p>
            <a:pPr>
              <a:buNone/>
            </a:pPr>
            <a:r>
              <a:rPr lang="lt-LT" dirty="0" smtClean="0"/>
              <a:t>Bėkit, bareliai.</a:t>
            </a:r>
          </a:p>
          <a:p>
            <a:pPr>
              <a:buNone/>
            </a:pPr>
            <a:r>
              <a:rPr lang="lt-LT" dirty="0" smtClean="0"/>
              <a:t>Pro griežlės suplėšytą lizdą,</a:t>
            </a:r>
          </a:p>
          <a:p>
            <a:pPr>
              <a:buNone/>
            </a:pPr>
            <a:r>
              <a:rPr lang="lt-LT" dirty="0" smtClean="0"/>
              <a:t>Pro rugių sugulusį baltą šešėlį, –</a:t>
            </a:r>
          </a:p>
          <a:p>
            <a:pPr>
              <a:buNone/>
            </a:pPr>
            <a:r>
              <a:rPr lang="lt-LT" dirty="0" smtClean="0"/>
              <a:t>Bėkit, bareliai.</a:t>
            </a:r>
            <a:endParaRPr lang="lt-L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Content Placeholder 2"/>
          <p:cNvSpPr>
            <a:spLocks noGrp="1"/>
          </p:cNvSpPr>
          <p:nvPr>
            <p:ph idx="1"/>
          </p:nvPr>
        </p:nvSpPr>
        <p:spPr>
          <a:xfrm>
            <a:off x="457200" y="1447800"/>
            <a:ext cx="8229600" cy="609600"/>
          </a:xfrm>
        </p:spPr>
        <p:txBody>
          <a:bodyPr/>
          <a:lstStyle/>
          <a:p>
            <a:pPr algn="ctr">
              <a:buFont typeface="Wingdings" pitchFamily="2" charset="2"/>
              <a:buNone/>
            </a:pPr>
            <a:r>
              <a:rPr lang="lt-LT" smtClean="0"/>
              <a:t>Poezijos rinkiniai</a:t>
            </a:r>
            <a:endParaRPr lang="en-US" smtClean="0"/>
          </a:p>
        </p:txBody>
      </p:sp>
      <p:pic>
        <p:nvPicPr>
          <p:cNvPr id="8195" name="Picture 2" descr="D:\Eimanto\Dokumentai\12 klase\lietuviu\janina degutyte\9789986062349.jpg"/>
          <p:cNvPicPr>
            <a:picLocks noChangeAspect="1" noChangeArrowheads="1"/>
          </p:cNvPicPr>
          <p:nvPr/>
        </p:nvPicPr>
        <p:blipFill>
          <a:blip r:embed="rId2" cstate="print"/>
          <a:srcRect/>
          <a:stretch>
            <a:fillRect/>
          </a:stretch>
        </p:blipFill>
        <p:spPr bwMode="auto">
          <a:xfrm>
            <a:off x="7164288" y="1124744"/>
            <a:ext cx="1704975" cy="2514600"/>
          </a:xfrm>
          <a:prstGeom prst="rect">
            <a:avLst/>
          </a:prstGeom>
          <a:noFill/>
          <a:ln w="9525">
            <a:noFill/>
            <a:miter lim="800000"/>
            <a:headEnd/>
            <a:tailEnd/>
          </a:ln>
        </p:spPr>
      </p:pic>
      <p:pic>
        <p:nvPicPr>
          <p:cNvPr id="8196" name="Picture 3" descr="D:\Eimanto\Dokumentai\12 klase\lietuviu\janina degutyte\virselis-130.jpg"/>
          <p:cNvPicPr>
            <a:picLocks noChangeAspect="1" noChangeArrowheads="1"/>
          </p:cNvPicPr>
          <p:nvPr/>
        </p:nvPicPr>
        <p:blipFill>
          <a:blip r:embed="rId3" cstate="print"/>
          <a:srcRect/>
          <a:stretch>
            <a:fillRect/>
          </a:stretch>
        </p:blipFill>
        <p:spPr bwMode="auto">
          <a:xfrm>
            <a:off x="3923928" y="1988840"/>
            <a:ext cx="2097088" cy="3048000"/>
          </a:xfrm>
          <a:prstGeom prst="rect">
            <a:avLst/>
          </a:prstGeom>
          <a:noFill/>
          <a:ln w="9525">
            <a:noFill/>
            <a:miter lim="800000"/>
            <a:headEnd/>
            <a:tailEnd/>
          </a:ln>
        </p:spPr>
      </p:pic>
      <p:pic>
        <p:nvPicPr>
          <p:cNvPr id="8198" name="Picture 5" descr="D:\Eimanto\Dokumentai\12 klase\lietuviu\janina degutyte\igentm373.jpg"/>
          <p:cNvPicPr>
            <a:picLocks noChangeAspect="1" noChangeArrowheads="1"/>
          </p:cNvPicPr>
          <p:nvPr/>
        </p:nvPicPr>
        <p:blipFill>
          <a:blip r:embed="rId4" cstate="print"/>
          <a:srcRect/>
          <a:stretch>
            <a:fillRect/>
          </a:stretch>
        </p:blipFill>
        <p:spPr bwMode="auto">
          <a:xfrm>
            <a:off x="228600" y="2362200"/>
            <a:ext cx="2378075" cy="3028950"/>
          </a:xfrm>
          <a:prstGeom prst="rect">
            <a:avLst/>
          </a:prstGeom>
          <a:noFill/>
          <a:ln w="9525">
            <a:noFill/>
            <a:miter lim="800000"/>
            <a:headEnd/>
            <a:tailEnd/>
          </a:ln>
        </p:spPr>
      </p:pic>
      <p:sp>
        <p:nvSpPr>
          <p:cNvPr id="8199" name="TextBox 6"/>
          <p:cNvSpPr txBox="1">
            <a:spLocks noChangeArrowheads="1"/>
          </p:cNvSpPr>
          <p:nvPr/>
        </p:nvSpPr>
        <p:spPr bwMode="auto">
          <a:xfrm>
            <a:off x="0" y="5943600"/>
            <a:ext cx="9144000" cy="369888"/>
          </a:xfrm>
          <a:prstGeom prst="rect">
            <a:avLst/>
          </a:prstGeom>
          <a:noFill/>
          <a:ln w="9525">
            <a:noFill/>
            <a:miter lim="800000"/>
            <a:headEnd/>
            <a:tailEnd/>
          </a:ln>
        </p:spPr>
        <p:txBody>
          <a:bodyPr>
            <a:spAutoFit/>
          </a:bodyPr>
          <a:lstStyle/>
          <a:p>
            <a:pPr algn="ctr"/>
            <a:r>
              <a:rPr lang="en-US"/>
              <a:t>Ir kiti…</a:t>
            </a:r>
          </a:p>
        </p:txBody>
      </p:sp>
      <p:pic>
        <p:nvPicPr>
          <p:cNvPr id="9" name="Picture 7"/>
          <p:cNvPicPr>
            <a:picLocks noChangeAspect="1" noChangeArrowheads="1"/>
          </p:cNvPicPr>
          <p:nvPr/>
        </p:nvPicPr>
        <p:blipFill>
          <a:blip r:embed="rId5" cstate="print"/>
          <a:srcRect/>
          <a:stretch>
            <a:fillRect/>
          </a:stretch>
        </p:blipFill>
        <p:spPr bwMode="auto">
          <a:xfrm>
            <a:off x="2411760" y="3861048"/>
            <a:ext cx="1785937" cy="2381250"/>
          </a:xfrm>
          <a:prstGeom prst="rect">
            <a:avLst/>
          </a:prstGeom>
          <a:noFill/>
          <a:ln w="9525">
            <a:noFill/>
            <a:miter lim="800000"/>
            <a:headEnd/>
            <a:tailEnd/>
          </a:ln>
        </p:spPr>
      </p:pic>
      <p:pic>
        <p:nvPicPr>
          <p:cNvPr id="10" name="Picture 6"/>
          <p:cNvPicPr>
            <a:picLocks noChangeAspect="1" noChangeArrowheads="1"/>
          </p:cNvPicPr>
          <p:nvPr/>
        </p:nvPicPr>
        <p:blipFill>
          <a:blip r:embed="rId6" cstate="print"/>
          <a:srcRect/>
          <a:stretch>
            <a:fillRect/>
          </a:stretch>
        </p:blipFill>
        <p:spPr bwMode="auto">
          <a:xfrm>
            <a:off x="6223175" y="3708684"/>
            <a:ext cx="1643063" cy="2514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linds(horizontal)">
                                      <p:cBhvr>
                                        <p:cTn id="7" dur="500"/>
                                        <p:tgtEl>
                                          <p:spTgt spid="819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198"/>
                                        </p:tgtEl>
                                        <p:attrNameLst>
                                          <p:attrName>style.visibility</p:attrName>
                                        </p:attrNameLst>
                                      </p:cBhvr>
                                      <p:to>
                                        <p:strVal val="visible"/>
                                      </p:to>
                                    </p:set>
                                    <p:animEffect transition="in" filter="fade">
                                      <p:cBhvr>
                                        <p:cTn id="11" dur="2000"/>
                                        <p:tgtEl>
                                          <p:spTgt spid="8198"/>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8196"/>
                                        </p:tgtEl>
                                        <p:attrNameLst>
                                          <p:attrName>style.visibility</p:attrName>
                                        </p:attrNameLst>
                                      </p:cBhvr>
                                      <p:to>
                                        <p:strVal val="visible"/>
                                      </p:to>
                                    </p:set>
                                    <p:animEffect transition="in" filter="fade">
                                      <p:cBhvr>
                                        <p:cTn id="15" dur="2000"/>
                                        <p:tgtEl>
                                          <p:spTgt spid="8196"/>
                                        </p:tgtEl>
                                      </p:cBhvr>
                                    </p:animEffect>
                                  </p:childTnLst>
                                </p:cTn>
                              </p:par>
                            </p:childTnLst>
                          </p:cTn>
                        </p:par>
                        <p:par>
                          <p:cTn id="16" fill="hold">
                            <p:stCondLst>
                              <p:cond delay="4500"/>
                            </p:stCondLst>
                            <p:childTnLst>
                              <p:par>
                                <p:cTn id="17" presetID="10" presetClass="entr" presetSubtype="0" fill="hold" nodeType="afterEffect">
                                  <p:stCondLst>
                                    <p:cond delay="0"/>
                                  </p:stCondLst>
                                  <p:childTnLst>
                                    <p:set>
                                      <p:cBhvr>
                                        <p:cTn id="18" dur="1" fill="hold">
                                          <p:stCondLst>
                                            <p:cond delay="0"/>
                                          </p:stCondLst>
                                        </p:cTn>
                                        <p:tgtEl>
                                          <p:spTgt spid="8195"/>
                                        </p:tgtEl>
                                        <p:attrNameLst>
                                          <p:attrName>style.visibility</p:attrName>
                                        </p:attrNameLst>
                                      </p:cBhvr>
                                      <p:to>
                                        <p:strVal val="visible"/>
                                      </p:to>
                                    </p:set>
                                    <p:animEffect transition="in" filter="fade">
                                      <p:cBhvr>
                                        <p:cTn id="19" dur="2000"/>
                                        <p:tgtEl>
                                          <p:spTgt spid="819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199"/>
                                        </p:tgtEl>
                                        <p:attrNameLst>
                                          <p:attrName>style.visibility</p:attrName>
                                        </p:attrNameLst>
                                      </p:cBhvr>
                                      <p:to>
                                        <p:strVal val="visible"/>
                                      </p:to>
                                    </p:set>
                                    <p:animEffect transition="in" filter="fade">
                                      <p:cBhvr>
                                        <p:cTn id="24" dur="2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p:cNvPicPr>
            <a:picLocks noChangeAspect="1" noChangeArrowheads="1"/>
          </p:cNvPicPr>
          <p:nvPr/>
        </p:nvPicPr>
        <p:blipFill>
          <a:blip r:embed="rId2"/>
          <a:srcRect/>
          <a:stretch>
            <a:fillRect/>
          </a:stretch>
        </p:blipFill>
        <p:spPr bwMode="auto">
          <a:xfrm>
            <a:off x="4567238" y="3424238"/>
            <a:ext cx="9525" cy="9525"/>
          </a:xfrm>
          <a:prstGeom prst="rect">
            <a:avLst/>
          </a:prstGeom>
          <a:noFill/>
          <a:ln w="9525">
            <a:noFill/>
            <a:miter lim="800000"/>
            <a:headEnd/>
            <a:tailEnd/>
          </a:ln>
        </p:spPr>
      </p:pic>
      <p:pic>
        <p:nvPicPr>
          <p:cNvPr id="19459" name="Picture 6"/>
          <p:cNvPicPr>
            <a:picLocks noChangeAspect="1" noChangeArrowheads="1"/>
          </p:cNvPicPr>
          <p:nvPr/>
        </p:nvPicPr>
        <p:blipFill>
          <a:blip r:embed="rId2"/>
          <a:srcRect/>
          <a:stretch>
            <a:fillRect/>
          </a:stretch>
        </p:blipFill>
        <p:spPr bwMode="auto">
          <a:xfrm>
            <a:off x="4567238" y="3424238"/>
            <a:ext cx="9525" cy="9525"/>
          </a:xfrm>
          <a:prstGeom prst="rect">
            <a:avLst/>
          </a:prstGeom>
          <a:noFill/>
          <a:ln w="9525">
            <a:noFill/>
            <a:miter lim="800000"/>
            <a:headEnd/>
            <a:tailEnd/>
          </a:ln>
        </p:spPr>
      </p:pic>
      <p:pic>
        <p:nvPicPr>
          <p:cNvPr id="19460" name="Picture 7" descr="virselis-130[1]"/>
          <p:cNvPicPr>
            <a:picLocks noChangeAspect="1" noChangeArrowheads="1"/>
          </p:cNvPicPr>
          <p:nvPr/>
        </p:nvPicPr>
        <p:blipFill>
          <a:blip r:embed="rId3" cstate="print"/>
          <a:srcRect/>
          <a:stretch>
            <a:fillRect/>
          </a:stretch>
        </p:blipFill>
        <p:spPr bwMode="auto">
          <a:xfrm>
            <a:off x="1071563" y="1643063"/>
            <a:ext cx="2386012" cy="3413125"/>
          </a:xfrm>
          <a:prstGeom prst="rect">
            <a:avLst/>
          </a:prstGeom>
          <a:noFill/>
          <a:ln w="9525">
            <a:noFill/>
            <a:miter lim="800000"/>
            <a:headEnd/>
            <a:tailEnd/>
          </a:ln>
        </p:spPr>
      </p:pic>
      <p:sp>
        <p:nvSpPr>
          <p:cNvPr id="19461" name="Text Box 8"/>
          <p:cNvSpPr txBox="1">
            <a:spLocks noChangeArrowheads="1"/>
          </p:cNvSpPr>
          <p:nvPr/>
        </p:nvSpPr>
        <p:spPr bwMode="auto">
          <a:xfrm>
            <a:off x="228600" y="5410200"/>
            <a:ext cx="4267200" cy="457200"/>
          </a:xfrm>
          <a:prstGeom prst="rect">
            <a:avLst/>
          </a:prstGeom>
          <a:noFill/>
          <a:ln w="9525">
            <a:noFill/>
            <a:miter lim="800000"/>
            <a:headEnd/>
            <a:tailEnd/>
          </a:ln>
        </p:spPr>
        <p:txBody>
          <a:bodyPr>
            <a:spAutoFit/>
          </a:bodyPr>
          <a:lstStyle/>
          <a:p>
            <a:pPr>
              <a:spcBef>
                <a:spcPct val="50000"/>
              </a:spcBef>
            </a:pPr>
            <a:r>
              <a:rPr lang="en-US"/>
              <a:t>“</a:t>
            </a:r>
            <a:r>
              <a:rPr lang="en-US" i="1"/>
              <a:t>Linksma dainel</a:t>
            </a:r>
            <a:r>
              <a:rPr lang="lt-LT" i="1"/>
              <a:t>ė</a:t>
            </a:r>
            <a:r>
              <a:rPr lang="en-US"/>
              <a:t>”- </a:t>
            </a:r>
            <a:r>
              <a:rPr lang="en-GB"/>
              <a:t>Šviesa, 2007 </a:t>
            </a:r>
          </a:p>
        </p:txBody>
      </p:sp>
      <p:pic>
        <p:nvPicPr>
          <p:cNvPr id="19462" name="Picture 9"/>
          <p:cNvPicPr>
            <a:picLocks noChangeAspect="1" noChangeArrowheads="1"/>
          </p:cNvPicPr>
          <p:nvPr/>
        </p:nvPicPr>
        <p:blipFill>
          <a:blip r:embed="rId4" cstate="print"/>
          <a:srcRect/>
          <a:stretch>
            <a:fillRect/>
          </a:stretch>
        </p:blipFill>
        <p:spPr bwMode="auto">
          <a:xfrm>
            <a:off x="5143500" y="1785938"/>
            <a:ext cx="2428875" cy="3119437"/>
          </a:xfrm>
          <a:prstGeom prst="rect">
            <a:avLst/>
          </a:prstGeom>
          <a:noFill/>
          <a:ln w="9525">
            <a:noFill/>
            <a:miter lim="800000"/>
            <a:headEnd/>
            <a:tailEnd/>
          </a:ln>
        </p:spPr>
      </p:pic>
      <p:sp>
        <p:nvSpPr>
          <p:cNvPr id="20490" name="Text Box 10"/>
          <p:cNvSpPr txBox="1">
            <a:spLocks noChangeArrowheads="1"/>
          </p:cNvSpPr>
          <p:nvPr/>
        </p:nvSpPr>
        <p:spPr bwMode="auto">
          <a:xfrm>
            <a:off x="457200" y="228600"/>
            <a:ext cx="8686800" cy="579438"/>
          </a:xfrm>
          <a:prstGeom prst="rect">
            <a:avLst/>
          </a:prstGeom>
          <a:noFill/>
          <a:ln w="9525">
            <a:noFill/>
            <a:miter lim="800000"/>
            <a:headEnd/>
            <a:tailEnd/>
          </a:ln>
          <a:effectLst/>
        </p:spPr>
        <p:txBody>
          <a:bodyPr>
            <a:spAutoFit/>
          </a:bodyPr>
          <a:lstStyle/>
          <a:p>
            <a:pPr>
              <a:spcBef>
                <a:spcPct val="50000"/>
              </a:spcBef>
              <a:defRPr/>
            </a:pPr>
            <a:r>
              <a:rPr lang="en-US" sz="3200" b="1" i="1">
                <a:effectLst>
                  <a:outerShdw blurRad="38100" dist="38100" dir="2700000" algn="tl">
                    <a:srgbClr val="000000"/>
                  </a:outerShdw>
                </a:effectLst>
                <a:latin typeface="Bookman Old Style" pitchFamily="18" charset="0"/>
              </a:rPr>
              <a:t>Janinos Degutyt</a:t>
            </a:r>
            <a:r>
              <a:rPr lang="lt-LT" sz="3200" b="1" i="1">
                <a:effectLst>
                  <a:outerShdw blurRad="38100" dist="38100" dir="2700000" algn="tl">
                    <a:srgbClr val="000000"/>
                  </a:outerShdw>
                </a:effectLst>
                <a:latin typeface="Bookman Old Style" pitchFamily="18" charset="0"/>
              </a:rPr>
              <a:t>ė</a:t>
            </a:r>
            <a:r>
              <a:rPr lang="en-US" sz="3200" b="1" i="1">
                <a:effectLst>
                  <a:outerShdw blurRad="38100" dist="38100" dir="2700000" algn="tl">
                    <a:srgbClr val="000000"/>
                  </a:outerShdw>
                </a:effectLst>
                <a:latin typeface="Bookman Old Style" pitchFamily="18" charset="0"/>
              </a:rPr>
              <a:t>s knygos vaikams</a:t>
            </a:r>
            <a:endParaRPr lang="en-GB" sz="3200" b="1" i="1">
              <a:effectLst>
                <a:outerShdw blurRad="38100" dist="38100" dir="2700000" algn="tl">
                  <a:srgbClr val="000000"/>
                </a:outerShdw>
              </a:effectLst>
              <a:latin typeface="Bookman Old Style" pitchFamily="18" charset="0"/>
            </a:endParaRPr>
          </a:p>
        </p:txBody>
      </p:sp>
      <p:sp>
        <p:nvSpPr>
          <p:cNvPr id="19464" name="Text Box 11"/>
          <p:cNvSpPr txBox="1">
            <a:spLocks noChangeArrowheads="1"/>
          </p:cNvSpPr>
          <p:nvPr/>
        </p:nvSpPr>
        <p:spPr bwMode="auto">
          <a:xfrm>
            <a:off x="4800600" y="5410200"/>
            <a:ext cx="4114800" cy="457200"/>
          </a:xfrm>
          <a:prstGeom prst="rect">
            <a:avLst/>
          </a:prstGeom>
          <a:noFill/>
          <a:ln w="9525">
            <a:noFill/>
            <a:miter lim="800000"/>
            <a:headEnd/>
            <a:tailEnd/>
          </a:ln>
        </p:spPr>
        <p:txBody>
          <a:bodyPr>
            <a:spAutoFit/>
          </a:bodyPr>
          <a:lstStyle/>
          <a:p>
            <a:pPr>
              <a:spcBef>
                <a:spcPct val="50000"/>
              </a:spcBef>
            </a:pPr>
            <a:r>
              <a:rPr lang="en-US"/>
              <a:t>“Nepalik man</a:t>
            </a:r>
            <a:r>
              <a:rPr lang="lt-LT"/>
              <a:t>ęs</a:t>
            </a:r>
            <a:r>
              <a:rPr lang="en-US"/>
              <a:t>” -</a:t>
            </a:r>
            <a:r>
              <a:rPr lang="en-GB"/>
              <a:t>Alma littera, 2002 </a:t>
            </a:r>
            <a:r>
              <a:rPr lang="en-US"/>
              <a:t> </a:t>
            </a:r>
            <a:endParaRPr lang="en-GB"/>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pPr algn="just">
              <a:buNone/>
            </a:pPr>
            <a:r>
              <a:rPr lang="lt-LT" dirty="0" smtClean="0"/>
              <a:t>Skaitome tekstą apie J. Degutytę iš chrestomatijų.</a:t>
            </a:r>
            <a:endParaRPr lang="lt-L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Klausimai</a:t>
            </a:r>
            <a:endParaRPr lang="lt-LT" dirty="0"/>
          </a:p>
        </p:txBody>
      </p:sp>
      <p:sp>
        <p:nvSpPr>
          <p:cNvPr id="3" name="Turinio vietos rezervavimo ženklas 2"/>
          <p:cNvSpPr>
            <a:spLocks noGrp="1"/>
          </p:cNvSpPr>
          <p:nvPr>
            <p:ph idx="1"/>
          </p:nvPr>
        </p:nvSpPr>
        <p:spPr/>
        <p:txBody>
          <a:bodyPr>
            <a:normAutofit fontScale="92500" lnSpcReduction="20000"/>
          </a:bodyPr>
          <a:lstStyle/>
          <a:p>
            <a:pPr marL="514350" indent="-514350">
              <a:buFont typeface="+mj-lt"/>
              <a:buAutoNum type="arabicPeriod"/>
            </a:pPr>
            <a:r>
              <a:rPr lang="lt-LT" dirty="0" smtClean="0"/>
              <a:t>Kokie istoriniai įvykiai paženklino J. Degutytės jaunystę?</a:t>
            </a:r>
          </a:p>
          <a:p>
            <a:pPr marL="514350" indent="-514350">
              <a:buFont typeface="+mj-lt"/>
              <a:buAutoNum type="arabicPeriod"/>
            </a:pPr>
            <a:r>
              <a:rPr lang="lt-LT" dirty="0" smtClean="0"/>
              <a:t>Kas paženklino jos kūrybos pradžią?</a:t>
            </a:r>
          </a:p>
          <a:p>
            <a:pPr marL="514350" indent="-514350">
              <a:buFont typeface="+mj-lt"/>
              <a:buAutoNum type="arabicPeriod"/>
            </a:pPr>
            <a:r>
              <a:rPr lang="lt-LT" dirty="0" smtClean="0"/>
              <a:t>Išvardinkite apie poetės vaikystę tris dalykus, kuriuos prisimenate.</a:t>
            </a:r>
          </a:p>
          <a:p>
            <a:pPr marL="514350" indent="-514350">
              <a:buFont typeface="+mj-lt"/>
              <a:buAutoNum type="arabicPeriod"/>
            </a:pPr>
            <a:r>
              <a:rPr lang="lt-LT" dirty="0" smtClean="0"/>
              <a:t>Kas teikė jėgų ištverti gyvenimo negandas? </a:t>
            </a:r>
          </a:p>
          <a:p>
            <a:pPr marL="514350" indent="-514350">
              <a:buFont typeface="+mj-lt"/>
              <a:buAutoNum type="arabicPeriod"/>
            </a:pPr>
            <a:r>
              <a:rPr lang="lt-LT" dirty="0" smtClean="0"/>
              <a:t>Kokiai literatūros krypčiai artimiausia J. Degutytės poezija?</a:t>
            </a:r>
          </a:p>
          <a:p>
            <a:pPr marL="514350" indent="-514350">
              <a:buFont typeface="+mj-lt"/>
              <a:buAutoNum type="arabicPeriod"/>
            </a:pPr>
            <a:r>
              <a:rPr lang="lt-LT" dirty="0" smtClean="0"/>
              <a:t>Kokios pagrindinės J. Degutytės kūrybos temos?</a:t>
            </a:r>
          </a:p>
          <a:p>
            <a:pPr marL="514350" indent="-514350">
              <a:buFont typeface="+mj-lt"/>
              <a:buAutoNum type="arabicPeriod"/>
            </a:pPr>
            <a:r>
              <a:rPr lang="lt-LT" dirty="0" smtClean="0"/>
              <a:t>Kokie motyvai būdingi poetės kūrybai?</a:t>
            </a:r>
          </a:p>
          <a:p>
            <a:endParaRPr lang="lt-LT"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Atsakymai</a:t>
            </a:r>
            <a:endParaRPr lang="lt-LT" dirty="0"/>
          </a:p>
        </p:txBody>
      </p:sp>
      <p:sp>
        <p:nvSpPr>
          <p:cNvPr id="3" name="Turinio vietos rezervavimo ženklas 2"/>
          <p:cNvSpPr>
            <a:spLocks noGrp="1"/>
          </p:cNvSpPr>
          <p:nvPr>
            <p:ph idx="1"/>
          </p:nvPr>
        </p:nvSpPr>
        <p:spPr/>
        <p:txBody>
          <a:bodyPr>
            <a:normAutofit fontScale="70000" lnSpcReduction="20000"/>
          </a:bodyPr>
          <a:lstStyle/>
          <a:p>
            <a:pPr marL="514350" indent="-514350" algn="just">
              <a:buFont typeface="+mj-lt"/>
              <a:buAutoNum type="arabicPeriod"/>
            </a:pPr>
            <a:r>
              <a:rPr lang="lt-LT" dirty="0" smtClean="0"/>
              <a:t>Paženklino karo, okupacijų ir pokario žudynių patirtys.</a:t>
            </a:r>
          </a:p>
          <a:p>
            <a:pPr marL="514350" indent="-514350" algn="just">
              <a:buFont typeface="+mj-lt"/>
              <a:buAutoNum type="arabicPeriod"/>
            </a:pPr>
            <a:r>
              <a:rPr lang="lt-LT" dirty="0" smtClean="0"/>
              <a:t>Kelias į kūrybą prasidėjo šeštajame dešimtmetyje, kai literatūra turėjo paklusti griežtiems sovietinės valdžios reikalavimams.</a:t>
            </a:r>
            <a:endParaRPr lang="lt-LT" dirty="0"/>
          </a:p>
          <a:p>
            <a:pPr marL="514350" indent="-514350">
              <a:buFont typeface="+mj-lt"/>
              <a:buAutoNum type="arabicPeriod"/>
            </a:pPr>
            <a:r>
              <a:rPr lang="lt-LT" dirty="0" smtClean="0"/>
              <a:t>Poetė gimė dar nepriklausomoje Lietuvoje, 1928 m. Kaune, Šančių priemiestyje, statybos techniko ir iš Kauno darbininkų kilusios namų šeimininkės šeimoje. Iš pradžių darni ir pasiturinti Degučių šeima ėmė griūti ankstyvoje Degutytės vaikystėje motinai pradėjus gerti. 1942 m. nušautas Degutytės tėvas, su kuriuo siejo dvasinis ryšys. Keturiolikmetės moksleivės pečius užgulė našta išlaikyti geriančią motiną.</a:t>
            </a:r>
          </a:p>
          <a:p>
            <a:pPr marL="514350" indent="-514350">
              <a:buFont typeface="+mj-lt"/>
              <a:buAutoNum type="arabicPeriod"/>
            </a:pPr>
            <a:r>
              <a:rPr lang="lt-LT" dirty="0" smtClean="0"/>
              <a:t>Kultūra, menas gamta.</a:t>
            </a:r>
          </a:p>
          <a:p>
            <a:pPr marL="514350" indent="-514350">
              <a:buFont typeface="+mj-lt"/>
              <a:buAutoNum type="arabicPeriod"/>
            </a:pPr>
            <a:r>
              <a:rPr lang="lt-LT" dirty="0" smtClean="0"/>
              <a:t>Romantizmui.</a:t>
            </a:r>
          </a:p>
          <a:p>
            <a:pPr marL="514350" indent="-514350">
              <a:buFont typeface="+mj-lt"/>
              <a:buAutoNum type="arabicPeriod"/>
            </a:pPr>
            <a:r>
              <a:rPr lang="lt-LT" dirty="0" smtClean="0"/>
              <a:t>Tėvynės (Lietuvos), jos gamtos, kalbos , istorijos, kultūros, likimo temos. Vaikystės tema.</a:t>
            </a:r>
          </a:p>
          <a:p>
            <a:pPr marL="514350" indent="-514350">
              <a:buFont typeface="+mj-lt"/>
              <a:buAutoNum type="arabicPeriod"/>
            </a:pPr>
            <a:r>
              <a:rPr lang="lt-LT" dirty="0" smtClean="0"/>
              <a:t>Tautosakos (mitų, dainų). </a:t>
            </a:r>
          </a:p>
          <a:p>
            <a:pPr marL="514350" indent="-514350" algn="just">
              <a:buFont typeface="+mj-lt"/>
              <a:buAutoNum type="arabicPeriod"/>
            </a:pPr>
            <a:endParaRPr lang="lt-LT"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u="sng" dirty="0" smtClean="0">
                <a:solidFill>
                  <a:srgbClr val="C00000"/>
                </a:solidFill>
                <a:latin typeface="Times New Roman" pitchFamily="18" charset="0"/>
              </a:rPr>
              <a:t>PAMOKOS UŽDAVINYS – </a:t>
            </a:r>
            <a:r>
              <a:rPr lang="lt-LT" b="1" dirty="0" smtClean="0">
                <a:solidFill>
                  <a:srgbClr val="7030A0"/>
                </a:solidFill>
                <a:latin typeface="Times New Roman" pitchFamily="18" charset="0"/>
              </a:rPr>
              <a:t>„pasimatuokime“ :</a:t>
            </a:r>
            <a:endParaRPr lang="lt-LT" dirty="0"/>
          </a:p>
        </p:txBody>
      </p:sp>
      <p:sp>
        <p:nvSpPr>
          <p:cNvPr id="3" name="Turinio vietos rezervavimo ženklas 2"/>
          <p:cNvSpPr>
            <a:spLocks noGrp="1"/>
          </p:cNvSpPr>
          <p:nvPr>
            <p:ph idx="1"/>
          </p:nvPr>
        </p:nvSpPr>
        <p:spPr/>
        <p:txBody>
          <a:bodyPr/>
          <a:lstStyle/>
          <a:p>
            <a:pPr>
              <a:buNone/>
            </a:pPr>
            <a:r>
              <a:rPr lang="lt-LT" dirty="0" smtClean="0"/>
              <a:t>Išklausę pristatymo (su </a:t>
            </a:r>
            <a:r>
              <a:rPr lang="lt-LT" dirty="0" err="1" smtClean="0"/>
              <a:t>pateiktimis</a:t>
            </a:r>
            <a:r>
              <a:rPr lang="lt-LT" dirty="0" smtClean="0"/>
              <a:t>), perskaitę tekstą chrestomatijoje, perskaitę ir aptarę eilėraščius gebės atsakyti į </a:t>
            </a:r>
            <a:r>
              <a:rPr lang="en-US" dirty="0" smtClean="0"/>
              <a:t>4</a:t>
            </a:r>
            <a:r>
              <a:rPr lang="lt-LT" dirty="0" smtClean="0"/>
              <a:t> -</a:t>
            </a:r>
            <a:r>
              <a:rPr lang="en-US" dirty="0" smtClean="0"/>
              <a:t>7 </a:t>
            </a:r>
            <a:r>
              <a:rPr lang="lt-LT" dirty="0" smtClean="0"/>
              <a:t>klausimus apie J. Degutytės gyvenimą ir jos kūrybą</a:t>
            </a:r>
            <a:r>
              <a:rPr lang="en-US" dirty="0" smtClean="0"/>
              <a:t>.</a:t>
            </a:r>
            <a:r>
              <a:rPr lang="lt-LT" dirty="0" smtClean="0"/>
              <a:t> </a:t>
            </a:r>
          </a:p>
          <a:p>
            <a:pPr>
              <a:buNone/>
            </a:pPr>
            <a:endParaRPr lang="lt-LT" dirty="0"/>
          </a:p>
        </p:txBody>
      </p:sp>
      <p:pic>
        <p:nvPicPr>
          <p:cNvPr id="5" name="Picture 2" descr="C:\Users\User\Desktop\image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40152" y="4365104"/>
            <a:ext cx="2362703" cy="151360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title"/>
          </p:nvPr>
        </p:nvSpPr>
        <p:spPr>
          <a:xfrm>
            <a:off x="1258888" y="457200"/>
            <a:ext cx="7686675" cy="1143000"/>
          </a:xfrm>
        </p:spPr>
        <p:txBody>
          <a:bodyPr/>
          <a:lstStyle/>
          <a:p>
            <a:r>
              <a:rPr lang="lt-LT" sz="5400" b="1" dirty="0" smtClean="0">
                <a:ea typeface="ＭＳ Ｐゴシック" pitchFamily="34" charset="-128"/>
              </a:rPr>
              <a:t>Įsivertinimas pamokoje</a:t>
            </a:r>
          </a:p>
        </p:txBody>
      </p:sp>
      <p:pic>
        <p:nvPicPr>
          <p:cNvPr id="69635" name="Picture 6"/>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908175" y="5229225"/>
            <a:ext cx="1152525" cy="1127125"/>
          </a:xfrm>
        </p:spPr>
      </p:pic>
      <p:pic>
        <p:nvPicPr>
          <p:cNvPr id="69636"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2275" y="1844675"/>
            <a:ext cx="1511300" cy="1306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9637"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08175" y="3500438"/>
            <a:ext cx="1212850" cy="1223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9638" name="WordArt 11"/>
          <p:cNvSpPr>
            <a:spLocks noChangeArrowheads="1" noChangeShapeType="1" noTextEdit="1"/>
          </p:cNvSpPr>
          <p:nvPr/>
        </p:nvSpPr>
        <p:spPr bwMode="auto">
          <a:xfrm>
            <a:off x="3563938" y="2349500"/>
            <a:ext cx="1223962" cy="447675"/>
          </a:xfrm>
          <a:prstGeom prst="rect">
            <a:avLst/>
          </a:prstGeom>
        </p:spPr>
        <p:txBody>
          <a:bodyPr wrap="none" fromWordArt="1">
            <a:prstTxWarp prst="textCanDown">
              <a:avLst>
                <a:gd name="adj" fmla="val 0"/>
              </a:avLst>
            </a:prstTxWarp>
          </a:bodyPr>
          <a:lstStyle/>
          <a:p>
            <a:pPr algn="ctr"/>
            <a:r>
              <a:rPr lang="lt-LT" sz="3600" kern="10" dirty="0" smtClean="0">
                <a:ln w="9525">
                  <a:solidFill>
                    <a:srgbClr val="000000"/>
                  </a:solidFill>
                  <a:round/>
                  <a:headEnd/>
                  <a:tailEnd/>
                </a:ln>
                <a:solidFill>
                  <a:srgbClr val="000000"/>
                </a:solidFill>
                <a:latin typeface="Times New Roman"/>
                <a:cs typeface="Times New Roman"/>
              </a:rPr>
              <a:t>P u i k i a i –</a:t>
            </a:r>
            <a:endParaRPr lang="lt-LT" sz="3600" kern="10" dirty="0">
              <a:ln w="9525">
                <a:solidFill>
                  <a:srgbClr val="000000"/>
                </a:solidFill>
                <a:round/>
                <a:headEnd/>
                <a:tailEnd/>
              </a:ln>
              <a:solidFill>
                <a:srgbClr val="000000"/>
              </a:solidFill>
              <a:latin typeface="Times New Roman"/>
              <a:cs typeface="Times New Roman"/>
            </a:endParaRPr>
          </a:p>
        </p:txBody>
      </p:sp>
      <p:sp>
        <p:nvSpPr>
          <p:cNvPr id="69639" name="WordArt 12"/>
          <p:cNvSpPr>
            <a:spLocks noChangeArrowheads="1" noChangeShapeType="1" noTextEdit="1"/>
          </p:cNvSpPr>
          <p:nvPr/>
        </p:nvSpPr>
        <p:spPr bwMode="auto">
          <a:xfrm>
            <a:off x="3635375" y="3860800"/>
            <a:ext cx="4943475" cy="576263"/>
          </a:xfrm>
          <a:prstGeom prst="rect">
            <a:avLst/>
          </a:prstGeom>
        </p:spPr>
        <p:txBody>
          <a:bodyPr wrap="none" fromWordArt="1">
            <a:prstTxWarp prst="textCanDown">
              <a:avLst>
                <a:gd name="adj" fmla="val 0"/>
              </a:avLst>
            </a:prstTxWarp>
          </a:bodyPr>
          <a:lstStyle/>
          <a:p>
            <a:pPr algn="ctr"/>
            <a:r>
              <a:rPr lang="lt-LT" sz="3600" kern="10">
                <a:ln w="9525">
                  <a:solidFill>
                    <a:srgbClr val="000000"/>
                  </a:solidFill>
                  <a:round/>
                  <a:headEnd/>
                  <a:tailEnd/>
                </a:ln>
                <a:solidFill>
                  <a:srgbClr val="000000"/>
                </a:solidFill>
                <a:latin typeface="Times New Roman"/>
                <a:cs typeface="Times New Roman"/>
              </a:rPr>
              <a:t>Liko neatsakytų klausimų...</a:t>
            </a:r>
          </a:p>
        </p:txBody>
      </p:sp>
      <p:sp>
        <p:nvSpPr>
          <p:cNvPr id="69640" name="WordArt 13"/>
          <p:cNvSpPr>
            <a:spLocks noChangeArrowheads="1" noChangeShapeType="1" noTextEdit="1"/>
          </p:cNvSpPr>
          <p:nvPr/>
        </p:nvSpPr>
        <p:spPr bwMode="auto">
          <a:xfrm>
            <a:off x="3708400" y="5516563"/>
            <a:ext cx="1181100" cy="611187"/>
          </a:xfrm>
          <a:prstGeom prst="rect">
            <a:avLst/>
          </a:prstGeom>
        </p:spPr>
        <p:txBody>
          <a:bodyPr wrap="none" fromWordArt="1">
            <a:prstTxWarp prst="textCanDown">
              <a:avLst>
                <a:gd name="adj" fmla="val 0"/>
              </a:avLst>
            </a:prstTxWarp>
          </a:bodyPr>
          <a:lstStyle/>
          <a:p>
            <a:pPr algn="ctr"/>
            <a:r>
              <a:rPr lang="lt-LT" sz="3600" kern="10" dirty="0" smtClean="0">
                <a:ln w="9525">
                  <a:solidFill>
                    <a:srgbClr val="000000"/>
                  </a:solidFill>
                  <a:round/>
                  <a:headEnd/>
                  <a:tailEnd/>
                </a:ln>
                <a:solidFill>
                  <a:srgbClr val="000000"/>
                </a:solidFill>
                <a:latin typeface="Times New Roman"/>
                <a:cs typeface="Times New Roman"/>
              </a:rPr>
              <a:t>B l o g a i</a:t>
            </a:r>
            <a:endParaRPr lang="lt-LT" sz="3600" kern="10" dirty="0">
              <a:ln w="9525">
                <a:solidFill>
                  <a:srgbClr val="000000"/>
                </a:solidFill>
                <a:round/>
                <a:headEnd/>
                <a:tailEnd/>
              </a:ln>
              <a:solidFill>
                <a:srgbClr val="000000"/>
              </a:solidFill>
              <a:latin typeface="Times New Roman"/>
              <a:cs typeface="Times New Roman"/>
            </a:endParaRPr>
          </a:p>
        </p:txBody>
      </p:sp>
      <p:sp>
        <p:nvSpPr>
          <p:cNvPr id="2" name="TextBox 1"/>
          <p:cNvSpPr txBox="1"/>
          <p:nvPr/>
        </p:nvSpPr>
        <p:spPr>
          <a:xfrm>
            <a:off x="3563938" y="2349500"/>
            <a:ext cx="735012" cy="369332"/>
          </a:xfrm>
          <a:prstGeom prst="rect">
            <a:avLst/>
          </a:prstGeom>
          <a:noFill/>
        </p:spPr>
        <p:txBody>
          <a:bodyPr wrap="square" rtlCol="0">
            <a:spAutoFit/>
          </a:bodyPr>
          <a:lstStyle/>
          <a:p>
            <a:endParaRPr lang="lt-LT"/>
          </a:p>
        </p:txBody>
      </p:sp>
      <p:sp>
        <p:nvSpPr>
          <p:cNvPr id="3" name="TextBox 2"/>
          <p:cNvSpPr txBox="1"/>
          <p:nvPr/>
        </p:nvSpPr>
        <p:spPr>
          <a:xfrm>
            <a:off x="3581487" y="2362888"/>
            <a:ext cx="3024336" cy="369332"/>
          </a:xfrm>
          <a:prstGeom prst="rect">
            <a:avLst/>
          </a:prstGeom>
          <a:noFill/>
        </p:spPr>
        <p:txBody>
          <a:bodyPr wrap="square" rtlCol="0">
            <a:spAutoFit/>
          </a:bodyPr>
          <a:lstStyle/>
          <a:p>
            <a:r>
              <a:rPr lang="lt-LT" dirty="0" smtClean="0"/>
              <a:t> </a:t>
            </a:r>
            <a:endParaRPr lang="lt-LT" dirty="0"/>
          </a:p>
        </p:txBody>
      </p:sp>
      <p:sp>
        <p:nvSpPr>
          <p:cNvPr id="4" name="Stačiakampis 3"/>
          <p:cNvSpPr/>
          <p:nvPr/>
        </p:nvSpPr>
        <p:spPr>
          <a:xfrm>
            <a:off x="3563938" y="1988840"/>
            <a:ext cx="4536454" cy="108012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200" b="1" dirty="0" smtClean="0">
                <a:solidFill>
                  <a:schemeClr val="tx1"/>
                </a:solidFill>
              </a:rPr>
              <a:t>7 – 5 </a:t>
            </a:r>
            <a:r>
              <a:rPr lang="lt-LT" sz="3200" b="1" dirty="0" smtClean="0">
                <a:solidFill>
                  <a:schemeClr val="tx1"/>
                </a:solidFill>
              </a:rPr>
              <a:t>pliusai – du kaupiamieji  taškai</a:t>
            </a:r>
            <a:endParaRPr lang="lt-LT" sz="3200" b="1" dirty="0">
              <a:solidFill>
                <a:schemeClr val="tx1"/>
              </a:solidFill>
            </a:endParaRPr>
          </a:p>
        </p:txBody>
      </p:sp>
      <p:sp>
        <p:nvSpPr>
          <p:cNvPr id="5" name="Stačiakampis 4"/>
          <p:cNvSpPr/>
          <p:nvPr/>
        </p:nvSpPr>
        <p:spPr>
          <a:xfrm>
            <a:off x="3581486" y="3500438"/>
            <a:ext cx="4518906" cy="12239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200" b="1" dirty="0" smtClean="0">
                <a:solidFill>
                  <a:schemeClr val="tx1"/>
                </a:solidFill>
              </a:rPr>
              <a:t>4 – 2 </a:t>
            </a:r>
            <a:r>
              <a:rPr lang="lt-LT" sz="3200" b="1" dirty="0" smtClean="0">
                <a:solidFill>
                  <a:schemeClr val="tx1"/>
                </a:solidFill>
              </a:rPr>
              <a:t>pliusai – vienas kaupiamasis taškas</a:t>
            </a:r>
            <a:endParaRPr lang="lt-LT" sz="3200" b="1" dirty="0">
              <a:solidFill>
                <a:schemeClr val="tx1"/>
              </a:solidFill>
            </a:endParaRPr>
          </a:p>
        </p:txBody>
      </p:sp>
      <p:sp>
        <p:nvSpPr>
          <p:cNvPr id="6" name="Stačiakampis 5"/>
          <p:cNvSpPr/>
          <p:nvPr/>
        </p:nvSpPr>
        <p:spPr>
          <a:xfrm>
            <a:off x="3550251" y="5100858"/>
            <a:ext cx="4550141" cy="12804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b="1" dirty="0" smtClean="0">
                <a:solidFill>
                  <a:schemeClr val="tx1"/>
                </a:solidFill>
              </a:rPr>
              <a:t>1 – 0 </a:t>
            </a:r>
            <a:r>
              <a:rPr lang="lt-LT" sz="2800" b="1" dirty="0" smtClean="0">
                <a:solidFill>
                  <a:schemeClr val="tx1"/>
                </a:solidFill>
              </a:rPr>
              <a:t>pliusai – nulis sukauptų taškų</a:t>
            </a:r>
            <a:endParaRPr lang="lt-LT" sz="2800" b="1" dirty="0">
              <a:solidFill>
                <a:schemeClr val="tx1"/>
              </a:solidFill>
            </a:endParaRPr>
          </a:p>
        </p:txBody>
      </p:sp>
      <p:pic>
        <p:nvPicPr>
          <p:cNvPr id="14" name="Picture 5" descr="ANd9GcT9tffUuHknz8HT0AXl_AIoOajOqG5znRY0xL31CMB_RdbEHmQn"/>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619250" y="1557338"/>
            <a:ext cx="1584325" cy="1593850"/>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7" descr="nykstys-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187624" y="3068638"/>
            <a:ext cx="2232247" cy="1655762"/>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9" descr="ANd9GcQL6GeomMv7G-Do0Uz_1KRceaGxuIrxjPyZ0BgyaflTYkZkUbC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258887" y="4941168"/>
            <a:ext cx="1944687" cy="15841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717061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dirty="0" smtClean="0"/>
              <a:t>PAMOKOS DARBO ĮSIVERTINIMAS</a:t>
            </a:r>
            <a:br>
              <a:rPr lang="lt-LT" b="1" dirty="0" smtClean="0"/>
            </a:br>
            <a:r>
              <a:rPr lang="lt-LT" b="1" dirty="0" smtClean="0">
                <a:solidFill>
                  <a:srgbClr val="00B050"/>
                </a:solidFill>
              </a:rPr>
              <a:t>(„Šviesoforas“)</a:t>
            </a:r>
            <a:endParaRPr lang="lt-LT" b="1" dirty="0">
              <a:solidFill>
                <a:srgbClr val="00B050"/>
              </a:solidFill>
            </a:endParaRPr>
          </a:p>
        </p:txBody>
      </p:sp>
      <p:sp>
        <p:nvSpPr>
          <p:cNvPr id="3" name="Turinio vietos rezervavimo ženklas 2"/>
          <p:cNvSpPr>
            <a:spLocks noGrp="1"/>
          </p:cNvSpPr>
          <p:nvPr>
            <p:ph idx="1"/>
          </p:nvPr>
        </p:nvSpPr>
        <p:spPr/>
        <p:txBody>
          <a:bodyPr/>
          <a:lstStyle/>
          <a:p>
            <a:pPr marL="0" indent="0" algn="ctr">
              <a:buNone/>
            </a:pPr>
            <a:r>
              <a:rPr lang="lt-LT" b="1" dirty="0" smtClean="0">
                <a:solidFill>
                  <a:schemeClr val="accent6">
                    <a:lumMod val="50000"/>
                  </a:schemeClr>
                </a:solidFill>
              </a:rPr>
              <a:t>Kuris iš šių teiginių tinka apibūdinti tavo darbą pamokoje:</a:t>
            </a:r>
          </a:p>
          <a:p>
            <a:pPr marL="514350" indent="-514350">
              <a:buFont typeface="+mj-lt"/>
              <a:buAutoNum type="arabicPeriod"/>
            </a:pPr>
            <a:r>
              <a:rPr lang="lt-LT" b="1" dirty="0" smtClean="0">
                <a:solidFill>
                  <a:srgbClr val="00B050"/>
                </a:solidFill>
              </a:rPr>
              <a:t>Man viskas </a:t>
            </a:r>
            <a:r>
              <a:rPr lang="lt-LT" b="1" u="sng" dirty="0" smtClean="0">
                <a:solidFill>
                  <a:srgbClr val="00B050"/>
                </a:solidFill>
              </a:rPr>
              <a:t>aišku</a:t>
            </a:r>
            <a:r>
              <a:rPr lang="lt-LT" b="1" dirty="0" smtClean="0">
                <a:solidFill>
                  <a:srgbClr val="00B050"/>
                </a:solidFill>
              </a:rPr>
              <a:t>, galėčiau paaiškinti ir draugui...</a:t>
            </a:r>
          </a:p>
          <a:p>
            <a:pPr marL="514350" indent="-514350">
              <a:buFont typeface="+mj-lt"/>
              <a:buAutoNum type="arabicPeriod"/>
            </a:pPr>
            <a:r>
              <a:rPr lang="lt-LT" b="1" dirty="0" smtClean="0">
                <a:solidFill>
                  <a:srgbClr val="7030A0"/>
                </a:solidFill>
              </a:rPr>
              <a:t>Dalis medžiagos </a:t>
            </a:r>
            <a:r>
              <a:rPr lang="lt-LT" b="1" u="sng" dirty="0" smtClean="0">
                <a:solidFill>
                  <a:srgbClr val="7030A0"/>
                </a:solidFill>
              </a:rPr>
              <a:t>liko neaiški</a:t>
            </a:r>
            <a:r>
              <a:rPr lang="lt-LT" b="1" dirty="0" smtClean="0">
                <a:solidFill>
                  <a:srgbClr val="7030A0"/>
                </a:solidFill>
              </a:rPr>
              <a:t>, taip ir </a:t>
            </a:r>
            <a:r>
              <a:rPr lang="lt-LT" b="1" u="sng" dirty="0" smtClean="0">
                <a:solidFill>
                  <a:srgbClr val="7030A0"/>
                </a:solidFill>
              </a:rPr>
              <a:t>nesupratau</a:t>
            </a:r>
            <a:r>
              <a:rPr lang="lt-LT" b="1" dirty="0" smtClean="0">
                <a:solidFill>
                  <a:srgbClr val="7030A0"/>
                </a:solidFill>
              </a:rPr>
              <a:t>...</a:t>
            </a:r>
          </a:p>
          <a:p>
            <a:pPr marL="514350" indent="-514350">
              <a:buFont typeface="+mj-lt"/>
              <a:buAutoNum type="arabicPeriod"/>
            </a:pPr>
            <a:r>
              <a:rPr lang="lt-LT" b="1" u="sng" dirty="0" smtClean="0">
                <a:solidFill>
                  <a:srgbClr val="C00000"/>
                </a:solidFill>
              </a:rPr>
              <a:t>Visa </a:t>
            </a:r>
            <a:r>
              <a:rPr lang="lt-LT" b="1" dirty="0" smtClean="0">
                <a:solidFill>
                  <a:srgbClr val="C00000"/>
                </a:solidFill>
              </a:rPr>
              <a:t>pamoka buvo </a:t>
            </a:r>
            <a:r>
              <a:rPr lang="lt-LT" b="1" u="sng" dirty="0" smtClean="0">
                <a:solidFill>
                  <a:srgbClr val="C00000"/>
                </a:solidFill>
              </a:rPr>
              <a:t>neaiški</a:t>
            </a:r>
            <a:r>
              <a:rPr lang="lt-LT" b="1" dirty="0" smtClean="0">
                <a:solidFill>
                  <a:srgbClr val="C00000"/>
                </a:solidFill>
              </a:rPr>
              <a:t>, nieko nedirbau ir nesupratau...</a:t>
            </a:r>
          </a:p>
          <a:p>
            <a:pPr marL="0" indent="0">
              <a:buNone/>
            </a:pPr>
            <a:endParaRPr lang="lt-LT" b="1" dirty="0" smtClean="0"/>
          </a:p>
          <a:p>
            <a:endParaRPr lang="lt-LT" dirty="0"/>
          </a:p>
        </p:txBody>
      </p:sp>
    </p:spTree>
    <p:extLst>
      <p:ext uri="{BB962C8B-B14F-4D97-AF65-F5344CB8AC3E}">
        <p14:creationId xmlns:p14="http://schemas.microsoft.com/office/powerpoint/2010/main" xmlns="" val="6380639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t>Namų darbas</a:t>
            </a:r>
            <a:endParaRPr lang="lt-LT" dirty="0"/>
          </a:p>
        </p:txBody>
      </p:sp>
      <p:sp>
        <p:nvSpPr>
          <p:cNvPr id="3" name="Turinio vietos rezervavimo ženklas 2"/>
          <p:cNvSpPr>
            <a:spLocks noGrp="1"/>
          </p:cNvSpPr>
          <p:nvPr>
            <p:ph idx="1"/>
          </p:nvPr>
        </p:nvSpPr>
        <p:spPr/>
        <p:txBody>
          <a:bodyPr/>
          <a:lstStyle/>
          <a:p>
            <a:pPr>
              <a:buNone/>
            </a:pPr>
            <a:r>
              <a:rPr lang="en-US" dirty="0" smtClean="0"/>
              <a:t>I</a:t>
            </a:r>
            <a:r>
              <a:rPr lang="lt-LT" dirty="0" smtClean="0"/>
              <a:t>š</a:t>
            </a:r>
            <a:r>
              <a:rPr lang="en-US" dirty="0" err="1" smtClean="0"/>
              <a:t>analizuoti</a:t>
            </a:r>
            <a:r>
              <a:rPr lang="en-US" dirty="0" smtClean="0"/>
              <a:t> </a:t>
            </a:r>
            <a:r>
              <a:rPr lang="en-US" dirty="0" err="1" smtClean="0"/>
              <a:t>pagal</a:t>
            </a:r>
            <a:r>
              <a:rPr lang="en-US" dirty="0" smtClean="0"/>
              <a:t> </a:t>
            </a:r>
            <a:r>
              <a:rPr lang="en-US" dirty="0" err="1" smtClean="0"/>
              <a:t>duotus</a:t>
            </a:r>
            <a:r>
              <a:rPr lang="en-US" dirty="0" smtClean="0"/>
              <a:t> </a:t>
            </a:r>
            <a:r>
              <a:rPr lang="en-US" dirty="0" err="1" smtClean="0"/>
              <a:t>klausimus</a:t>
            </a:r>
            <a:r>
              <a:rPr lang="en-US" dirty="0" smtClean="0"/>
              <a:t> J. </a:t>
            </a:r>
            <a:r>
              <a:rPr lang="en-US" dirty="0" err="1" smtClean="0"/>
              <a:t>Degutyt</a:t>
            </a:r>
            <a:r>
              <a:rPr lang="lt-LT" dirty="0" smtClean="0"/>
              <a:t>ė</a:t>
            </a:r>
            <a:r>
              <a:rPr lang="en-US" dirty="0" smtClean="0"/>
              <a:t>s </a:t>
            </a:r>
            <a:r>
              <a:rPr lang="en-US" dirty="0" err="1" smtClean="0"/>
              <a:t>eil</a:t>
            </a:r>
            <a:r>
              <a:rPr lang="lt-LT" dirty="0" smtClean="0"/>
              <a:t>ė</a:t>
            </a:r>
            <a:r>
              <a:rPr lang="en-US" dirty="0" err="1" smtClean="0"/>
              <a:t>ra</a:t>
            </a:r>
            <a:r>
              <a:rPr lang="lt-LT" dirty="0" smtClean="0"/>
              <a:t>š</a:t>
            </a:r>
            <a:r>
              <a:rPr lang="en-US" dirty="0" smtClean="0"/>
              <a:t>t</a:t>
            </a:r>
            <a:r>
              <a:rPr lang="lt-LT" dirty="0" smtClean="0"/>
              <a:t>į ,, Raudos” (žr. chrestomatijose).</a:t>
            </a:r>
          </a:p>
          <a:p>
            <a:pPr>
              <a:buNone/>
            </a:pPr>
            <a:endParaRPr lang="lt-LT" dirty="0"/>
          </a:p>
        </p:txBody>
      </p:sp>
      <p:pic>
        <p:nvPicPr>
          <p:cNvPr id="4" name="Picture 4"/>
          <p:cNvPicPr>
            <a:picLocks noChangeAspect="1" noChangeArrowheads="1"/>
          </p:cNvPicPr>
          <p:nvPr/>
        </p:nvPicPr>
        <p:blipFill>
          <a:blip r:embed="rId2" cstate="print"/>
          <a:srcRect/>
          <a:stretch>
            <a:fillRect/>
          </a:stretch>
        </p:blipFill>
        <p:spPr bwMode="auto">
          <a:xfrm>
            <a:off x="2843808" y="2562225"/>
            <a:ext cx="3222625" cy="429577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u="sng" dirty="0">
                <a:latin typeface="Times New Roman" pitchFamily="18" charset="0"/>
              </a:rPr>
              <a:t>Lagaminas</a:t>
            </a:r>
            <a:r>
              <a:rPr lang="lt-LT" sz="6000" b="1" dirty="0">
                <a:latin typeface="Times New Roman" pitchFamily="18" charset="0"/>
              </a:rPr>
              <a:t> </a:t>
            </a:r>
            <a:r>
              <a:rPr lang="lt-LT" b="1" dirty="0">
                <a:latin typeface="Times New Roman" pitchFamily="18" charset="0"/>
              </a:rPr>
              <a:t>(žinių bagažas</a:t>
            </a:r>
            <a:r>
              <a:rPr lang="lt-LT" b="1" dirty="0" smtClean="0">
                <a:latin typeface="Times New Roman" pitchFamily="18" charset="0"/>
              </a:rPr>
              <a:t>):</a:t>
            </a:r>
            <a:endParaRPr lang="lt-LT" b="1" dirty="0"/>
          </a:p>
        </p:txBody>
      </p:sp>
      <p:sp>
        <p:nvSpPr>
          <p:cNvPr id="3" name="Turinio vietos rezervavimo ženklas 2"/>
          <p:cNvSpPr>
            <a:spLocks noGrp="1"/>
          </p:cNvSpPr>
          <p:nvPr>
            <p:ph idx="1"/>
          </p:nvPr>
        </p:nvSpPr>
        <p:spPr/>
        <p:txBody>
          <a:bodyPr/>
          <a:lstStyle/>
          <a:p>
            <a:pPr>
              <a:lnSpc>
                <a:spcPct val="90000"/>
              </a:lnSpc>
            </a:pPr>
            <a:r>
              <a:rPr lang="lt-LT" sz="3600" b="1" dirty="0" smtClean="0">
                <a:latin typeface="Times New Roman" pitchFamily="18" charset="0"/>
              </a:rPr>
              <a:t>pasakyti </a:t>
            </a:r>
            <a:r>
              <a:rPr lang="lt-LT" sz="3600" b="1" dirty="0">
                <a:solidFill>
                  <a:srgbClr val="C00000"/>
                </a:solidFill>
                <a:latin typeface="Times New Roman" pitchFamily="18" charset="0"/>
              </a:rPr>
              <a:t>naują </a:t>
            </a:r>
            <a:r>
              <a:rPr lang="lt-LT" sz="3600" b="1" dirty="0" smtClean="0">
                <a:solidFill>
                  <a:srgbClr val="C00000"/>
                </a:solidFill>
                <a:latin typeface="Times New Roman" pitchFamily="18" charset="0"/>
              </a:rPr>
              <a:t>dalyką (aspektą)</a:t>
            </a:r>
            <a:r>
              <a:rPr lang="lt-LT" sz="3600" b="1" dirty="0" smtClean="0">
                <a:latin typeface="Times New Roman" pitchFamily="18" charset="0"/>
              </a:rPr>
              <a:t>, kurį</a:t>
            </a:r>
            <a:endParaRPr lang="lt-LT" sz="3600" b="1" dirty="0">
              <a:latin typeface="Times New Roman" pitchFamily="18" charset="0"/>
            </a:endParaRPr>
          </a:p>
          <a:p>
            <a:pPr>
              <a:lnSpc>
                <a:spcPct val="90000"/>
              </a:lnSpc>
              <a:buFont typeface="Wingdings 2" pitchFamily="18" charset="2"/>
              <a:buNone/>
            </a:pPr>
            <a:r>
              <a:rPr lang="lt-LT" sz="3600" b="1" dirty="0" smtClean="0">
                <a:latin typeface="Times New Roman" pitchFamily="18" charset="0"/>
              </a:rPr>
              <a:t>sužinojote </a:t>
            </a:r>
            <a:r>
              <a:rPr lang="lt-LT" sz="3600" b="1" dirty="0">
                <a:latin typeface="Times New Roman" pitchFamily="18" charset="0"/>
              </a:rPr>
              <a:t>iš šios </a:t>
            </a:r>
            <a:r>
              <a:rPr lang="lt-LT" sz="3600" b="1" dirty="0" smtClean="0">
                <a:latin typeface="Times New Roman" pitchFamily="18" charset="0"/>
              </a:rPr>
              <a:t>pamokos;  </a:t>
            </a:r>
            <a:endParaRPr lang="lt-LT" sz="3600" b="1" dirty="0">
              <a:latin typeface="Times New Roman" pitchFamily="18" charset="0"/>
            </a:endParaRPr>
          </a:p>
          <a:p>
            <a:pPr>
              <a:lnSpc>
                <a:spcPct val="90000"/>
              </a:lnSpc>
            </a:pPr>
            <a:r>
              <a:rPr lang="lt-LT" sz="3600" b="1" dirty="0" smtClean="0">
                <a:latin typeface="Times New Roman" pitchFamily="18" charset="0"/>
              </a:rPr>
              <a:t>Kas jums pamokoje buvo itin </a:t>
            </a:r>
            <a:r>
              <a:rPr lang="lt-LT" sz="3600" b="1" dirty="0" smtClean="0">
                <a:solidFill>
                  <a:srgbClr val="C00000"/>
                </a:solidFill>
                <a:latin typeface="Times New Roman" pitchFamily="18" charset="0"/>
              </a:rPr>
              <a:t>vertinga, prasminga? </a:t>
            </a:r>
            <a:r>
              <a:rPr lang="lt-LT" sz="3600" b="1" dirty="0" smtClean="0">
                <a:latin typeface="Times New Roman" pitchFamily="18" charset="0"/>
              </a:rPr>
              <a:t>Kodėl?</a:t>
            </a:r>
            <a:endParaRPr lang="lt-LT" sz="3600" b="1" dirty="0">
              <a:latin typeface="Times New Roman" pitchFamily="18" charset="0"/>
            </a:endParaRPr>
          </a:p>
          <a:p>
            <a:endParaRPr lang="lt-LT" dirty="0"/>
          </a:p>
        </p:txBody>
      </p:sp>
      <p:pic>
        <p:nvPicPr>
          <p:cNvPr id="4" name="Picture 7" descr="ANd9GcSTciOj-unVLaroYRRkjX0SE4eejenxX_IvyCqUy2m10IvV7BRq5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07705" y="4005064"/>
            <a:ext cx="4968552" cy="237626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2941195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TotalTime>
  <Words>883</Words>
  <Application>Microsoft Office PowerPoint</Application>
  <PresentationFormat>Demonstracija ekrane (4:3)</PresentationFormat>
  <Paragraphs>96</Paragraphs>
  <Slides>22</Slides>
  <Notes>0</Notes>
  <HiddenSlides>0</HiddenSlides>
  <MMClips>0</MMClips>
  <ScaleCrop>false</ScaleCrop>
  <HeadingPairs>
    <vt:vector size="4" baseType="variant">
      <vt:variant>
        <vt:lpstr>Tema</vt:lpstr>
      </vt:variant>
      <vt:variant>
        <vt:i4>1</vt:i4>
      </vt:variant>
      <vt:variant>
        <vt:lpstr>Skaidrių pavadinimai</vt:lpstr>
      </vt:variant>
      <vt:variant>
        <vt:i4>22</vt:i4>
      </vt:variant>
    </vt:vector>
  </HeadingPairs>
  <TitlesOfParts>
    <vt:vector size="23" baseType="lpstr">
      <vt:lpstr>Office tema</vt:lpstr>
      <vt:lpstr>Pamokos tema</vt:lpstr>
      <vt:lpstr>PAMOKOS UŽDAVINYS:</vt:lpstr>
      <vt:lpstr>Biografija</vt:lpstr>
      <vt:lpstr>Poetė mirė 1990 m. vasario 8 d. Palaidota Vilniuje, Antakalnio kapinėse.  Vaikystėje rašytoja slėpdavosi nuo girtos ir agresyvios motinos kapinėse. Ji žinojo, kad čia bus saugu...  </vt:lpstr>
      <vt:lpstr>Vaikystė</vt:lpstr>
      <vt:lpstr>Skaitome eilėraštį ,,Mano priemiestis”</vt:lpstr>
      <vt:lpstr>M ANO P R I E M I EST I S </vt:lpstr>
      <vt:lpstr>Kūrybos apžvalga</vt:lpstr>
      <vt:lpstr>Kūryba</vt:lpstr>
      <vt:lpstr>Gamta</vt:lpstr>
      <vt:lpstr>Daina apskritai yra svarbi dainiškajai lyrikai. Labai gražus J. Degutytės eilėraštis ,,Bėkit, bareliai”, susijęs su M. K. Čiurlionio, harmonizavusio šią liaudies dainą, tema. (Klausome M. K. Čiurlionis - Bėkit, bareliai VL 279  http://www.youtube.com/watch?v=a7h1B46xcSM, skaitome eil. ,,Bėkit, bareliai”)   bãr‖as (4) 1. vienu kartu užimamas lauko ruožas, linus raunant, sėjant, javus pjaunant ir pan.: ~ą linų nurovė.</vt:lpstr>
      <vt:lpstr>BĖK I T , BARE L I A I</vt:lpstr>
      <vt:lpstr>Skaidrė 13</vt:lpstr>
      <vt:lpstr>Skaidrė 14</vt:lpstr>
      <vt:lpstr>Skaidrė 15</vt:lpstr>
      <vt:lpstr>Klausimai</vt:lpstr>
      <vt:lpstr>Atsakymai</vt:lpstr>
      <vt:lpstr>PAMOKOS UŽDAVINYS – „pasimatuokime“ :</vt:lpstr>
      <vt:lpstr>Įsivertinimas pamokoje</vt:lpstr>
      <vt:lpstr>PAMOKOS DARBO ĮSIVERTINIMAS („Šviesoforas“)</vt:lpstr>
      <vt:lpstr>Namų darbas</vt:lpstr>
      <vt:lpstr>Lagaminas (žinių bagažas):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Namų darbų patikra</dc:title>
  <dc:creator>Namu</dc:creator>
  <cp:lastModifiedBy>Namu</cp:lastModifiedBy>
  <cp:revision>16</cp:revision>
  <dcterms:created xsi:type="dcterms:W3CDTF">2014-01-08T15:31:21Z</dcterms:created>
  <dcterms:modified xsi:type="dcterms:W3CDTF">2014-01-29T15:55:55Z</dcterms:modified>
</cp:coreProperties>
</file>