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6" r:id="rId2"/>
    <p:sldId id="259" r:id="rId3"/>
    <p:sldId id="256" r:id="rId4"/>
    <p:sldId id="272" r:id="rId5"/>
    <p:sldId id="274" r:id="rId6"/>
    <p:sldId id="273" r:id="rId7"/>
    <p:sldId id="275" r:id="rId8"/>
    <p:sldId id="276" r:id="rId9"/>
    <p:sldId id="277" r:id="rId10"/>
    <p:sldId id="278" r:id="rId11"/>
    <p:sldId id="287" r:id="rId12"/>
    <p:sldId id="263" r:id="rId13"/>
    <p:sldId id="279" r:id="rId14"/>
    <p:sldId id="280" r:id="rId15"/>
    <p:sldId id="282" r:id="rId16"/>
    <p:sldId id="285" r:id="rId17"/>
    <p:sldId id="288" r:id="rId18"/>
    <p:sldId id="284" r:id="rId19"/>
    <p:sldId id="262" r:id="rId20"/>
    <p:sldId id="286" r:id="rId21"/>
    <p:sldId id="289" r:id="rId22"/>
    <p:sldId id="264" r:id="rId23"/>
    <p:sldId id="281" r:id="rId24"/>
    <p:sldId id="270" r:id="rId2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2395A-45F6-4E18-AE71-C9036FA7E84A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A6C62-ED93-47BB-BACC-DA0B210545AD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CF530A-3A58-45A9-B757-4B869091998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2038" y="4349750"/>
            <a:ext cx="4740275" cy="3514725"/>
          </a:xfrm>
          <a:noFill/>
          <a:ln/>
        </p:spPr>
        <p:txBody>
          <a:bodyPr wrap="none" anchor="ctr"/>
          <a:lstStyle/>
          <a:p>
            <a:pPr eaLnBrk="1" hangingPunct="1"/>
            <a:endParaRPr lang="lt-L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F368B-272B-48A4-9FBE-4620914C82DB}" type="datetimeFigureOut">
              <a:rPr lang="lt-LT" smtClean="0"/>
              <a:pPr/>
              <a:t>2014.03.08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B2023-6D96-4598-9701-AFD5C30B2CD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lietuvai.lt/wiki/Pergal%C4%97_(%C5%BEurnalas)" TargetMode="External"/><Relationship Id="rId13" Type="http://schemas.openxmlformats.org/officeDocument/2006/relationships/hyperlink" Target="http://lietuvai.lt/wiki/1967" TargetMode="External"/><Relationship Id="rId3" Type="http://schemas.openxmlformats.org/officeDocument/2006/relationships/hyperlink" Target="http://lietuvai.lt/wiki/1969" TargetMode="External"/><Relationship Id="rId7" Type="http://schemas.openxmlformats.org/officeDocument/2006/relationships/hyperlink" Target="http://lietuvai.lt/wiki/1990" TargetMode="External"/><Relationship Id="rId12" Type="http://schemas.openxmlformats.org/officeDocument/2006/relationships/hyperlink" Target="http://lietuvai.lt/wiki/1998" TargetMode="External"/><Relationship Id="rId2" Type="http://schemas.openxmlformats.org/officeDocument/2006/relationships/hyperlink" Target="http://lietuvai.lt/wiki/195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ietuvai.lt/wiki/1980" TargetMode="External"/><Relationship Id="rId11" Type="http://schemas.openxmlformats.org/officeDocument/2006/relationships/hyperlink" Target="http://lietuvai.lt/wiki/Metai_(%C5%BEurnalas)" TargetMode="External"/><Relationship Id="rId5" Type="http://schemas.openxmlformats.org/officeDocument/2006/relationships/hyperlink" Target="http://lietuvai.lt/wiki/1977" TargetMode="External"/><Relationship Id="rId10" Type="http://schemas.openxmlformats.org/officeDocument/2006/relationships/hyperlink" Target="http://lietuvai.lt/wiki/2001" TargetMode="External"/><Relationship Id="rId4" Type="http://schemas.openxmlformats.org/officeDocument/2006/relationships/hyperlink" Target="http://lietuvai.lt/wiki/Literat%C5%ABra_ir_menas" TargetMode="External"/><Relationship Id="rId9" Type="http://schemas.openxmlformats.org/officeDocument/2006/relationships/hyperlink" Target="http://lietuvai.lt/wiki/1991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lietuvai.lt/wiki/Lietuvos_nacionalin%C4%97_kult%C5%ABros_ir_meno_premija" TargetMode="External"/><Relationship Id="rId3" Type="http://schemas.openxmlformats.org/officeDocument/2006/relationships/hyperlink" Target="http://lietuvai.lt/wiki/1996" TargetMode="External"/><Relationship Id="rId7" Type="http://schemas.openxmlformats.org/officeDocument/2006/relationships/hyperlink" Target="http://lietuvai.lt/wiki/2005" TargetMode="External"/><Relationship Id="rId2" Type="http://schemas.openxmlformats.org/officeDocument/2006/relationships/hyperlink" Target="http://lietuvai.lt/wiki/197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ietuvai.lt/wiki/2004" TargetMode="External"/><Relationship Id="rId5" Type="http://schemas.openxmlformats.org/officeDocument/2006/relationships/hyperlink" Target="http://lietuvai.lt/wiki/1998" TargetMode="External"/><Relationship Id="rId4" Type="http://schemas.openxmlformats.org/officeDocument/2006/relationships/hyperlink" Target="http://lietuvai.lt/wiki/1997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rt.lt/mediateka/irasas/3626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lietuvai.lt/wiki/Vasario_28" TargetMode="External"/><Relationship Id="rId2" Type="http://schemas.openxmlformats.org/officeDocument/2006/relationships/hyperlink" Target="http://lietuvai.lt/wiki/201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Pamokos tema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0000"/>
                </a:solidFill>
              </a:rPr>
              <a:t>Juozo Apučio gyvenimas, jo kūrybos apibūdinimas</a:t>
            </a:r>
            <a:endParaRPr lang="lt-L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Namų darbų patikra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470025"/>
          </a:xfrm>
        </p:spPr>
        <p:txBody>
          <a:bodyPr/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UŽDAVINYS: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259632" y="234888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lt-LT" dirty="0" smtClean="0"/>
              <a:t>Susipažinę </a:t>
            </a:r>
            <a:r>
              <a:rPr lang="lt-LT" dirty="0" smtClean="0"/>
              <a:t>su svarbiausiais J. Apučio biografijos faktais, </a:t>
            </a:r>
            <a:r>
              <a:rPr lang="lt-LT" dirty="0" smtClean="0"/>
              <a:t>pasižiūrėję laidos apie rašytoją ištrauką, </a:t>
            </a:r>
            <a:r>
              <a:rPr lang="lt-LT" dirty="0" smtClean="0"/>
              <a:t>pasižymėsite </a:t>
            </a:r>
            <a:r>
              <a:rPr lang="en-US" dirty="0" smtClean="0"/>
              <a:t>2-4</a:t>
            </a:r>
            <a:r>
              <a:rPr lang="lt-LT" dirty="0" smtClean="0"/>
              <a:t> </a:t>
            </a:r>
            <a:r>
              <a:rPr lang="lt-LT" dirty="0" smtClean="0"/>
              <a:t>rašytojo mintis apie </a:t>
            </a:r>
            <a:r>
              <a:rPr lang="lt-LT" dirty="0" smtClean="0"/>
              <a:t>kūrybą ir gyvenimą, filosofinį požiūrį į pasaulį ir </a:t>
            </a:r>
            <a:r>
              <a:rPr lang="lt-LT" dirty="0" smtClean="0"/>
              <a:t>būtį; dirbdami </a:t>
            </a:r>
            <a:r>
              <a:rPr lang="lt-LT" dirty="0" smtClean="0"/>
              <a:t>poromis, susipažinsite su J. Apučio kūrybos bruožais,</a:t>
            </a:r>
            <a:r>
              <a:rPr lang="en-US" dirty="0" smtClean="0"/>
              <a:t> </a:t>
            </a:r>
            <a:r>
              <a:rPr lang="lt-LT" dirty="0" smtClean="0"/>
              <a:t>pristatysite (komentuodami) </a:t>
            </a:r>
            <a:r>
              <a:rPr lang="lt-LT" dirty="0" smtClean="0"/>
              <a:t>juos visai </a:t>
            </a:r>
            <a:r>
              <a:rPr lang="lt-LT" dirty="0" smtClean="0"/>
              <a:t>klasei.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568325"/>
            <a:ext cx="7808913" cy="1146175"/>
          </a:xfrm>
        </p:spPr>
        <p:txBody>
          <a:bodyPr lIns="0" tIns="0" rIns="0" bIns="0"/>
          <a:lstStyle/>
          <a:p>
            <a:pPr defTabSz="449263" eaLnBrk="1" hangingPunct="1">
              <a:lnSpc>
                <a:spcPct val="51000"/>
              </a:lnSpc>
              <a:buClr>
                <a:srgbClr val="000000"/>
              </a:buClr>
              <a:buSzPct val="45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GB" b="1" smtClean="0">
                <a:solidFill>
                  <a:srgbClr val="FFFF99"/>
                </a:solidFill>
                <a:latin typeface="Balloon Lt TL" pitchFamily="66" charset="0"/>
              </a:rPr>
              <a:t>Juozas Aputis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9350" y="2392363"/>
            <a:ext cx="2111375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663" y="2365375"/>
            <a:ext cx="2493962" cy="263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30600" y="2393950"/>
            <a:ext cx="2154238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>
                <a:latin typeface="Baskerville Old Face" pitchFamily="18" charset="0"/>
              </a:rPr>
              <a:t>Juozas Aputis gimė 1936 m. birželio 8 d. </a:t>
            </a:r>
            <a:r>
              <a:rPr lang="vi-VN" dirty="0" smtClean="0"/>
              <a:t>Bal̃čių</a:t>
            </a:r>
            <a:r>
              <a:rPr lang="lt-LT" dirty="0" smtClean="0">
                <a:latin typeface="Baskerville Old Face" pitchFamily="18" charset="0"/>
              </a:rPr>
              <a:t> kaime (Raseinių </a:t>
            </a:r>
            <a:r>
              <a:rPr lang="lt-LT" dirty="0" err="1" smtClean="0">
                <a:latin typeface="Baskerville Old Face" pitchFamily="18" charset="0"/>
              </a:rPr>
              <a:t>raj</a:t>
            </a:r>
            <a:r>
              <a:rPr lang="lt-LT" dirty="0" smtClean="0">
                <a:latin typeface="Baskerville Old Face" pitchFamily="18" charset="0"/>
              </a:rPr>
              <a:t>.)</a:t>
            </a:r>
          </a:p>
          <a:p>
            <a:endParaRPr lang="lt-LT" dirty="0"/>
          </a:p>
        </p:txBody>
      </p:sp>
      <p:pic>
        <p:nvPicPr>
          <p:cNvPr id="1026" name="Picture 2" descr="D: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140968"/>
            <a:ext cx="1905000" cy="240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Baskerville Old Face" pitchFamily="18" charset="0"/>
              </a:rPr>
              <a:t>Kurį laiką gyveno Nemakščiuose, Viduklėje, Vilniuje, vėliau įsikūrė Dzūkijoje, vaizdingame Zervynų kaime;</a:t>
            </a:r>
            <a:br>
              <a:rPr lang="lt-LT" dirty="0" smtClean="0">
                <a:latin typeface="Baskerville Old Face" pitchFamily="18" charset="0"/>
              </a:rPr>
            </a:br>
            <a:endParaRPr lang="lt-LT" dirty="0"/>
          </a:p>
        </p:txBody>
      </p:sp>
      <p:pic>
        <p:nvPicPr>
          <p:cNvPr id="1027" name="Picture 3" descr="D:\Desktop\dzukai_zervynos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132856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latin typeface="Baskerville Old Face" pitchFamily="18" charset="0"/>
              </a:rPr>
              <a:t>1960 m. baigė Vilniaus universitete lietuvių kalbą ir literatūrą</a:t>
            </a:r>
            <a:br>
              <a:rPr lang="lt-LT" dirty="0" smtClean="0">
                <a:latin typeface="Baskerville Old Face" pitchFamily="18" charset="0"/>
              </a:rPr>
            </a:br>
            <a:endParaRPr lang="lt-LT" dirty="0"/>
          </a:p>
        </p:txBody>
      </p:sp>
      <p:pic>
        <p:nvPicPr>
          <p:cNvPr id="3074" name="Picture 2" descr="D:\Desktop\250px-VU_centrinis_iejimas.bibliotekos_kiemo_pietu_puse_2006-08-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475" y="1186799"/>
            <a:ext cx="6524597" cy="49064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>
                <a:hlinkClick r:id="rId2" tooltip="1959"/>
              </a:rPr>
              <a:t>1959</a:t>
            </a:r>
            <a:r>
              <a:rPr lang="lt-LT" dirty="0" smtClean="0"/>
              <a:t>-</a:t>
            </a:r>
            <a:r>
              <a:rPr lang="lt-LT" dirty="0" smtClean="0">
                <a:hlinkClick r:id="rId3" tooltip="1969"/>
              </a:rPr>
              <a:t>1969</a:t>
            </a:r>
            <a:r>
              <a:rPr lang="lt-LT" dirty="0" smtClean="0"/>
              <a:t> m. dirbo </a:t>
            </a:r>
            <a:r>
              <a:rPr lang="lt-LT" dirty="0" smtClean="0">
                <a:hlinkClick r:id="rId4" tooltip="Literatūra ir menas"/>
              </a:rPr>
              <a:t>„Literatūros ir meno“</a:t>
            </a:r>
            <a:r>
              <a:rPr lang="lt-LT" dirty="0" smtClean="0"/>
              <a:t>, </a:t>
            </a:r>
          </a:p>
          <a:p>
            <a:r>
              <a:rPr lang="lt-LT" dirty="0" smtClean="0">
                <a:hlinkClick r:id="rId3" tooltip="1969"/>
              </a:rPr>
              <a:t>1969</a:t>
            </a:r>
            <a:r>
              <a:rPr lang="lt-LT" dirty="0" smtClean="0"/>
              <a:t>-</a:t>
            </a:r>
            <a:r>
              <a:rPr lang="lt-LT" dirty="0" smtClean="0">
                <a:hlinkClick r:id="rId5" tooltip="1977"/>
              </a:rPr>
              <a:t>1977</a:t>
            </a:r>
            <a:r>
              <a:rPr lang="lt-LT" dirty="0" smtClean="0"/>
              <a:t> m. „Girių“, </a:t>
            </a:r>
          </a:p>
          <a:p>
            <a:r>
              <a:rPr lang="lt-LT" dirty="0" smtClean="0">
                <a:hlinkClick r:id="rId6" tooltip="1980"/>
              </a:rPr>
              <a:t>1980</a:t>
            </a:r>
            <a:r>
              <a:rPr lang="lt-LT" dirty="0" smtClean="0"/>
              <a:t>-</a:t>
            </a:r>
            <a:r>
              <a:rPr lang="lt-LT" dirty="0" smtClean="0">
                <a:hlinkClick r:id="rId7" tooltip="1990"/>
              </a:rPr>
              <a:t>1990</a:t>
            </a:r>
            <a:r>
              <a:rPr lang="lt-LT" dirty="0" smtClean="0"/>
              <a:t> m. </a:t>
            </a:r>
            <a:r>
              <a:rPr lang="lt-LT" dirty="0" smtClean="0">
                <a:hlinkClick r:id="rId8" tooltip="Pergalė (žurnalas)"/>
              </a:rPr>
              <a:t>„Pergalės“</a:t>
            </a:r>
            <a:r>
              <a:rPr lang="lt-LT" dirty="0" smtClean="0"/>
              <a:t>, </a:t>
            </a:r>
          </a:p>
          <a:p>
            <a:r>
              <a:rPr lang="lt-LT" dirty="0" smtClean="0">
                <a:hlinkClick r:id="rId9" tooltip="1991"/>
              </a:rPr>
              <a:t>1991</a:t>
            </a:r>
            <a:r>
              <a:rPr lang="lt-LT" dirty="0" smtClean="0"/>
              <a:t>-</a:t>
            </a:r>
            <a:r>
              <a:rPr lang="lt-LT" dirty="0" smtClean="0">
                <a:hlinkClick r:id="rId10" tooltip="2001"/>
              </a:rPr>
              <a:t>2001</a:t>
            </a:r>
            <a:r>
              <a:rPr lang="lt-LT" dirty="0" smtClean="0"/>
              <a:t> m. </a:t>
            </a:r>
            <a:r>
              <a:rPr lang="lt-LT" dirty="0" smtClean="0">
                <a:hlinkClick r:id="rId11" tooltip="Metai (žurnalas)"/>
              </a:rPr>
              <a:t>„Metų“</a:t>
            </a:r>
            <a:r>
              <a:rPr lang="lt-LT" dirty="0" smtClean="0"/>
              <a:t> redakcijose. </a:t>
            </a:r>
          </a:p>
          <a:p>
            <a:r>
              <a:rPr lang="lt-LT" dirty="0" smtClean="0"/>
              <a:t>Lietuvos rašytojų sąjungos valdybos (nuo </a:t>
            </a:r>
            <a:r>
              <a:rPr lang="lt-LT" dirty="0" smtClean="0">
                <a:hlinkClick r:id="rId7" tooltip="1990"/>
              </a:rPr>
              <a:t>1990</a:t>
            </a:r>
            <a:r>
              <a:rPr lang="lt-LT" dirty="0" smtClean="0"/>
              <a:t> m.) narys, </a:t>
            </a:r>
          </a:p>
          <a:p>
            <a:r>
              <a:rPr lang="lt-LT" dirty="0" smtClean="0"/>
              <a:t>LR nacionalinių literatūros ir meno premijų komiteto (nuo </a:t>
            </a:r>
            <a:r>
              <a:rPr lang="lt-LT" dirty="0" smtClean="0">
                <a:hlinkClick r:id="rId12" tooltip="1998"/>
              </a:rPr>
              <a:t>1998</a:t>
            </a:r>
            <a:r>
              <a:rPr lang="lt-LT" dirty="0" smtClean="0"/>
              <a:t> m.) narys. </a:t>
            </a:r>
          </a:p>
          <a:p>
            <a:r>
              <a:rPr lang="lt-LT" dirty="0" smtClean="0"/>
              <a:t>Nuo </a:t>
            </a:r>
            <a:r>
              <a:rPr lang="lt-LT" dirty="0" smtClean="0">
                <a:hlinkClick r:id="rId13" tooltip="1967"/>
              </a:rPr>
              <a:t>1967</a:t>
            </a:r>
            <a:r>
              <a:rPr lang="lt-LT" dirty="0" smtClean="0"/>
              <a:t> m. – Lietuvos rašytojų sąjungos narys. </a:t>
            </a:r>
            <a:endParaRPr lang="lt-L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Žymūs apdovanojimai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>
                <a:hlinkClick r:id="rId2" tooltip="1971"/>
              </a:rPr>
              <a:t>1971</a:t>
            </a:r>
            <a:r>
              <a:rPr lang="lt-LT" dirty="0" smtClean="0"/>
              <a:t> m. Žemaitės literatūrinė premija. </a:t>
            </a:r>
          </a:p>
          <a:p>
            <a:r>
              <a:rPr lang="lt-LT" dirty="0" smtClean="0">
                <a:hlinkClick r:id="rId3" tooltip="1996"/>
              </a:rPr>
              <a:t>1996</a:t>
            </a:r>
            <a:r>
              <a:rPr lang="lt-LT" dirty="0" smtClean="0"/>
              <a:t> m. Juozo Paukštelio premija. </a:t>
            </a:r>
          </a:p>
          <a:p>
            <a:r>
              <a:rPr lang="lt-LT" dirty="0" smtClean="0">
                <a:hlinkClick r:id="rId4" tooltip="1997"/>
              </a:rPr>
              <a:t>1997</a:t>
            </a:r>
            <a:r>
              <a:rPr lang="lt-LT" dirty="0" smtClean="0"/>
              <a:t> m. A. Vaičiulaičio literatūrinė premija. </a:t>
            </a:r>
          </a:p>
          <a:p>
            <a:r>
              <a:rPr lang="lt-LT" dirty="0" smtClean="0">
                <a:hlinkClick r:id="rId5" tooltip="1998"/>
              </a:rPr>
              <a:t>1998</a:t>
            </a:r>
            <a:r>
              <a:rPr lang="lt-LT" dirty="0" smtClean="0"/>
              <a:t> m. Lietuvos Respublikos Vyriausybės meno premija. </a:t>
            </a:r>
          </a:p>
          <a:p>
            <a:r>
              <a:rPr lang="lt-LT" dirty="0" smtClean="0">
                <a:hlinkClick r:id="rId6" tooltip="2004"/>
              </a:rPr>
              <a:t>2004</a:t>
            </a:r>
            <a:r>
              <a:rPr lang="lt-LT" dirty="0" smtClean="0"/>
              <a:t> m. ,,Imbiero vakarų" J. Kunčino vardo premija. </a:t>
            </a:r>
          </a:p>
          <a:p>
            <a:r>
              <a:rPr lang="lt-LT" dirty="0" smtClean="0">
                <a:hlinkClick r:id="rId7" tooltip="2005"/>
              </a:rPr>
              <a:t>2005</a:t>
            </a:r>
            <a:r>
              <a:rPr lang="lt-LT" dirty="0" smtClean="0"/>
              <a:t> m. </a:t>
            </a:r>
            <a:r>
              <a:rPr lang="lt-LT" u="sng" dirty="0" smtClean="0">
                <a:hlinkClick r:id="rId8" tooltip="Lietuvos nacionalinė kultūros ir meno premija"/>
              </a:rPr>
              <a:t>Lietuvos nacionalinė kultūros ir meno premija</a:t>
            </a:r>
            <a:r>
              <a:rPr lang="lt-LT" u="sng" dirty="0" smtClean="0"/>
              <a:t> </a:t>
            </a:r>
          </a:p>
          <a:p>
            <a:r>
              <a:rPr lang="lt-LT" dirty="0" smtClean="0">
                <a:hlinkClick r:id="rId7" tooltip="2005"/>
              </a:rPr>
              <a:t>2005</a:t>
            </a:r>
            <a:r>
              <a:rPr lang="lt-LT" dirty="0" smtClean="0"/>
              <a:t> m. P. Cvirkos literatūrinė premija.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Kūrybos metas. Žalio laiko vingis. Rašytojas J. Aputis</a:t>
            </a:r>
            <a:br>
              <a:rPr lang="lt-LT" b="1" dirty="0" smtClean="0"/>
            </a:br>
            <a:r>
              <a:rPr lang="lt-LT" sz="2000" dirty="0" smtClean="0">
                <a:hlinkClick r:id="rId2"/>
              </a:rPr>
              <a:t>http://www.lrt.lt/mediateka/irasas/3626</a:t>
            </a:r>
            <a:r>
              <a:rPr lang="lt-LT" sz="2000" dirty="0" smtClean="0"/>
              <a:t> 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Pasižiūrėkite laidos apie J. Aputį ištrauką (</a:t>
            </a:r>
            <a:r>
              <a:rPr lang="en-US" dirty="0" smtClean="0"/>
              <a:t>10 min.) </a:t>
            </a:r>
            <a:r>
              <a:rPr lang="lt-LT" dirty="0" smtClean="0"/>
              <a:t>ir pasižymėkite </a:t>
            </a:r>
            <a:r>
              <a:rPr lang="en-US" dirty="0" smtClean="0"/>
              <a:t>2-4 </a:t>
            </a:r>
            <a:r>
              <a:rPr lang="lt-LT" dirty="0" smtClean="0"/>
              <a:t>rašytojo </a:t>
            </a:r>
            <a:r>
              <a:rPr lang="en-US" dirty="0" err="1" smtClean="0"/>
              <a:t>mintis</a:t>
            </a:r>
            <a:r>
              <a:rPr lang="en-US" dirty="0" smtClean="0"/>
              <a:t> </a:t>
            </a:r>
            <a:r>
              <a:rPr lang="lt-LT" dirty="0" smtClean="0"/>
              <a:t>apie kūrybą ir gyvenimą, filosofinį požiūrį į pasaulį ir būtį.</a:t>
            </a:r>
          </a:p>
          <a:p>
            <a:pPr>
              <a:buNone/>
            </a:pPr>
            <a:r>
              <a:rPr lang="lt-LT" dirty="0" smtClean="0"/>
              <a:t>Perskaitykite, ką pasižymėjote.</a:t>
            </a:r>
            <a:endParaRPr lang="lt-L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 – </a:t>
            </a:r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</a:rPr>
              <a:t>„pasimatuokime“ 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0000"/>
                </a:solidFill>
              </a:rPr>
              <a:t>Susipažinę su svarbiausiais J. Apučio biografijos faktais, pasižiūrėję laidos apie rašytoją ištrauką, pasižymėsite </a:t>
            </a:r>
            <a:r>
              <a:rPr lang="en-US" dirty="0" smtClean="0">
                <a:solidFill>
                  <a:srgbClr val="FF0000"/>
                </a:solidFill>
              </a:rPr>
              <a:t>2-4</a:t>
            </a:r>
            <a:r>
              <a:rPr lang="lt-LT" dirty="0" smtClean="0">
                <a:solidFill>
                  <a:srgbClr val="FF0000"/>
                </a:solidFill>
              </a:rPr>
              <a:t> rašytojo mintis apie kūrybą ir gyvenimą, filosofinį požiūrį į pasaulį ir būtį;</a:t>
            </a:r>
            <a:r>
              <a:rPr lang="lt-LT" dirty="0" smtClean="0"/>
              <a:t> dirbdami poromis, susipažinsite su J. Apučio kūrybos bruožais,</a:t>
            </a:r>
            <a:r>
              <a:rPr lang="en-US" dirty="0" smtClean="0"/>
              <a:t> </a:t>
            </a:r>
            <a:r>
              <a:rPr lang="lt-LT" dirty="0" smtClean="0"/>
              <a:t>pristatysite (komentuodami) juos visai klasei.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5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941168"/>
            <a:ext cx="2362703" cy="1513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ea typeface="ＭＳ Ｐゴシック" pitchFamily="34" charset="-128"/>
              </a:rPr>
              <a:t>Įsivertinimas pamokoje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Pasižymėjo </a:t>
            </a:r>
            <a:r>
              <a:rPr lang="en-US" dirty="0" smtClean="0"/>
              <a:t>2 </a:t>
            </a:r>
            <a:r>
              <a:rPr lang="lt-LT" dirty="0" smtClean="0"/>
              <a:t>rašytojo </a:t>
            </a:r>
            <a:r>
              <a:rPr lang="en-US" dirty="0" err="1" smtClean="0"/>
              <a:t>mintis</a:t>
            </a:r>
            <a:r>
              <a:rPr lang="en-US" dirty="0" smtClean="0"/>
              <a:t> </a:t>
            </a:r>
            <a:r>
              <a:rPr lang="lt-LT" dirty="0" smtClean="0"/>
              <a:t>apie kūrybą ir gyvenimą, filosofinį požiūrį į pasaulį ir būtį – </a:t>
            </a:r>
            <a:r>
              <a:rPr lang="en-US" dirty="0" smtClean="0">
                <a:solidFill>
                  <a:srgbClr val="FF0000"/>
                </a:solidFill>
              </a:rPr>
              <a:t>1 </a:t>
            </a:r>
            <a:r>
              <a:rPr lang="en-US" dirty="0" err="1" smtClean="0">
                <a:solidFill>
                  <a:srgbClr val="FF0000"/>
                </a:solidFill>
              </a:rPr>
              <a:t>ta</a:t>
            </a:r>
            <a:r>
              <a:rPr lang="lt-LT" dirty="0" err="1" smtClean="0">
                <a:solidFill>
                  <a:srgbClr val="FF0000"/>
                </a:solidFill>
              </a:rPr>
              <a:t>škas</a:t>
            </a:r>
            <a:r>
              <a:rPr lang="lt-LT" dirty="0" smtClean="0">
                <a:solidFill>
                  <a:srgbClr val="FF0000"/>
                </a:solidFill>
              </a:rPr>
              <a:t>.</a:t>
            </a:r>
          </a:p>
          <a:p>
            <a:r>
              <a:rPr lang="lt-LT" dirty="0" smtClean="0"/>
              <a:t>Pasižymėjo </a:t>
            </a:r>
            <a:r>
              <a:rPr lang="en-US" dirty="0" smtClean="0"/>
              <a:t>3 </a:t>
            </a:r>
            <a:r>
              <a:rPr lang="lt-LT" dirty="0" smtClean="0"/>
              <a:t>rašytojo </a:t>
            </a:r>
            <a:r>
              <a:rPr lang="en-US" dirty="0" err="1" smtClean="0"/>
              <a:t>mintis</a:t>
            </a:r>
            <a:r>
              <a:rPr lang="en-US" dirty="0" smtClean="0"/>
              <a:t> </a:t>
            </a:r>
            <a:r>
              <a:rPr lang="lt-LT" dirty="0" smtClean="0"/>
              <a:t>apie kūrybą ir gyvenimą, filosofinį požiūrį į pasaulį ir būtį – </a:t>
            </a:r>
            <a:r>
              <a:rPr lang="en-US" dirty="0" smtClean="0">
                <a:solidFill>
                  <a:srgbClr val="FF0000"/>
                </a:solidFill>
              </a:rPr>
              <a:t>2 </a:t>
            </a:r>
            <a:r>
              <a:rPr lang="en-US" dirty="0" err="1" smtClean="0">
                <a:solidFill>
                  <a:srgbClr val="FF0000"/>
                </a:solidFill>
              </a:rPr>
              <a:t>ta</a:t>
            </a:r>
            <a:r>
              <a:rPr lang="lt-LT" dirty="0" err="1" smtClean="0">
                <a:solidFill>
                  <a:srgbClr val="FF0000"/>
                </a:solidFill>
              </a:rPr>
              <a:t>ška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lt-LT" dirty="0" smtClean="0">
                <a:solidFill>
                  <a:srgbClr val="FF0000"/>
                </a:solidFill>
              </a:rPr>
              <a:t>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lt-LT" dirty="0" smtClean="0"/>
              <a:t>Pasižymėjo </a:t>
            </a:r>
            <a:r>
              <a:rPr lang="en-US" dirty="0" smtClean="0"/>
              <a:t>4</a:t>
            </a:r>
            <a:r>
              <a:rPr lang="en-US" dirty="0" smtClean="0"/>
              <a:t> </a:t>
            </a:r>
            <a:r>
              <a:rPr lang="lt-LT" dirty="0" smtClean="0"/>
              <a:t>rašytojo </a:t>
            </a:r>
            <a:r>
              <a:rPr lang="en-US" dirty="0" err="1" smtClean="0"/>
              <a:t>mintis</a:t>
            </a:r>
            <a:r>
              <a:rPr lang="en-US" dirty="0" smtClean="0"/>
              <a:t> </a:t>
            </a:r>
            <a:r>
              <a:rPr lang="lt-LT" dirty="0" smtClean="0"/>
              <a:t>apie kūrybą ir gyvenimą, filosofinį požiūrį į pasaulį ir būtį – </a:t>
            </a:r>
            <a:r>
              <a:rPr lang="en-US" dirty="0" smtClean="0">
                <a:solidFill>
                  <a:srgbClr val="FF0000"/>
                </a:solidFill>
              </a:rPr>
              <a:t>3 </a:t>
            </a:r>
            <a:r>
              <a:rPr lang="en-US" dirty="0" err="1" smtClean="0">
                <a:solidFill>
                  <a:srgbClr val="FF0000"/>
                </a:solidFill>
              </a:rPr>
              <a:t>ta</a:t>
            </a:r>
            <a:r>
              <a:rPr lang="lt-LT" dirty="0" err="1" smtClean="0">
                <a:solidFill>
                  <a:srgbClr val="FF0000"/>
                </a:solidFill>
              </a:rPr>
              <a:t>ška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lt-LT" dirty="0" smtClean="0">
                <a:solidFill>
                  <a:srgbClr val="FF0000"/>
                </a:solidFill>
              </a:rPr>
              <a:t>.</a:t>
            </a:r>
          </a:p>
          <a:p>
            <a:endParaRPr lang="lt-LT" dirty="0" smtClean="0">
              <a:solidFill>
                <a:srgbClr val="FF0000"/>
              </a:solidFill>
            </a:endParaRPr>
          </a:p>
          <a:p>
            <a:endParaRPr lang="lt-LT" dirty="0" smtClean="0">
              <a:solidFill>
                <a:srgbClr val="FF0000"/>
              </a:solidFill>
            </a:endParaRPr>
          </a:p>
          <a:p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Mirė </a:t>
            </a:r>
            <a:r>
              <a:rPr lang="es-ES" dirty="0" smtClean="0">
                <a:hlinkClick r:id="rId2" tooltip="2010"/>
              </a:rPr>
              <a:t>2010</a:t>
            </a:r>
            <a:r>
              <a:rPr lang="es-ES" dirty="0" smtClean="0"/>
              <a:t> m. </a:t>
            </a:r>
            <a:r>
              <a:rPr lang="es-ES" dirty="0" err="1" smtClean="0">
                <a:hlinkClick r:id="rId3" tooltip="Vasario 28"/>
              </a:rPr>
              <a:t>vasario</a:t>
            </a:r>
            <a:r>
              <a:rPr lang="es-ES" dirty="0" smtClean="0">
                <a:hlinkClick r:id="rId3" tooltip="Vasario 28"/>
              </a:rPr>
              <a:t> 28</a:t>
            </a:r>
            <a:r>
              <a:rPr lang="es-ES" dirty="0" smtClean="0"/>
              <a:t> d. (73 m.)</a:t>
            </a:r>
            <a:endParaRPr lang="lt-LT" dirty="0" smtClean="0"/>
          </a:p>
          <a:p>
            <a:pPr>
              <a:buNone/>
            </a:pP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636912"/>
            <a:ext cx="4766598" cy="323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Kūrybinis palikimas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Žydi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bičių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duona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apsakymai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Valstybinė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grožinės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literatūros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leidykla</a:t>
            </a:r>
            <a:r>
              <a:rPr lang="en-US" dirty="0" smtClean="0">
                <a:latin typeface="Baskerville Old Face" pitchFamily="18" charset="0"/>
              </a:rPr>
              <a:t>, 1963 </a:t>
            </a:r>
            <a:r>
              <a:rPr lang="lt-LT" dirty="0" smtClean="0">
                <a:latin typeface="Baskerville Old Face" pitchFamily="18" charset="0"/>
              </a:rPr>
              <a:t>m.</a:t>
            </a: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Rugsėjo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paukščiai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novelės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Vaga</a:t>
            </a:r>
            <a:r>
              <a:rPr lang="en-US" dirty="0" smtClean="0">
                <a:latin typeface="Baskerville Old Face" pitchFamily="18" charset="0"/>
              </a:rPr>
              <a:t>, 1967</a:t>
            </a:r>
            <a:r>
              <a:rPr lang="lt-LT" dirty="0" smtClean="0">
                <a:latin typeface="Baskerville Old Face" pitchFamily="18" charset="0"/>
              </a:rPr>
              <a:t> m.</a:t>
            </a: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Rugsėjo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paukščiai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novelės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Vaga</a:t>
            </a:r>
            <a:r>
              <a:rPr lang="en-US" dirty="0" smtClean="0">
                <a:latin typeface="Baskerville Old Face" pitchFamily="18" charset="0"/>
              </a:rPr>
              <a:t>, 1967 </a:t>
            </a:r>
            <a:r>
              <a:rPr lang="lt-LT" dirty="0" smtClean="0">
                <a:latin typeface="Baskerville Old Face" pitchFamily="18" charset="0"/>
              </a:rPr>
              <a:t>m.</a:t>
            </a: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Sugrįžimas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vakarėjančiais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laukais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novelės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Vaga</a:t>
            </a:r>
            <a:r>
              <a:rPr lang="en-US" dirty="0" smtClean="0">
                <a:latin typeface="Baskerville Old Face" pitchFamily="18" charset="0"/>
              </a:rPr>
              <a:t>, 1977 </a:t>
            </a:r>
            <a:r>
              <a:rPr lang="lt-LT" dirty="0" smtClean="0">
                <a:latin typeface="Baskerville Old Face" pitchFamily="18" charset="0"/>
              </a:rPr>
              <a:t>m.</a:t>
            </a: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Tiltas</a:t>
            </a:r>
            <a:r>
              <a:rPr lang="en-US" dirty="0" smtClean="0">
                <a:latin typeface="Baskerville Old Face" pitchFamily="18" charset="0"/>
              </a:rPr>
              <a:t> per </a:t>
            </a:r>
            <a:r>
              <a:rPr lang="en-US" dirty="0" err="1" smtClean="0">
                <a:latin typeface="Baskerville Old Face" pitchFamily="18" charset="0"/>
              </a:rPr>
              <a:t>Žalpę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apysakos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Vaga</a:t>
            </a:r>
            <a:r>
              <a:rPr lang="en-US" dirty="0" smtClean="0">
                <a:latin typeface="Baskerville Old Face" pitchFamily="18" charset="0"/>
              </a:rPr>
              <a:t>, 1980</a:t>
            </a:r>
            <a:r>
              <a:rPr lang="lt-LT" dirty="0" smtClean="0">
                <a:latin typeface="Baskerville Old Face" pitchFamily="18" charset="0"/>
              </a:rPr>
              <a:t> m.</a:t>
            </a:r>
            <a:endParaRPr lang="lt-LT" dirty="0" smtClean="0"/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Keleivio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novelės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novelės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Vaga</a:t>
            </a:r>
            <a:r>
              <a:rPr lang="en-US" dirty="0" smtClean="0">
                <a:latin typeface="Baskerville Old Face" pitchFamily="18" charset="0"/>
              </a:rPr>
              <a:t>, 1985</a:t>
            </a:r>
            <a:r>
              <a:rPr lang="lt-LT" dirty="0" smtClean="0">
                <a:latin typeface="Baskerville Old Face" pitchFamily="18" charset="0"/>
              </a:rPr>
              <a:t> m.</a:t>
            </a:r>
            <a:r>
              <a:rPr lang="en-US" dirty="0" smtClean="0">
                <a:latin typeface="Baskerville Old Face" pitchFamily="18" charset="0"/>
              </a:rPr>
              <a:t> </a:t>
            </a:r>
            <a:endParaRPr lang="lt-LT" dirty="0" smtClean="0">
              <a:latin typeface="Baskerville Old Face" pitchFamily="18" charset="0"/>
            </a:endParaRP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Gegužė</a:t>
            </a:r>
            <a:r>
              <a:rPr lang="en-US" dirty="0" smtClean="0">
                <a:latin typeface="Baskerville Old Face" pitchFamily="18" charset="0"/>
              </a:rPr>
              <a:t> ant </a:t>
            </a:r>
            <a:r>
              <a:rPr lang="en-US" dirty="0" err="1" smtClean="0">
                <a:latin typeface="Baskerville Old Face" pitchFamily="18" charset="0"/>
              </a:rPr>
              <a:t>nulūžusio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beržo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novelių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rinkinys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Vaga</a:t>
            </a:r>
            <a:r>
              <a:rPr lang="en-US" dirty="0" smtClean="0">
                <a:latin typeface="Baskerville Old Face" pitchFamily="18" charset="0"/>
              </a:rPr>
              <a:t>, 1986</a:t>
            </a:r>
            <a:r>
              <a:rPr lang="lt-LT" dirty="0" smtClean="0">
                <a:latin typeface="Baskerville Old Face" pitchFamily="18" charset="0"/>
              </a:rPr>
              <a:t> m.</a:t>
            </a: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lt-LT" dirty="0" smtClean="0">
                <a:latin typeface="Baskerville Old Face" pitchFamily="18" charset="0"/>
              </a:rPr>
              <a:t>Skruzdėlynas Prūsijoje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apysaka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Vaga</a:t>
            </a:r>
            <a:r>
              <a:rPr lang="en-US" dirty="0" smtClean="0">
                <a:latin typeface="Baskerville Old Face" pitchFamily="18" charset="0"/>
              </a:rPr>
              <a:t>, 1989 </a:t>
            </a:r>
            <a:endParaRPr lang="lt-LT" dirty="0" smtClean="0">
              <a:latin typeface="Baskerville Old Face" pitchFamily="18" charset="0"/>
            </a:endParaRP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Dvi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apysakos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apysakos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Baltos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lankos</a:t>
            </a:r>
            <a:r>
              <a:rPr lang="en-US" dirty="0" smtClean="0">
                <a:latin typeface="Baskerville Old Face" pitchFamily="18" charset="0"/>
              </a:rPr>
              <a:t>, 1996 </a:t>
            </a:r>
            <a:r>
              <a:rPr lang="lt-LT" dirty="0" smtClean="0">
                <a:latin typeface="Baskerville Old Face" pitchFamily="18" charset="0"/>
              </a:rPr>
              <a:t>m.</a:t>
            </a:r>
          </a:p>
          <a:p>
            <a:pPr>
              <a:lnSpc>
                <a:spcPct val="80000"/>
              </a:lnSpc>
              <a:buBlip>
                <a:blip r:embed="rId2"/>
              </a:buBlip>
              <a:defRPr/>
            </a:pPr>
            <a:r>
              <a:rPr lang="en-US" dirty="0" err="1" smtClean="0">
                <a:latin typeface="Baskerville Old Face" pitchFamily="18" charset="0"/>
              </a:rPr>
              <a:t>Smėlynuose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negalima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sustoti</a:t>
            </a:r>
            <a:r>
              <a:rPr lang="en-US" dirty="0" smtClean="0">
                <a:latin typeface="Baskerville Old Face" pitchFamily="18" charset="0"/>
              </a:rPr>
              <a:t> [</a:t>
            </a:r>
            <a:r>
              <a:rPr lang="en-US" dirty="0" err="1" smtClean="0">
                <a:latin typeface="Baskerville Old Face" pitchFamily="18" charset="0"/>
              </a:rPr>
              <a:t>romanas</a:t>
            </a:r>
            <a:r>
              <a:rPr lang="en-US" dirty="0" smtClean="0">
                <a:latin typeface="Baskerville Old Face" pitchFamily="18" charset="0"/>
              </a:rPr>
              <a:t>]. Vilnius: </a:t>
            </a:r>
            <a:r>
              <a:rPr lang="en-US" dirty="0" err="1" smtClean="0">
                <a:latin typeface="Baskerville Old Face" pitchFamily="18" charset="0"/>
              </a:rPr>
              <a:t>Lietuvos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rašytojų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sąjungos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leidykla</a:t>
            </a:r>
            <a:r>
              <a:rPr lang="en-US" dirty="0" smtClean="0">
                <a:latin typeface="Baskerville Old Face" pitchFamily="18" charset="0"/>
              </a:rPr>
              <a:t>, 1996</a:t>
            </a:r>
            <a:r>
              <a:rPr lang="lt-LT" dirty="0" smtClean="0">
                <a:latin typeface="Baskerville Old Face" pitchFamily="18" charset="0"/>
              </a:rPr>
              <a:t> m.</a:t>
            </a:r>
          </a:p>
          <a:p>
            <a:pPr>
              <a:lnSpc>
                <a:spcPct val="80000"/>
              </a:lnSpc>
              <a:buClr>
                <a:schemeClr val="tx1"/>
              </a:buClr>
              <a:buBlip>
                <a:blip r:embed="rId2"/>
              </a:buBlip>
              <a:defRPr/>
            </a:pPr>
            <a:r>
              <a:rPr lang="lt-LT" dirty="0" smtClean="0">
                <a:latin typeface="Baskerville Old Face" pitchFamily="18" charset="0"/>
                <a:cs typeface="Times New Roman" pitchFamily="18" charset="0"/>
              </a:rPr>
              <a:t>Horizonte bėga šernai [novelė]</a:t>
            </a:r>
            <a:r>
              <a:rPr lang="lt-LT" dirty="0" smtClean="0">
                <a:latin typeface="Arial" charset="0"/>
                <a:cs typeface="Times New Roman" pitchFamily="18" charset="0"/>
              </a:rPr>
              <a:t> </a:t>
            </a:r>
            <a:r>
              <a:rPr lang="lt-LT" dirty="0" smtClean="0">
                <a:latin typeface="Baskerville Old Face" pitchFamily="18" charset="0"/>
                <a:cs typeface="Times New Roman" pitchFamily="18" charset="0"/>
              </a:rPr>
              <a:t>(1970)</a:t>
            </a:r>
            <a:r>
              <a:rPr lang="lt-LT" dirty="0" smtClean="0">
                <a:latin typeface="Arial" charset="0"/>
                <a:cs typeface="Times New Roman" pitchFamily="18" charset="0"/>
              </a:rPr>
              <a:t>,</a:t>
            </a:r>
          </a:p>
          <a:p>
            <a:pPr>
              <a:lnSpc>
                <a:spcPct val="80000"/>
              </a:lnSpc>
              <a:buClr>
                <a:schemeClr val="tx1"/>
              </a:buClr>
              <a:buBlip>
                <a:blip r:embed="rId2"/>
              </a:buBlip>
              <a:defRPr/>
            </a:pPr>
            <a:r>
              <a:rPr lang="lt-LT" dirty="0" smtClean="0">
                <a:latin typeface="Baskerville Old Face" pitchFamily="18" charset="0"/>
                <a:cs typeface="Times New Roman" pitchFamily="18" charset="0"/>
              </a:rPr>
              <a:t>Vargonų balsas skalbykloje [apysaka] (1988)</a:t>
            </a:r>
            <a:r>
              <a:rPr lang="lt-LT" dirty="0" smtClean="0">
                <a:latin typeface="Arial" charset="0"/>
                <a:cs typeface="Times New Roman" pitchFamily="18" charset="0"/>
              </a:rPr>
              <a:t>,</a:t>
            </a:r>
          </a:p>
          <a:p>
            <a:pPr>
              <a:lnSpc>
                <a:spcPct val="80000"/>
              </a:lnSpc>
              <a:buClr>
                <a:schemeClr val="tx1"/>
              </a:buClr>
              <a:buBlip>
                <a:blip r:embed="rId2"/>
              </a:buBlip>
              <a:defRPr/>
            </a:pPr>
            <a:r>
              <a:rPr lang="lt-LT" dirty="0" smtClean="0">
                <a:latin typeface="Baskerville Old Face" pitchFamily="18" charset="0"/>
                <a:cs typeface="Times New Roman" pitchFamily="18" charset="0"/>
              </a:rPr>
              <a:t>Plėnys [apysaka] (1994)</a:t>
            </a:r>
            <a:r>
              <a:rPr lang="lt-LT" dirty="0" smtClean="0">
                <a:latin typeface="Baskerville Old Face" pitchFamily="18" charset="0"/>
              </a:rPr>
              <a:t>. </a:t>
            </a:r>
          </a:p>
          <a:p>
            <a:pPr>
              <a:lnSpc>
                <a:spcPct val="80000"/>
              </a:lnSpc>
              <a:buClr>
                <a:schemeClr val="tx1"/>
              </a:buClr>
              <a:buBlip>
                <a:blip r:embed="rId2"/>
              </a:buBlip>
              <a:defRPr/>
            </a:pPr>
            <a:r>
              <a:rPr lang="lt-LT" dirty="0" smtClean="0">
                <a:latin typeface="Baskerville Old Face" pitchFamily="18" charset="0"/>
              </a:rPr>
              <a:t>Vieškelyje džipai [</a:t>
            </a:r>
            <a:r>
              <a:rPr lang="lt-LT" dirty="0" err="1" smtClean="0">
                <a:latin typeface="Baskerville Old Face" pitchFamily="18" charset="0"/>
              </a:rPr>
              <a:t>smilkioji</a:t>
            </a:r>
            <a:r>
              <a:rPr lang="lt-LT" dirty="0" smtClean="0">
                <a:latin typeface="Baskerville Old Face" pitchFamily="18" charset="0"/>
              </a:rPr>
              <a:t> proza]. Vilnius: </a:t>
            </a:r>
            <a:r>
              <a:rPr lang="en-US" dirty="0" err="1" smtClean="0">
                <a:latin typeface="Baskerville Old Face" pitchFamily="18" charset="0"/>
              </a:rPr>
              <a:t>Lietuvos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rašytojų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 err="1" smtClean="0">
                <a:latin typeface="Baskerville Old Face" pitchFamily="18" charset="0"/>
              </a:rPr>
              <a:t>sąjungos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lt-LT" dirty="0" smtClean="0">
                <a:latin typeface="Baskerville Old Face" pitchFamily="18" charset="0"/>
              </a:rPr>
              <a:t>leidykla, 2005 m.</a:t>
            </a:r>
          </a:p>
          <a:p>
            <a:pPr>
              <a:lnSpc>
                <a:spcPct val="80000"/>
              </a:lnSpc>
              <a:buClr>
                <a:schemeClr val="tx1"/>
              </a:buClr>
              <a:buBlip>
                <a:blip r:embed="rId2"/>
              </a:buBlip>
              <a:defRPr/>
            </a:pPr>
            <a:endParaRPr lang="lt-LT" dirty="0" smtClean="0">
              <a:latin typeface="Baskerville Old Face" pitchFamily="18" charset="0"/>
            </a:endParaRPr>
          </a:p>
        </p:txBody>
      </p:sp>
      <p:pic>
        <p:nvPicPr>
          <p:cNvPr id="4" name="Picture 4" descr="aputis-skruz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1772816"/>
            <a:ext cx="9144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lt-LT" dirty="0" smtClean="0"/>
              <a:t>Dirbdami poromis, susipažinsite su J. Apučio kūrybos bruožais</a:t>
            </a:r>
            <a:r>
              <a:rPr lang="lt-LT" dirty="0" smtClean="0"/>
              <a:t>, užpildysite lenteles/schemą,</a:t>
            </a:r>
            <a:r>
              <a:rPr lang="en-US" dirty="0" smtClean="0"/>
              <a:t> </a:t>
            </a:r>
            <a:r>
              <a:rPr lang="lt-LT" dirty="0" smtClean="0"/>
              <a:t>pristatysite (pakomentuosite) </a:t>
            </a:r>
            <a:r>
              <a:rPr lang="lt-LT" dirty="0" smtClean="0"/>
              <a:t>juos visai klasei (</a:t>
            </a:r>
            <a:r>
              <a:rPr lang="en-US" dirty="0" smtClean="0"/>
              <a:t>20 min.)</a:t>
            </a:r>
            <a:r>
              <a:rPr lang="lt-LT" dirty="0" smtClean="0"/>
              <a:t>. </a:t>
            </a:r>
            <a:endParaRPr lang="lt-LT" dirty="0" smtClean="0"/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lt-LT" dirty="0" err="1" smtClean="0">
                <a:solidFill>
                  <a:schemeClr val="accent1">
                    <a:lumMod val="75000"/>
                  </a:schemeClr>
                </a:solidFill>
              </a:rPr>
              <a:t>eikės</a:t>
            </a:r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 vertinti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poros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darbą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vertinimo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lentel</a:t>
            </a:r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ė).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Ryšys su tradicija. Perskaityti tekstą vadovėlyje (pilkame) </a:t>
            </a:r>
            <a:r>
              <a:rPr lang="en-US" dirty="0" smtClean="0"/>
              <a:t>212-213 </a:t>
            </a:r>
            <a:r>
              <a:rPr lang="en-US" dirty="0" err="1" smtClean="0"/>
              <a:t>psl</a:t>
            </a:r>
            <a:r>
              <a:rPr lang="en-US" dirty="0" smtClean="0"/>
              <a:t>. </a:t>
            </a:r>
            <a:r>
              <a:rPr lang="en-US" dirty="0" err="1" smtClean="0"/>
              <a:t>ir</a:t>
            </a:r>
            <a:r>
              <a:rPr lang="en-US" dirty="0" smtClean="0"/>
              <a:t> u</a:t>
            </a:r>
            <a:r>
              <a:rPr lang="lt-LT" dirty="0" smtClean="0"/>
              <a:t>ž</a:t>
            </a:r>
            <a:r>
              <a:rPr lang="en-US" dirty="0" err="1" smtClean="0"/>
              <a:t>pildyt</a:t>
            </a:r>
            <a:r>
              <a:rPr lang="lt-LT" dirty="0" smtClean="0"/>
              <a:t>i lentelę.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Potekstės klodai. Perskaityti tekstą vadovėlyje (pilkame) </a:t>
            </a:r>
            <a:r>
              <a:rPr lang="en-US" dirty="0" smtClean="0"/>
              <a:t>214 </a:t>
            </a:r>
            <a:r>
              <a:rPr lang="en-US" dirty="0" err="1" smtClean="0"/>
              <a:t>psl</a:t>
            </a:r>
            <a:r>
              <a:rPr lang="en-US" dirty="0" smtClean="0"/>
              <a:t>. </a:t>
            </a:r>
            <a:r>
              <a:rPr lang="en-US" dirty="0" err="1" smtClean="0"/>
              <a:t>ir</a:t>
            </a:r>
            <a:r>
              <a:rPr lang="en-US" dirty="0" smtClean="0"/>
              <a:t> u</a:t>
            </a:r>
            <a:r>
              <a:rPr lang="lt-LT" dirty="0" smtClean="0"/>
              <a:t>ž</a:t>
            </a:r>
            <a:r>
              <a:rPr lang="en-US" dirty="0" err="1" smtClean="0"/>
              <a:t>pildyt</a:t>
            </a:r>
            <a:r>
              <a:rPr lang="lt-LT" dirty="0" smtClean="0"/>
              <a:t>i lentelę.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Erdv</a:t>
            </a:r>
            <a:r>
              <a:rPr lang="lt-LT" dirty="0" smtClean="0"/>
              <a:t>ė ir laikas. Perskaityti tekstą vadovėlyje (pilkame) </a:t>
            </a:r>
            <a:r>
              <a:rPr lang="en-US" dirty="0" smtClean="0"/>
              <a:t>215 </a:t>
            </a:r>
            <a:r>
              <a:rPr lang="en-US" dirty="0" err="1" smtClean="0"/>
              <a:t>psl</a:t>
            </a:r>
            <a:r>
              <a:rPr lang="en-US" dirty="0" smtClean="0"/>
              <a:t>. </a:t>
            </a:r>
            <a:r>
              <a:rPr lang="en-US" dirty="0" err="1" smtClean="0"/>
              <a:t>ir</a:t>
            </a:r>
            <a:r>
              <a:rPr lang="en-US" dirty="0" smtClean="0"/>
              <a:t> u</a:t>
            </a:r>
            <a:r>
              <a:rPr lang="lt-LT" dirty="0" smtClean="0"/>
              <a:t>ž</a:t>
            </a:r>
            <a:r>
              <a:rPr lang="en-US" dirty="0" err="1" smtClean="0"/>
              <a:t>pildyt</a:t>
            </a:r>
            <a:r>
              <a:rPr lang="lt-LT" dirty="0" smtClean="0"/>
              <a:t>i </a:t>
            </a:r>
            <a:r>
              <a:rPr lang="lt-LT" dirty="0" err="1" smtClean="0"/>
              <a:t>shemą</a:t>
            </a:r>
            <a:r>
              <a:rPr lang="lt-LT" dirty="0" smtClean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Por</a:t>
            </a:r>
            <a:r>
              <a:rPr lang="lt-LT" dirty="0" smtClean="0"/>
              <a:t>ų pristatymai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Pasižymėkite svarbiausią informaciją, klauskite, jei kas neaišku.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Atsakykite į klausimus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Kokiais rašytojais sekė J. Aputis ir ką iš jų perėmė?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Kas buvo pagrindinis rašytojo įkvėpimo šaltinis?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Kokie J. Apučio potekstės klodai?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Koks rašytojo kūrinių laikas?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Kokia erdvė?</a:t>
            </a:r>
          </a:p>
          <a:p>
            <a:pPr marL="514350" indent="-514350">
              <a:buNone/>
            </a:pPr>
            <a:r>
              <a:rPr lang="lt-L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Į(si)vertinkite, kaip jums patiems ir kitoms poroms pavyko pristatyti mokymosi medžiagą.</a:t>
            </a:r>
          </a:p>
          <a:p>
            <a:pPr marL="514350" indent="-514350"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Į(si)vertinkime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Pora</a:t>
                      </a:r>
                      <a:r>
                        <a:rPr lang="lt-LT" dirty="0" smtClean="0"/>
                        <a:t> </a:t>
                      </a:r>
                      <a:r>
                        <a:rPr lang="lt-LT" baseline="0" dirty="0" smtClean="0"/>
                        <a:t> (vardai)</a:t>
                      </a:r>
                      <a:endParaRPr lang="lt-LT" dirty="0" smtClean="0"/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Aiškino gerai, viską supratau.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Nelabai aišku, supratau ne viską.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Aiškino prastai, beveik nieko nesupratau.</a:t>
                      </a:r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PAMOKOS UŽDAVINYS – </a:t>
            </a:r>
            <a:r>
              <a:rPr lang="lt-LT" b="1" dirty="0" smtClean="0">
                <a:solidFill>
                  <a:srgbClr val="7030A0"/>
                </a:solidFill>
                <a:latin typeface="Times New Roman" pitchFamily="18" charset="0"/>
              </a:rPr>
              <a:t>„pasimatuokime“ 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Susipažinę su svarbiausiais J. Apučio biografijos faktais, pasižiūrėję laidos apie rašytoją ištrauką, pasižymėsite </a:t>
            </a:r>
            <a:r>
              <a:rPr lang="en-US" dirty="0" smtClean="0"/>
              <a:t>2-4</a:t>
            </a:r>
            <a:r>
              <a:rPr lang="lt-LT" dirty="0" smtClean="0"/>
              <a:t> rašytojo mintis apie kūrybą ir gyvenimą, filosofinį požiūrį į pasaulį ir būtį; </a:t>
            </a:r>
            <a:r>
              <a:rPr lang="lt-LT" dirty="0" smtClean="0">
                <a:solidFill>
                  <a:srgbClr val="FF0000"/>
                </a:solidFill>
              </a:rPr>
              <a:t>dirbdami poromis, susipažinsite su J. Apučio kūrybos bruožais,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lt-LT" dirty="0" smtClean="0">
                <a:solidFill>
                  <a:srgbClr val="FF0000"/>
                </a:solidFill>
              </a:rPr>
              <a:t>pristatysite (komentuodami) juos visai klasei.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5" name="Picture 2" descr="C:\Users\User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013176"/>
            <a:ext cx="2362703" cy="1513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ea typeface="ＭＳ Ｐゴシック" pitchFamily="34" charset="-128"/>
              </a:rPr>
              <a:t>Įsivertinimas pamokoje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Pora</a:t>
            </a:r>
            <a:r>
              <a:rPr lang="en-US" dirty="0" smtClean="0"/>
              <a:t> </a:t>
            </a:r>
            <a:r>
              <a:rPr lang="en-US" dirty="0" err="1" smtClean="0"/>
              <a:t>ai</a:t>
            </a:r>
            <a:r>
              <a:rPr lang="lt-LT" dirty="0" smtClean="0"/>
              <a:t>š</a:t>
            </a:r>
            <a:r>
              <a:rPr lang="en-US" dirty="0" err="1" smtClean="0"/>
              <a:t>kino</a:t>
            </a:r>
            <a:r>
              <a:rPr lang="en-US" dirty="0" smtClean="0"/>
              <a:t> </a:t>
            </a:r>
            <a:r>
              <a:rPr lang="en-US" dirty="0" err="1" smtClean="0"/>
              <a:t>gerai</a:t>
            </a:r>
            <a:r>
              <a:rPr lang="en-US" dirty="0" smtClean="0"/>
              <a:t>, </a:t>
            </a:r>
            <a:r>
              <a:rPr lang="en-US" dirty="0" err="1" smtClean="0"/>
              <a:t>visi</a:t>
            </a:r>
            <a:r>
              <a:rPr lang="en-US" dirty="0" smtClean="0"/>
              <a:t> </a:t>
            </a:r>
            <a:r>
              <a:rPr lang="en-US" dirty="0" err="1" smtClean="0"/>
              <a:t>visk</a:t>
            </a:r>
            <a:r>
              <a:rPr lang="lt-LT" dirty="0" smtClean="0"/>
              <a:t>ą</a:t>
            </a:r>
            <a:r>
              <a:rPr lang="en-US" dirty="0" smtClean="0"/>
              <a:t> </a:t>
            </a:r>
            <a:r>
              <a:rPr lang="en-US" dirty="0" err="1" smtClean="0"/>
              <a:t>suprato</a:t>
            </a:r>
            <a:r>
              <a:rPr lang="en-US" dirty="0" smtClean="0"/>
              <a:t> </a:t>
            </a:r>
            <a:r>
              <a:rPr lang="lt-LT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</a:t>
            </a:r>
            <a:r>
              <a:rPr lang="lt-LT" dirty="0" smtClean="0">
                <a:solidFill>
                  <a:srgbClr val="FF0000"/>
                </a:solidFill>
              </a:rPr>
              <a:t>taškai</a:t>
            </a:r>
          </a:p>
          <a:p>
            <a:r>
              <a:rPr lang="lt-LT" dirty="0" smtClean="0"/>
              <a:t>Pora nelabai aiškiai aiškino, klasė suprato ne </a:t>
            </a:r>
            <a:r>
              <a:rPr lang="lt-LT" dirty="0" smtClean="0"/>
              <a:t>viską - </a:t>
            </a:r>
            <a:r>
              <a:rPr lang="en-US" dirty="0" smtClean="0">
                <a:solidFill>
                  <a:srgbClr val="FF0000"/>
                </a:solidFill>
              </a:rPr>
              <a:t>1 </a:t>
            </a:r>
            <a:r>
              <a:rPr lang="en-US" dirty="0" err="1" smtClean="0">
                <a:solidFill>
                  <a:srgbClr val="FF0000"/>
                </a:solidFill>
              </a:rPr>
              <a:t>ta</a:t>
            </a:r>
            <a:r>
              <a:rPr lang="lt-LT" dirty="0" err="1" smtClean="0">
                <a:solidFill>
                  <a:srgbClr val="FF0000"/>
                </a:solidFill>
              </a:rPr>
              <a:t>škas</a:t>
            </a:r>
            <a:r>
              <a:rPr lang="lt-LT" dirty="0" smtClean="0">
                <a:solidFill>
                  <a:srgbClr val="FF0000"/>
                </a:solidFill>
              </a:rPr>
              <a:t>.</a:t>
            </a:r>
          </a:p>
          <a:p>
            <a:r>
              <a:rPr lang="lt-LT" dirty="0" smtClean="0"/>
              <a:t>Pora aiškino prastai, klasė </a:t>
            </a:r>
            <a:r>
              <a:rPr lang="lt-LT" dirty="0" smtClean="0"/>
              <a:t>beveik </a:t>
            </a:r>
            <a:r>
              <a:rPr lang="lt-LT" dirty="0" smtClean="0"/>
              <a:t>nieko nesuprato</a:t>
            </a:r>
            <a:r>
              <a:rPr lang="lt-LT" dirty="0" smtClean="0"/>
              <a:t> </a:t>
            </a:r>
            <a:r>
              <a:rPr lang="lt-LT" dirty="0" smtClean="0"/>
              <a:t>– </a:t>
            </a:r>
            <a:r>
              <a:rPr lang="en-US" dirty="0" smtClean="0">
                <a:solidFill>
                  <a:srgbClr val="FF0000"/>
                </a:solidFill>
              </a:rPr>
              <a:t>0 </a:t>
            </a:r>
            <a:r>
              <a:rPr lang="en-US" dirty="0" err="1" smtClean="0">
                <a:solidFill>
                  <a:srgbClr val="FF0000"/>
                </a:solidFill>
              </a:rPr>
              <a:t>ta</a:t>
            </a:r>
            <a:r>
              <a:rPr lang="lt-LT" dirty="0" err="1" smtClean="0">
                <a:solidFill>
                  <a:srgbClr val="FF0000"/>
                </a:solidFill>
              </a:rPr>
              <a:t>škų</a:t>
            </a:r>
            <a:r>
              <a:rPr lang="lt-LT" dirty="0" smtClean="0">
                <a:solidFill>
                  <a:srgbClr val="FF0000"/>
                </a:solidFill>
              </a:rPr>
              <a:t>.</a:t>
            </a:r>
            <a:endParaRPr lang="lt-LT" dirty="0" smtClean="0"/>
          </a:p>
          <a:p>
            <a:endParaRPr lang="lt-LT" dirty="0" smtClean="0">
              <a:solidFill>
                <a:srgbClr val="FF0000"/>
              </a:solidFill>
            </a:endParaRPr>
          </a:p>
          <a:p>
            <a:endParaRPr lang="lt-L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Aukcionas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Jei </a:t>
            </a:r>
            <a:r>
              <a:rPr lang="lt-LT" b="1" dirty="0" smtClean="0"/>
              <a:t>paaiškinsite abu terminus, </a:t>
            </a:r>
            <a:r>
              <a:rPr lang="lt-LT" b="1" dirty="0" smtClean="0"/>
              <a:t>parduodu klausimą už </a:t>
            </a:r>
            <a:r>
              <a:rPr lang="lt-LT" b="1" dirty="0" smtClean="0">
                <a:solidFill>
                  <a:srgbClr val="C00000"/>
                </a:solidFill>
              </a:rPr>
              <a:t>PLIUS </a:t>
            </a:r>
            <a:r>
              <a:rPr lang="lt-LT" b="1" dirty="0" smtClean="0">
                <a:solidFill>
                  <a:srgbClr val="C00000"/>
                </a:solidFill>
              </a:rPr>
              <a:t>taškas</a:t>
            </a:r>
            <a:r>
              <a:rPr lang="lt-LT" b="1" dirty="0" smtClean="0"/>
              <a:t>:</a:t>
            </a:r>
          </a:p>
          <a:p>
            <a:pPr>
              <a:buNone/>
            </a:pPr>
            <a:r>
              <a:rPr lang="lt-LT" b="1" dirty="0" smtClean="0"/>
              <a:t>Ezopinė kalba</a:t>
            </a:r>
          </a:p>
          <a:p>
            <a:pPr>
              <a:buNone/>
            </a:pPr>
            <a:r>
              <a:rPr lang="lt-LT" b="1" dirty="0" smtClean="0"/>
              <a:t>Lyrizmas</a:t>
            </a:r>
          </a:p>
          <a:p>
            <a:pPr>
              <a:buNone/>
            </a:pPr>
            <a:endParaRPr lang="lt-LT" b="1" dirty="0" smtClean="0"/>
          </a:p>
          <a:p>
            <a:endParaRPr lang="lt-LT" dirty="0"/>
          </a:p>
        </p:txBody>
      </p:sp>
      <p:pic>
        <p:nvPicPr>
          <p:cNvPr id="4" name="rg_hi" descr="https://encrypted-tbn1.gstatic.com/images?q=tbn:ANd9GcRKm0EClAGfGOte2R59U8o4f5jkn0KfWQIUxnMhKJ8pf2LL3xv1O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29000"/>
            <a:ext cx="2239516" cy="158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>
          <a:xfrm>
            <a:off x="1258888" y="457200"/>
            <a:ext cx="7686675" cy="1143000"/>
          </a:xfrm>
        </p:spPr>
        <p:txBody>
          <a:bodyPr/>
          <a:lstStyle/>
          <a:p>
            <a:r>
              <a:rPr lang="lt-LT" sz="5400" b="1" dirty="0" smtClean="0">
                <a:ea typeface="ＭＳ Ｐゴシック" pitchFamily="34" charset="-128"/>
              </a:rPr>
              <a:t>Įsivertinimas pamokoje</a:t>
            </a:r>
          </a:p>
        </p:txBody>
      </p:sp>
      <p:pic>
        <p:nvPicPr>
          <p:cNvPr id="6963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5229225"/>
            <a:ext cx="1152525" cy="1127125"/>
          </a:xfrm>
        </p:spPr>
      </p:pic>
      <p:pic>
        <p:nvPicPr>
          <p:cNvPr id="6963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44675"/>
            <a:ext cx="15113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500438"/>
            <a:ext cx="12128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WordArt 11"/>
          <p:cNvSpPr>
            <a:spLocks noChangeArrowheads="1" noChangeShapeType="1" noTextEdit="1"/>
          </p:cNvSpPr>
          <p:nvPr/>
        </p:nvSpPr>
        <p:spPr bwMode="auto">
          <a:xfrm>
            <a:off x="3563938" y="2349500"/>
            <a:ext cx="1223962" cy="4476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P u i k i a i –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9639" name="WordArt 12"/>
          <p:cNvSpPr>
            <a:spLocks noChangeArrowheads="1" noChangeShapeType="1" noTextEdit="1"/>
          </p:cNvSpPr>
          <p:nvPr/>
        </p:nvSpPr>
        <p:spPr bwMode="auto">
          <a:xfrm>
            <a:off x="3635375" y="3860800"/>
            <a:ext cx="4943475" cy="5762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Liko neatsakytų klausimų...</a:t>
            </a:r>
          </a:p>
        </p:txBody>
      </p:sp>
      <p:sp>
        <p:nvSpPr>
          <p:cNvPr id="69640" name="WordArt 13"/>
          <p:cNvSpPr>
            <a:spLocks noChangeArrowheads="1" noChangeShapeType="1" noTextEdit="1"/>
          </p:cNvSpPr>
          <p:nvPr/>
        </p:nvSpPr>
        <p:spPr bwMode="auto">
          <a:xfrm>
            <a:off x="3708400" y="5516563"/>
            <a:ext cx="1181100" cy="61118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lt-L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B l o g a i</a:t>
            </a:r>
            <a:endParaRPr lang="lt-L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938" y="2349500"/>
            <a:ext cx="73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3581487" y="236288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563938" y="1988840"/>
            <a:ext cx="4536454" cy="10801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6</a:t>
            </a:r>
            <a:r>
              <a:rPr lang="lt-LT" sz="3200" b="1" dirty="0" smtClean="0">
                <a:solidFill>
                  <a:schemeClr val="tx1"/>
                </a:solidFill>
              </a:rPr>
              <a:t> – 4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lt-LT" sz="3200" b="1" dirty="0" smtClean="0">
                <a:solidFill>
                  <a:schemeClr val="tx1"/>
                </a:solidFill>
              </a:rPr>
              <a:t>taškai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581486" y="3500438"/>
            <a:ext cx="4518906" cy="122396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3 - </a:t>
            </a:r>
            <a:r>
              <a:rPr lang="lt-LT" sz="3200" b="1" dirty="0" smtClean="0">
                <a:solidFill>
                  <a:schemeClr val="tx1"/>
                </a:solidFill>
              </a:rPr>
              <a:t>2 taškai</a:t>
            </a:r>
            <a:endParaRPr lang="lt-LT" sz="3200" b="1" dirty="0">
              <a:solidFill>
                <a:schemeClr val="tx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3550251" y="5100858"/>
            <a:ext cx="4550141" cy="128046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 smtClean="0">
                <a:solidFill>
                  <a:schemeClr val="tx1"/>
                </a:solidFill>
              </a:rPr>
              <a:t>1 – 0 </a:t>
            </a:r>
            <a:r>
              <a:rPr lang="lt-LT" sz="2800" b="1" dirty="0" smtClean="0">
                <a:solidFill>
                  <a:schemeClr val="tx1"/>
                </a:solidFill>
              </a:rPr>
              <a:t>taškai</a:t>
            </a:r>
            <a:endParaRPr lang="lt-LT" sz="2800" b="1" dirty="0">
              <a:solidFill>
                <a:schemeClr val="tx1"/>
              </a:solidFill>
            </a:endParaRPr>
          </a:p>
        </p:txBody>
      </p:sp>
      <p:pic>
        <p:nvPicPr>
          <p:cNvPr id="14" name="Picture 5" descr="ANd9GcT9tffUuHknz8HT0AXl_AIoOajOqG5znRY0xL31CMB_RdbEHmQ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57338"/>
            <a:ext cx="1584325" cy="1593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nykstys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638"/>
            <a:ext cx="2232247" cy="1655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ANd9GcQL6GeomMv7G-Do0Uz_1KRceaGxuIrxjPyZ0BgyaflTYkZkUbC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7" y="4941168"/>
            <a:ext cx="1944687" cy="15841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717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r>
              <a:rPr lang="en-US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Perskaitykite chrestomatijose </a:t>
            </a:r>
            <a:r>
              <a:rPr lang="en-US" dirty="0" smtClean="0"/>
              <a:t>322 </a:t>
            </a:r>
            <a:r>
              <a:rPr lang="en-US" dirty="0" err="1" smtClean="0"/>
              <a:t>psl</a:t>
            </a:r>
            <a:r>
              <a:rPr lang="en-US" dirty="0" smtClean="0"/>
              <a:t>. </a:t>
            </a:r>
            <a:r>
              <a:rPr lang="lt-LT" dirty="0" smtClean="0"/>
              <a:t>esantį tekstą ir pasiruoškite atsakyti į pateiktus klausimus.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Kokiai rašytojų kartai priklausė J. Aputis?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 siekė rašytojas? Prie ko prisidėjo, ką keitė?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Kokios pamatinės vertybės teigiamos J. Apučio novelistikoje?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 mokė rašytojas?</a:t>
            </a:r>
            <a:endParaRPr lang="lt-L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u="sng" dirty="0">
                <a:latin typeface="Times New Roman" pitchFamily="18" charset="0"/>
              </a:rPr>
              <a:t>Lagaminas</a:t>
            </a:r>
            <a:r>
              <a:rPr lang="lt-LT" sz="6000" b="1" dirty="0">
                <a:latin typeface="Times New Roman" pitchFamily="18" charset="0"/>
              </a:rPr>
              <a:t> </a:t>
            </a:r>
            <a:r>
              <a:rPr lang="lt-LT" b="1" dirty="0">
                <a:latin typeface="Times New Roman" pitchFamily="18" charset="0"/>
              </a:rPr>
              <a:t>(žinių bagažas</a:t>
            </a:r>
            <a:r>
              <a:rPr lang="lt-LT" b="1" dirty="0" smtClean="0">
                <a:latin typeface="Times New Roman" pitchFamily="18" charset="0"/>
              </a:rPr>
              <a:t>):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Kas </a:t>
            </a:r>
            <a:r>
              <a:rPr lang="lt-LT" sz="3600" b="1" dirty="0" smtClean="0">
                <a:latin typeface="Times New Roman" pitchFamily="18" charset="0"/>
              </a:rPr>
              <a:t>pamokoje buvo itin gerai, kodėl?</a:t>
            </a:r>
          </a:p>
          <a:p>
            <a:pPr>
              <a:lnSpc>
                <a:spcPct val="90000"/>
              </a:lnSpc>
            </a:pPr>
            <a:r>
              <a:rPr lang="lt-LT" sz="3600" b="1" dirty="0" smtClean="0">
                <a:latin typeface="Times New Roman" pitchFamily="18" charset="0"/>
              </a:rPr>
              <a:t>Kas buvo </a:t>
            </a:r>
            <a:r>
              <a:rPr lang="lt-LT" sz="3600" b="1" dirty="0" smtClean="0">
                <a:solidFill>
                  <a:srgbClr val="C00000"/>
                </a:solidFill>
                <a:latin typeface="Times New Roman" pitchFamily="18" charset="0"/>
              </a:rPr>
              <a:t>sunku</a:t>
            </a:r>
            <a:r>
              <a:rPr lang="lt-LT" sz="3600" b="1" dirty="0" smtClean="0">
                <a:latin typeface="Times New Roman" pitchFamily="18" charset="0"/>
              </a:rPr>
              <a:t>, kodėl? </a:t>
            </a:r>
            <a:endParaRPr lang="lt-LT" sz="3600" b="1" dirty="0">
              <a:latin typeface="Times New Roman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7" descr="ANd9GcSTciOj-unVLaroYRRkjX0SE4eejenxX_IvyCqUy2m10IvV7BRq5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21088"/>
            <a:ext cx="4824313" cy="2601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7330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994</Words>
  <Application>Microsoft Office PowerPoint</Application>
  <PresentationFormat>Demonstracija ekrane (4:3)</PresentationFormat>
  <Paragraphs>101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24</vt:i4>
      </vt:variant>
    </vt:vector>
  </HeadingPairs>
  <TitlesOfParts>
    <vt:vector size="25" baseType="lpstr">
      <vt:lpstr>Office tema</vt:lpstr>
      <vt:lpstr>Pamokos tema</vt:lpstr>
      <vt:lpstr>Namų darbų patikra</vt:lpstr>
      <vt:lpstr>PAMOKOS UŽDAVINYS:</vt:lpstr>
      <vt:lpstr>Juozas Aputis</vt:lpstr>
      <vt:lpstr>Skaidrė 5</vt:lpstr>
      <vt:lpstr>Kurį laiką gyveno Nemakščiuose, Viduklėje, Vilniuje, vėliau įsikūrė Dzūkijoje, vaizdingame Zervynų kaime; </vt:lpstr>
      <vt:lpstr>1960 m. baigė Vilniaus universitete lietuvių kalbą ir literatūrą </vt:lpstr>
      <vt:lpstr>Skaidrė 8</vt:lpstr>
      <vt:lpstr>Žymūs apdovanojimai</vt:lpstr>
      <vt:lpstr>Kūrybos metas. Žalio laiko vingis. Rašytojas J. Aputis http://www.lrt.lt/mediateka/irasas/3626  </vt:lpstr>
      <vt:lpstr>PAMOKOS UŽDAVINYS – „pasimatuokime“ :</vt:lpstr>
      <vt:lpstr>Įsivertinimas pamokoje</vt:lpstr>
      <vt:lpstr>Skaidrė 13</vt:lpstr>
      <vt:lpstr>Kūrybinis palikimas </vt:lpstr>
      <vt:lpstr>Užduotis</vt:lpstr>
      <vt:lpstr>Porų pristatymai</vt:lpstr>
      <vt:lpstr>Atsakykite į klausimus</vt:lpstr>
      <vt:lpstr>Į(si)vertinkime</vt:lpstr>
      <vt:lpstr>PAMOKOS UŽDAVINYS – „pasimatuokime“ :</vt:lpstr>
      <vt:lpstr>Įsivertinimas pamokoje</vt:lpstr>
      <vt:lpstr>Aukcionas</vt:lpstr>
      <vt:lpstr>Įsivertinimas pamokoje</vt:lpstr>
      <vt:lpstr>Namų darbas </vt:lpstr>
      <vt:lpstr>Lagaminas (žinių bagažas):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Namų darbų patikra</dc:title>
  <dc:creator>Namu</dc:creator>
  <cp:lastModifiedBy>Namu</cp:lastModifiedBy>
  <cp:revision>21</cp:revision>
  <dcterms:created xsi:type="dcterms:W3CDTF">2014-01-08T15:31:21Z</dcterms:created>
  <dcterms:modified xsi:type="dcterms:W3CDTF">2014-03-08T12:29:41Z</dcterms:modified>
</cp:coreProperties>
</file>