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2" r:id="rId3"/>
    <p:sldId id="257" r:id="rId4"/>
    <p:sldId id="261" r:id="rId5"/>
    <p:sldId id="258" r:id="rId6"/>
    <p:sldId id="259" r:id="rId7"/>
    <p:sldId id="260" r:id="rId8"/>
    <p:sldId id="262" r:id="rId9"/>
    <p:sldId id="263" r:id="rId10"/>
    <p:sldId id="264" r:id="rId11"/>
    <p:sldId id="267" r:id="rId12"/>
    <p:sldId id="268" r:id="rId13"/>
    <p:sldId id="265" r:id="rId14"/>
    <p:sldId id="274" r:id="rId15"/>
    <p:sldId id="275" r:id="rId16"/>
    <p:sldId id="272" r:id="rId17"/>
    <p:sldId id="271" r:id="rId18"/>
    <p:sldId id="273" r:id="rId19"/>
    <p:sldId id="276" r:id="rId20"/>
    <p:sldId id="270" r:id="rId21"/>
    <p:sldId id="277" r:id="rId22"/>
    <p:sldId id="278" r:id="rId23"/>
    <p:sldId id="279" r:id="rId24"/>
    <p:sldId id="280" r:id="rId25"/>
    <p:sldId id="281" r:id="rId2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Ref idx="1003">
        <a:schemeClr val="bg1"/>
      </p:bgRef>
    </p:bg>
    <p:spTree>
      <p:nvGrpSpPr>
        <p:cNvPr id="1" name=""/>
        <p:cNvGrpSpPr/>
        <p:nvPr/>
      </p:nvGrpSpPr>
      <p:grpSpPr>
        <a:xfrm>
          <a:off x="0" y="0"/>
          <a:ext cx="0" cy="0"/>
          <a:chOff x="0" y="0"/>
          <a:chExt cx="0" cy="0"/>
        </a:xfrm>
      </p:grpSpPr>
      <p:sp>
        <p:nvSpPr>
          <p:cNvPr id="12" name="Stačiakampis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Suapvalintas stačiakampis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Paantraštė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28" name="Datos vietos rezervavimo ženklas 27"/>
          <p:cNvSpPr>
            <a:spLocks noGrp="1"/>
          </p:cNvSpPr>
          <p:nvPr>
            <p:ph type="dt" sz="half" idx="10"/>
          </p:nvPr>
        </p:nvSpPr>
        <p:spPr/>
        <p:txBody>
          <a:bodyPr/>
          <a:lstStyle/>
          <a:p>
            <a:fld id="{1C8DDDC4-DD48-4308-A7E0-98165D63D553}" type="datetimeFigureOut">
              <a:rPr lang="lt-LT" smtClean="0"/>
              <a:pPr/>
              <a:t>2015.08.07</a:t>
            </a:fld>
            <a:endParaRPr lang="lt-LT"/>
          </a:p>
        </p:txBody>
      </p:sp>
      <p:sp>
        <p:nvSpPr>
          <p:cNvPr id="17" name="Poraštės vietos rezervavimo ženklas 16"/>
          <p:cNvSpPr>
            <a:spLocks noGrp="1"/>
          </p:cNvSpPr>
          <p:nvPr>
            <p:ph type="ftr" sz="quarter" idx="11"/>
          </p:nvPr>
        </p:nvSpPr>
        <p:spPr/>
        <p:txBody>
          <a:bodyPr/>
          <a:lstStyle/>
          <a:p>
            <a:endParaRPr lang="lt-LT"/>
          </a:p>
        </p:txBody>
      </p:sp>
      <p:sp>
        <p:nvSpPr>
          <p:cNvPr id="29" name="Skaidrės numerio vietos rezervavimo ženklas 28"/>
          <p:cNvSpPr>
            <a:spLocks noGrp="1"/>
          </p:cNvSpPr>
          <p:nvPr>
            <p:ph type="sldNum" sz="quarter" idx="12"/>
          </p:nvPr>
        </p:nvSpPr>
        <p:spPr/>
        <p:txBody>
          <a:bodyPr lIns="0" tIns="0" rIns="0" bIns="0">
            <a:noAutofit/>
          </a:bodyPr>
          <a:lstStyle>
            <a:lvl1pPr>
              <a:defRPr sz="1400">
                <a:solidFill>
                  <a:srgbClr val="FFFFFF"/>
                </a:solidFill>
              </a:defRPr>
            </a:lvl1pPr>
          </a:lstStyle>
          <a:p>
            <a:fld id="{3EB13EFE-0A69-4DDC-BC41-23C766984008}" type="slidenum">
              <a:rPr lang="lt-LT" smtClean="0"/>
              <a:pPr/>
              <a:t>‹#›</a:t>
            </a:fld>
            <a:endParaRPr lang="lt-LT"/>
          </a:p>
        </p:txBody>
      </p:sp>
      <p:sp>
        <p:nvSpPr>
          <p:cNvPr id="7" name="Stačiakampis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Stačiakampis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ačiakampis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Antraštė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lt-LT" smtClean="0"/>
              <a:t>Spustelėkite, jei norite keisite ruoš. pav. stilių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2015.08.07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
        <p:nvSpPr>
          <p:cNvPr id="8" name="Turinio vietos rezervavimo ženklas 7"/>
          <p:cNvSpPr>
            <a:spLocks noGrp="1"/>
          </p:cNvSpPr>
          <p:nvPr>
            <p:ph sz="quarter" idx="1"/>
          </p:nvPr>
        </p:nvSpPr>
        <p:spPr>
          <a:xfrm>
            <a:off x="914400" y="1447800"/>
            <a:ext cx="7772400" cy="4572000"/>
          </a:xfrm>
        </p:spPr>
        <p:txBody>
          <a:bodyPr vert="horz"/>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3">
        <a:schemeClr val="bg1"/>
      </p:bgRef>
    </p:bg>
    <p:spTree>
      <p:nvGrpSpPr>
        <p:cNvPr id="1" name=""/>
        <p:cNvGrpSpPr/>
        <p:nvPr/>
      </p:nvGrpSpPr>
      <p:grpSpPr>
        <a:xfrm>
          <a:off x="0" y="0"/>
          <a:ext cx="0" cy="0"/>
          <a:chOff x="0" y="0"/>
          <a:chExt cx="0" cy="0"/>
        </a:xfrm>
      </p:grpSpPr>
      <p:sp>
        <p:nvSpPr>
          <p:cNvPr id="11" name="Stačiakampis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Suapvalintas stačiakampis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Antraštė 1"/>
          <p:cNvSpPr>
            <a:spLocks noGrp="1"/>
          </p:cNvSpPr>
          <p:nvPr>
            <p:ph type="title"/>
          </p:nvPr>
        </p:nvSpPr>
        <p:spPr>
          <a:xfrm>
            <a:off x="722313" y="952500"/>
            <a:ext cx="7772400" cy="1362075"/>
          </a:xfrm>
        </p:spPr>
        <p:txBody>
          <a:bodyPr anchor="b" anchorCtr="0"/>
          <a:lstStyle>
            <a:lvl1pPr algn="l">
              <a:buNone/>
              <a:defRPr sz="4000" b="0" cap="none"/>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2015.08.07</a:t>
            </a:fld>
            <a:endParaRPr lang="lt-LT"/>
          </a:p>
        </p:txBody>
      </p:sp>
      <p:sp>
        <p:nvSpPr>
          <p:cNvPr id="5" name="Poraštės vietos rezervavimo ženklas 4"/>
          <p:cNvSpPr>
            <a:spLocks noGrp="1"/>
          </p:cNvSpPr>
          <p:nvPr>
            <p:ph type="ftr" sz="quarter" idx="11"/>
          </p:nvPr>
        </p:nvSpPr>
        <p:spPr>
          <a:xfrm>
            <a:off x="800100" y="6172200"/>
            <a:ext cx="4000500" cy="457200"/>
          </a:xfrm>
        </p:spPr>
        <p:txBody>
          <a:bodyPr/>
          <a:lstStyle/>
          <a:p>
            <a:endParaRPr lang="lt-LT"/>
          </a:p>
        </p:txBody>
      </p:sp>
      <p:sp>
        <p:nvSpPr>
          <p:cNvPr id="7" name="Stačiakampis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Stačiakampis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ačiakampis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kaidrės numerio vietos rezervavimo ženklas 5"/>
          <p:cNvSpPr>
            <a:spLocks noGrp="1"/>
          </p:cNvSpPr>
          <p:nvPr>
            <p:ph type="sldNum" sz="quarter" idx="12"/>
          </p:nvPr>
        </p:nvSpPr>
        <p:spPr>
          <a:xfrm>
            <a:off x="146304" y="6208776"/>
            <a:ext cx="457200" cy="457200"/>
          </a:xfrm>
        </p:spPr>
        <p:txBody>
          <a:bodyPr/>
          <a:lstStyle/>
          <a:p>
            <a:fld id="{3EB13EFE-0A69-4DDC-BC41-23C766984008}"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2015.08.07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
        <p:nvSpPr>
          <p:cNvPr id="9" name="Turinio vietos rezervavimo ženklas 8"/>
          <p:cNvSpPr>
            <a:spLocks noGrp="1"/>
          </p:cNvSpPr>
          <p:nvPr>
            <p:ph sz="quarter" idx="1"/>
          </p:nvPr>
        </p:nvSpPr>
        <p:spPr>
          <a:xfrm>
            <a:off x="914400" y="1447800"/>
            <a:ext cx="3749040" cy="4572000"/>
          </a:xfrm>
        </p:spPr>
        <p:txBody>
          <a:bodyPr vert="horz"/>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1" name="Turinio vietos rezervavimo ženklas 10"/>
          <p:cNvSpPr>
            <a:spLocks noGrp="1"/>
          </p:cNvSpPr>
          <p:nvPr>
            <p:ph sz="quarter" idx="2"/>
          </p:nvPr>
        </p:nvSpPr>
        <p:spPr>
          <a:xfrm>
            <a:off x="4933950" y="1447800"/>
            <a:ext cx="3749040" cy="4572000"/>
          </a:xfrm>
        </p:spPr>
        <p:txBody>
          <a:bodyPr vert="horz"/>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914400" y="273050"/>
            <a:ext cx="7772400" cy="1143000"/>
          </a:xfrm>
        </p:spPr>
        <p:txBody>
          <a:bodyPr anchor="b" anchorCtr="0"/>
          <a:lstStyle>
            <a:lvl1pPr>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7" name="Datos vietos rezervavimo ženklas 6"/>
          <p:cNvSpPr>
            <a:spLocks noGrp="1"/>
          </p:cNvSpPr>
          <p:nvPr>
            <p:ph type="dt" sz="half" idx="10"/>
          </p:nvPr>
        </p:nvSpPr>
        <p:spPr/>
        <p:txBody>
          <a:bodyPr/>
          <a:lstStyle/>
          <a:p>
            <a:fld id="{1C8DDDC4-DD48-4308-A7E0-98165D63D553}" type="datetimeFigureOut">
              <a:rPr lang="lt-LT" smtClean="0"/>
              <a:pPr/>
              <a:t>2015.08.07</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3EB13EFE-0A69-4DDC-BC41-23C766984008}" type="slidenum">
              <a:rPr lang="lt-LT" smtClean="0"/>
              <a:pPr/>
              <a:t>‹#›</a:t>
            </a:fld>
            <a:endParaRPr lang="lt-LT"/>
          </a:p>
        </p:txBody>
      </p:sp>
      <p:sp>
        <p:nvSpPr>
          <p:cNvPr id="11" name="Turinio vietos rezervavimo ženklas 10"/>
          <p:cNvSpPr>
            <a:spLocks noGrp="1"/>
          </p:cNvSpPr>
          <p:nvPr>
            <p:ph sz="half" idx="2"/>
          </p:nvPr>
        </p:nvSpPr>
        <p:spPr>
          <a:xfrm>
            <a:off x="914400" y="2247900"/>
            <a:ext cx="3733800" cy="3886200"/>
          </a:xfrm>
        </p:spPr>
        <p:txBody>
          <a:bodyPr vert="horz"/>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3" name="Turinio vietos rezervavimo ženklas 12"/>
          <p:cNvSpPr>
            <a:spLocks noGrp="1"/>
          </p:cNvSpPr>
          <p:nvPr>
            <p:ph sz="half" idx="4"/>
          </p:nvPr>
        </p:nvSpPr>
        <p:spPr>
          <a:xfrm>
            <a:off x="4953000" y="2247900"/>
            <a:ext cx="3733800" cy="3886200"/>
          </a:xfrm>
        </p:spPr>
        <p:txBody>
          <a:bodyPr vert="horz"/>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p>
            <a:fld id="{1C8DDDC4-DD48-4308-A7E0-98165D63D553}" type="datetimeFigureOut">
              <a:rPr lang="lt-LT" smtClean="0"/>
              <a:pPr/>
              <a:t>2015.08.07</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1C8DDDC4-DD48-4308-A7E0-98165D63D553}" type="datetimeFigureOut">
              <a:rPr lang="lt-LT" smtClean="0"/>
              <a:pPr/>
              <a:t>2015.08.07</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8" name="Stačiakampis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Suapvalintas stačiakampis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Antraštė 1"/>
          <p:cNvSpPr>
            <a:spLocks noGrp="1"/>
          </p:cNvSpPr>
          <p:nvPr>
            <p:ph type="title"/>
          </p:nvPr>
        </p:nvSpPr>
        <p:spPr>
          <a:xfrm>
            <a:off x="914400" y="273050"/>
            <a:ext cx="7772400" cy="1143000"/>
          </a:xfrm>
        </p:spPr>
        <p:txBody>
          <a:bodyPr anchor="b" anchorCtr="0"/>
          <a:lstStyle>
            <a:lvl1pPr algn="l">
              <a:buNone/>
              <a:defRPr sz="4000" b="0"/>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2015.08.07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
        <p:nvSpPr>
          <p:cNvPr id="11" name="Turinio vietos rezervavimo ženklas 10"/>
          <p:cNvSpPr>
            <a:spLocks noGrp="1"/>
          </p:cNvSpPr>
          <p:nvPr>
            <p:ph sz="quarter" idx="1"/>
          </p:nvPr>
        </p:nvSpPr>
        <p:spPr>
          <a:xfrm>
            <a:off x="2971800" y="1600200"/>
            <a:ext cx="5715000" cy="4495800"/>
          </a:xfrm>
        </p:spPr>
        <p:txBody>
          <a:bodyPr vert="horz"/>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lt-LT" smtClean="0"/>
              <a:t>Spustelėkite, jei norite keisite ruoš. pav. stilių</a:t>
            </a:r>
            <a:endParaRPr kumimoji="0" lang="en-US"/>
          </a:p>
        </p:txBody>
      </p:sp>
      <p:sp>
        <p:nvSpPr>
          <p:cNvPr id="4" name="Teksto vietos rezervavimo ženklas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2015.08.07</a:t>
            </a:fld>
            <a:endParaRPr lang="lt-LT"/>
          </a:p>
        </p:txBody>
      </p:sp>
      <p:sp>
        <p:nvSpPr>
          <p:cNvPr id="6" name="Poraštės vietos rezervavimo ženklas 5"/>
          <p:cNvSpPr>
            <a:spLocks noGrp="1"/>
          </p:cNvSpPr>
          <p:nvPr>
            <p:ph type="ftr" sz="quarter" idx="11"/>
          </p:nvPr>
        </p:nvSpPr>
        <p:spPr>
          <a:xfrm>
            <a:off x="914400" y="6172200"/>
            <a:ext cx="3886200" cy="457200"/>
          </a:xfrm>
        </p:spPr>
        <p:txBody>
          <a:bodyPr/>
          <a:lstStyle/>
          <a:p>
            <a:endParaRPr lang="lt-LT"/>
          </a:p>
        </p:txBody>
      </p:sp>
      <p:sp>
        <p:nvSpPr>
          <p:cNvPr id="7" name="Skaidrės numerio vietos rezervavimo ženklas 6"/>
          <p:cNvSpPr>
            <a:spLocks noGrp="1"/>
          </p:cNvSpPr>
          <p:nvPr>
            <p:ph type="sldNum" sz="quarter" idx="12"/>
          </p:nvPr>
        </p:nvSpPr>
        <p:spPr>
          <a:xfrm>
            <a:off x="146304" y="6208776"/>
            <a:ext cx="457200" cy="457200"/>
          </a:xfrm>
        </p:spPr>
        <p:txBody>
          <a:bodyPr/>
          <a:lstStyle/>
          <a:p>
            <a:fld id="{3EB13EFE-0A69-4DDC-BC41-23C766984008}" type="slidenum">
              <a:rPr lang="lt-LT" smtClean="0"/>
              <a:pPr/>
              <a:t>‹#›</a:t>
            </a:fld>
            <a:endParaRPr lang="lt-LT"/>
          </a:p>
        </p:txBody>
      </p:sp>
      <p:sp>
        <p:nvSpPr>
          <p:cNvPr id="11" name="Stačiakampis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ačiakampis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ačiakampis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aveikslėlio vietos rezervavimo ženklas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lt-LT" smtClean="0"/>
              <a:t>Spustelėkite piktogramą, jei norite įtraukti paveikslėlį</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2015.08.07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41"/>
            <a:ext cx="2011680" cy="5851525"/>
          </a:xfrm>
        </p:spPr>
        <p:txBody>
          <a:bodyPr vert="eaVer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914400" y="274640"/>
            <a:ext cx="5562600" cy="5851525"/>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2015.08.07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Stačiakampis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Suapvalintas stačiakampis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Pavadinimo vietos rezervavimo ženklas 21"/>
          <p:cNvSpPr>
            <a:spLocks noGrp="1"/>
          </p:cNvSpPr>
          <p:nvPr>
            <p:ph type="title"/>
          </p:nvPr>
        </p:nvSpPr>
        <p:spPr>
          <a:xfrm>
            <a:off x="914400" y="274638"/>
            <a:ext cx="7772400" cy="1143000"/>
          </a:xfrm>
          <a:prstGeom prst="rect">
            <a:avLst/>
          </a:prstGeom>
        </p:spPr>
        <p:txBody>
          <a:bodyPr bIns="91440" anchor="b" anchorCtr="0">
            <a:normAutofit/>
          </a:bodyPr>
          <a:lstStyle/>
          <a:p>
            <a:r>
              <a:rPr kumimoji="0" lang="lt-LT" smtClean="0"/>
              <a:t>Spustelėkite, jei norite keisite ruoš. pav. stilių</a:t>
            </a:r>
            <a:endParaRPr kumimoji="0" lang="en-US"/>
          </a:p>
        </p:txBody>
      </p:sp>
      <p:sp>
        <p:nvSpPr>
          <p:cNvPr id="13" name="Teksto vietos rezervavimo ženklas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4" name="Datos vietos rezervavimo ženklas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C8DDDC4-DD48-4308-A7E0-98165D63D553}" type="datetimeFigureOut">
              <a:rPr lang="lt-LT" smtClean="0"/>
              <a:pPr/>
              <a:t>2015.08.07</a:t>
            </a:fld>
            <a:endParaRPr lang="lt-LT"/>
          </a:p>
        </p:txBody>
      </p:sp>
      <p:sp>
        <p:nvSpPr>
          <p:cNvPr id="3" name="Poraštės vietos rezervavimo ženklas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lt-LT"/>
          </a:p>
        </p:txBody>
      </p:sp>
      <p:sp>
        <p:nvSpPr>
          <p:cNvPr id="23" name="Skaidrės numerio vietos rezervavimo ženklas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3EB13EFE-0A69-4DDC-BC41-23C766984008}"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714348" y="3429000"/>
            <a:ext cx="7772400" cy="1470025"/>
          </a:xfrm>
        </p:spPr>
        <p:txBody>
          <a:bodyPr>
            <a:normAutofit fontScale="90000"/>
          </a:bodyPr>
          <a:lstStyle/>
          <a:p>
            <a:r>
              <a:rPr lang="lt-LT" sz="8800" b="1" dirty="0" smtClean="0">
                <a:solidFill>
                  <a:schemeClr val="bg2">
                    <a:lumMod val="25000"/>
                  </a:schemeClr>
                </a:solidFill>
              </a:rPr>
              <a:t>Barokas</a:t>
            </a:r>
            <a:endParaRPr lang="lt-LT" sz="8800" b="1" dirty="0">
              <a:solidFill>
                <a:schemeClr val="bg2">
                  <a:lumMod val="2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i="1" dirty="0" smtClean="0">
                <a:solidFill>
                  <a:srgbClr val="C00000"/>
                </a:solidFill>
                <a:latin typeface="Times New Roman" pitchFamily="18" charset="0"/>
                <a:cs typeface="Times New Roman" pitchFamily="18" charset="0"/>
              </a:rPr>
              <a:t>Pamokos uždavinys</a:t>
            </a:r>
            <a:endParaRPr lang="lt-LT" b="1" i="1" dirty="0">
              <a:solidFill>
                <a:srgbClr val="C00000"/>
              </a:solidFill>
              <a:latin typeface="Times New Roman" pitchFamily="18" charset="0"/>
              <a:cs typeface="Times New Roman" pitchFamily="18" charset="0"/>
            </a:endParaRPr>
          </a:p>
        </p:txBody>
      </p:sp>
      <p:sp>
        <p:nvSpPr>
          <p:cNvPr id="3" name="Turinio vietos rezervavimo ženklas 2"/>
          <p:cNvSpPr>
            <a:spLocks noGrp="1"/>
          </p:cNvSpPr>
          <p:nvPr>
            <p:ph sz="quarter" idx="1"/>
          </p:nvPr>
        </p:nvSpPr>
        <p:spPr>
          <a:xfrm>
            <a:off x="914400" y="2357430"/>
            <a:ext cx="7772400" cy="3662370"/>
          </a:xfrm>
        </p:spPr>
        <p:txBody>
          <a:bodyPr/>
          <a:lstStyle/>
          <a:p>
            <a:pPr marL="0" indent="179388">
              <a:buNone/>
            </a:pPr>
            <a:r>
              <a:rPr lang="lt-LT" dirty="0" smtClean="0">
                <a:latin typeface="Times New Roman" pitchFamily="18" charset="0"/>
                <a:cs typeface="Times New Roman" pitchFamily="18" charset="0"/>
              </a:rPr>
              <a:t>Remdamiesi vadovėlio ir pateikčių  medžiaga, </a:t>
            </a:r>
            <a:r>
              <a:rPr lang="lt-LT" dirty="0" smtClean="0">
                <a:latin typeface="Times New Roman" pitchFamily="18" charset="0"/>
                <a:cs typeface="Times New Roman" pitchFamily="18" charset="0"/>
              </a:rPr>
              <a:t>atsakykite </a:t>
            </a:r>
            <a:r>
              <a:rPr lang="lt-LT" dirty="0" smtClean="0">
                <a:latin typeface="Times New Roman" pitchFamily="18" charset="0"/>
                <a:cs typeface="Times New Roman" pitchFamily="18" charset="0"/>
              </a:rPr>
              <a:t>į pateiktus klausimus apie baroką.</a:t>
            </a:r>
            <a:endParaRPr lang="lt-LT"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solidFill>
                  <a:schemeClr val="bg2">
                    <a:lumMod val="25000"/>
                  </a:schemeClr>
                </a:solidFill>
              </a:rPr>
              <a:t>Baroko bruožai</a:t>
            </a:r>
            <a:endParaRPr lang="lt-LT" b="1" dirty="0">
              <a:solidFill>
                <a:schemeClr val="bg2">
                  <a:lumMod val="25000"/>
                </a:schemeClr>
              </a:solidFill>
            </a:endParaRPr>
          </a:p>
        </p:txBody>
      </p:sp>
      <p:sp>
        <p:nvSpPr>
          <p:cNvPr id="3" name="Turinio vietos rezervavimo ženklas 2"/>
          <p:cNvSpPr>
            <a:spLocks noGrp="1"/>
          </p:cNvSpPr>
          <p:nvPr>
            <p:ph sz="quarter" idx="1"/>
          </p:nvPr>
        </p:nvSpPr>
        <p:spPr/>
        <p:txBody>
          <a:bodyPr>
            <a:normAutofit/>
          </a:bodyPr>
          <a:lstStyle/>
          <a:p>
            <a:pPr marL="0" indent="269875" algn="just">
              <a:buNone/>
            </a:pPr>
            <a:r>
              <a:rPr lang="lt-LT" dirty="0" smtClean="0">
                <a:latin typeface="Times New Roman" pitchFamily="18" charset="0"/>
                <a:cs typeface="Times New Roman" pitchFamily="18" charset="0"/>
              </a:rPr>
              <a:t>Būdingiausiais baroko stiliaus bruožais laikomi </a:t>
            </a:r>
            <a:r>
              <a:rPr lang="lt-LT" i="1" dirty="0" smtClean="0">
                <a:latin typeface="Times New Roman" pitchFamily="18" charset="0"/>
                <a:cs typeface="Times New Roman" pitchFamily="18" charset="0"/>
              </a:rPr>
              <a:t>dinamiškumas, dramatizmas, polinkis į patetiką, tapybinių efektų, didybės, įmantrios formos paieškos, kontrastų, antitezių pomėgis</a:t>
            </a:r>
            <a:r>
              <a:rPr lang="lt-LT" dirty="0" smtClean="0">
                <a:latin typeface="Times New Roman" pitchFamily="18" charset="0"/>
                <a:cs typeface="Times New Roman" pitchFamily="18" charset="0"/>
              </a:rPr>
              <a:t>. Vis dėlto maždaug pusantro šimtmečio trukusi epocha negalėjo išlaikyti vieno stiliaus, apimančio visas literatūros ir meno sritis. Pamažu joje išsiskyrė savitos stilistinės žanrinės bei tematinės kryptys, gavusios </a:t>
            </a:r>
            <a:r>
              <a:rPr lang="lt-LT" b="1" dirty="0" smtClean="0">
                <a:latin typeface="Times New Roman" pitchFamily="18" charset="0"/>
                <a:cs typeface="Times New Roman" pitchFamily="18" charset="0"/>
              </a:rPr>
              <a:t>„manierizmo“ , „klasicizmo“ , „</a:t>
            </a:r>
            <a:r>
              <a:rPr lang="lt-LT" b="1" dirty="0" err="1" smtClean="0">
                <a:latin typeface="Times New Roman" pitchFamily="18" charset="0"/>
                <a:cs typeface="Times New Roman" pitchFamily="18" charset="0"/>
              </a:rPr>
              <a:t>rokoko</a:t>
            </a:r>
            <a:r>
              <a:rPr lang="lt-LT" b="1"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pavadinimus. </a:t>
            </a:r>
            <a:endParaRPr lang="lt-LT"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14290"/>
            <a:ext cx="8229600" cy="571504"/>
          </a:xfrm>
        </p:spPr>
        <p:txBody>
          <a:bodyPr>
            <a:normAutofit fontScale="90000"/>
          </a:bodyPr>
          <a:lstStyle/>
          <a:p>
            <a:r>
              <a:rPr lang="lt-LT" b="1" dirty="0" smtClean="0">
                <a:solidFill>
                  <a:schemeClr val="bg2">
                    <a:lumMod val="25000"/>
                  </a:schemeClr>
                </a:solidFill>
              </a:rPr>
              <a:t>Baroko bruožai</a:t>
            </a:r>
            <a:endParaRPr lang="lt-LT" b="1" dirty="0">
              <a:solidFill>
                <a:schemeClr val="bg2">
                  <a:lumMod val="25000"/>
                </a:schemeClr>
              </a:solidFill>
            </a:endParaRPr>
          </a:p>
        </p:txBody>
      </p:sp>
      <p:sp>
        <p:nvSpPr>
          <p:cNvPr id="4" name="Suapvalintas stačiakampis 3"/>
          <p:cNvSpPr/>
          <p:nvPr/>
        </p:nvSpPr>
        <p:spPr>
          <a:xfrm>
            <a:off x="71406" y="928670"/>
            <a:ext cx="2928958" cy="5572164"/>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90488"/>
            <a:r>
              <a:rPr lang="lt-LT" sz="2000" b="1" dirty="0" smtClean="0">
                <a:latin typeface="Times New Roman" pitchFamily="18" charset="0"/>
                <a:cs typeface="Times New Roman" pitchFamily="18" charset="0"/>
              </a:rPr>
              <a:t> </a:t>
            </a:r>
            <a:r>
              <a:rPr lang="lt-LT" sz="2000" b="1" dirty="0" smtClean="0">
                <a:solidFill>
                  <a:schemeClr val="tx1"/>
                </a:solidFill>
                <a:latin typeface="Times New Roman" pitchFamily="18" charset="0"/>
                <a:cs typeface="Times New Roman" pitchFamily="18" charset="0"/>
              </a:rPr>
              <a:t>Manierizmas </a:t>
            </a:r>
            <a:r>
              <a:rPr lang="lt-LT" sz="2000" dirty="0" smtClean="0">
                <a:solidFill>
                  <a:schemeClr val="tx1"/>
                </a:solidFill>
                <a:latin typeface="Times New Roman" pitchFamily="18" charset="0"/>
                <a:cs typeface="Times New Roman" pitchFamily="18" charset="0"/>
              </a:rPr>
              <a:t>(lot. </a:t>
            </a:r>
            <a:r>
              <a:rPr lang="lt-LT" sz="2000" i="1" dirty="0" smtClean="0">
                <a:solidFill>
                  <a:schemeClr val="tx1"/>
                </a:solidFill>
                <a:latin typeface="Times New Roman" pitchFamily="18" charset="0"/>
                <a:cs typeface="Times New Roman" pitchFamily="18" charset="0"/>
              </a:rPr>
              <a:t>manus</a:t>
            </a:r>
            <a:r>
              <a:rPr lang="lt-LT" sz="2000" dirty="0" smtClean="0">
                <a:solidFill>
                  <a:schemeClr val="tx1"/>
                </a:solidFill>
                <a:latin typeface="Times New Roman" pitchFamily="18" charset="0"/>
                <a:cs typeface="Times New Roman" pitchFamily="18" charset="0"/>
              </a:rPr>
              <a:t> – ranka) – XVI a. italų literatūros ir dailės kryptis, atsiradusi kaip reakcija prieš Renesanso harmoniją ir proporcingumą. Manierizmui būdingas rafinuotumas, tam tikras dirbtinumas, elegancija, dėmesys formai, ekspresyvumas. Manierizmas žymi perėjimą iš Renesanso į baroką. </a:t>
            </a:r>
            <a:endParaRPr lang="lt-LT" sz="2000" dirty="0">
              <a:solidFill>
                <a:schemeClr val="tx1"/>
              </a:solidFill>
              <a:latin typeface="Times New Roman" pitchFamily="18" charset="0"/>
              <a:cs typeface="Times New Roman" pitchFamily="18" charset="0"/>
            </a:endParaRPr>
          </a:p>
        </p:txBody>
      </p:sp>
      <p:sp>
        <p:nvSpPr>
          <p:cNvPr id="5" name="Suapvalintas stačiakampis 4"/>
          <p:cNvSpPr/>
          <p:nvPr/>
        </p:nvSpPr>
        <p:spPr>
          <a:xfrm>
            <a:off x="3071802" y="928670"/>
            <a:ext cx="2928958" cy="5572164"/>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90488"/>
            <a:r>
              <a:rPr lang="lt-LT" sz="2000" b="1" dirty="0" smtClean="0">
                <a:solidFill>
                  <a:schemeClr val="tx1"/>
                </a:solidFill>
                <a:latin typeface="Times New Roman" pitchFamily="18" charset="0"/>
                <a:cs typeface="Times New Roman" pitchFamily="18" charset="0"/>
              </a:rPr>
              <a:t> Klasicizmas </a:t>
            </a:r>
            <a:r>
              <a:rPr lang="lt-LT" sz="2000" dirty="0" smtClean="0">
                <a:solidFill>
                  <a:schemeClr val="tx1"/>
                </a:solidFill>
                <a:latin typeface="Times New Roman" pitchFamily="18" charset="0"/>
                <a:cs typeface="Times New Roman" pitchFamily="18" charset="0"/>
              </a:rPr>
              <a:t>(lot. </a:t>
            </a:r>
            <a:r>
              <a:rPr lang="lt-LT" sz="2000" i="1" dirty="0" err="1" smtClean="0">
                <a:solidFill>
                  <a:schemeClr val="tx1"/>
                </a:solidFill>
                <a:latin typeface="Times New Roman" pitchFamily="18" charset="0"/>
                <a:cs typeface="Times New Roman" pitchFamily="18" charset="0"/>
              </a:rPr>
              <a:t>classicus</a:t>
            </a:r>
            <a:r>
              <a:rPr lang="lt-LT" sz="2000" dirty="0" smtClean="0">
                <a:solidFill>
                  <a:schemeClr val="tx1"/>
                </a:solidFill>
                <a:latin typeface="Times New Roman" pitchFamily="18" charset="0"/>
                <a:cs typeface="Times New Roman" pitchFamily="18" charset="0"/>
              </a:rPr>
              <a:t> – pavyzdinis) – literatūros, dailės ir architektūros stilius. Kilo Italijoje XVI a. </a:t>
            </a:r>
            <a:r>
              <a:rPr lang="lt-LT" sz="2000" dirty="0" err="1" smtClean="0">
                <a:solidFill>
                  <a:schemeClr val="tx1"/>
                </a:solidFill>
                <a:latin typeface="Times New Roman" pitchFamily="18" charset="0"/>
                <a:cs typeface="Times New Roman" pitchFamily="18" charset="0"/>
              </a:rPr>
              <a:t>pab</a:t>
            </a:r>
            <a:r>
              <a:rPr lang="lt-LT" sz="2000" dirty="0" smtClean="0">
                <a:solidFill>
                  <a:schemeClr val="tx1"/>
                </a:solidFill>
                <a:latin typeface="Times New Roman" pitchFamily="18" charset="0"/>
                <a:cs typeface="Times New Roman" pitchFamily="18" charset="0"/>
              </a:rPr>
              <a:t>., tačiau labiausiai pasireiškė Prancūzijoje apie 1630–1660 m. Klasicizmo doktrinos propaguotojai kvietė sekti antika, teikė pirmenybę romėnų autoriams Vergilijui, Horacijui, </a:t>
            </a:r>
            <a:r>
              <a:rPr lang="lt-LT" sz="2000" dirty="0" err="1" smtClean="0">
                <a:solidFill>
                  <a:schemeClr val="tx1"/>
                </a:solidFill>
                <a:latin typeface="Times New Roman" pitchFamily="18" charset="0"/>
                <a:cs typeface="Times New Roman" pitchFamily="18" charset="0"/>
              </a:rPr>
              <a:t>Senekai</a:t>
            </a:r>
            <a:r>
              <a:rPr lang="lt-LT" sz="2000" dirty="0" smtClean="0">
                <a:solidFill>
                  <a:schemeClr val="tx1"/>
                </a:solidFill>
                <a:latin typeface="Times New Roman" pitchFamily="18" charset="0"/>
                <a:cs typeface="Times New Roman" pitchFamily="18" charset="0"/>
              </a:rPr>
              <a:t>, rėmėsi antikine poezijos teorija. </a:t>
            </a:r>
            <a:endParaRPr lang="lt-LT" sz="2000" dirty="0">
              <a:solidFill>
                <a:schemeClr val="tx1"/>
              </a:solidFill>
              <a:latin typeface="Times New Roman" pitchFamily="18" charset="0"/>
              <a:cs typeface="Times New Roman" pitchFamily="18" charset="0"/>
            </a:endParaRPr>
          </a:p>
        </p:txBody>
      </p:sp>
      <p:sp>
        <p:nvSpPr>
          <p:cNvPr id="6" name="Suapvalintas stačiakampis 5"/>
          <p:cNvSpPr/>
          <p:nvPr/>
        </p:nvSpPr>
        <p:spPr>
          <a:xfrm>
            <a:off x="6072198" y="928670"/>
            <a:ext cx="2928926" cy="5572164"/>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90488"/>
            <a:r>
              <a:rPr lang="lt-LT" sz="1950" b="1" dirty="0" err="1" smtClean="0">
                <a:solidFill>
                  <a:schemeClr val="tx1"/>
                </a:solidFill>
                <a:latin typeface="Times New Roman" pitchFamily="18" charset="0"/>
                <a:cs typeface="Times New Roman" pitchFamily="18" charset="0"/>
              </a:rPr>
              <a:t>Rokokas</a:t>
            </a:r>
            <a:r>
              <a:rPr lang="lt-LT" sz="1950" dirty="0" smtClean="0">
                <a:solidFill>
                  <a:schemeClr val="tx1"/>
                </a:solidFill>
                <a:latin typeface="Times New Roman" pitchFamily="18" charset="0"/>
                <a:cs typeface="Times New Roman" pitchFamily="18" charset="0"/>
              </a:rPr>
              <a:t> (pranc. </a:t>
            </a:r>
            <a:r>
              <a:rPr lang="lt-LT" sz="1950" i="1" dirty="0" err="1" smtClean="0">
                <a:solidFill>
                  <a:schemeClr val="tx1"/>
                </a:solidFill>
                <a:latin typeface="Times New Roman" pitchFamily="18" charset="0"/>
                <a:cs typeface="Times New Roman" pitchFamily="18" charset="0"/>
              </a:rPr>
              <a:t>rococo</a:t>
            </a:r>
            <a:r>
              <a:rPr lang="lt-LT" sz="1950" dirty="0" smtClean="0">
                <a:solidFill>
                  <a:schemeClr val="tx1"/>
                </a:solidFill>
                <a:latin typeface="Times New Roman" pitchFamily="18" charset="0"/>
                <a:cs typeface="Times New Roman" pitchFamily="18" charset="0"/>
              </a:rPr>
              <a:t> – kriauklė) – XVIII a. Europos šalių meno (architektūros, dailės, literatūros) stilius; vėlyvojo baroko atmaina. Labiausiai plito didikų dvaruose. </a:t>
            </a:r>
            <a:r>
              <a:rPr lang="lt-LT" sz="1950" dirty="0" err="1" smtClean="0">
                <a:solidFill>
                  <a:schemeClr val="tx1"/>
                </a:solidFill>
                <a:latin typeface="Times New Roman" pitchFamily="18" charset="0"/>
                <a:cs typeface="Times New Roman" pitchFamily="18" charset="0"/>
              </a:rPr>
              <a:t>Rokoko</a:t>
            </a:r>
            <a:r>
              <a:rPr lang="lt-LT" sz="1950" dirty="0" smtClean="0">
                <a:solidFill>
                  <a:schemeClr val="tx1"/>
                </a:solidFill>
                <a:latin typeface="Times New Roman" pitchFamily="18" charset="0"/>
                <a:cs typeface="Times New Roman" pitchFamily="18" charset="0"/>
              </a:rPr>
              <a:t> dailei būdingas polinkis į rafinuotas, grakščias formas, ornamentiką, kurioje dominuoja gėlių, augalų motyvai. </a:t>
            </a:r>
            <a:r>
              <a:rPr lang="lt-LT" sz="1950" dirty="0" err="1" smtClean="0">
                <a:solidFill>
                  <a:schemeClr val="tx1"/>
                </a:solidFill>
                <a:latin typeface="Times New Roman" pitchFamily="18" charset="0"/>
                <a:cs typeface="Times New Roman" pitchFamily="18" charset="0"/>
              </a:rPr>
              <a:t>Rokoko</a:t>
            </a:r>
            <a:r>
              <a:rPr lang="lt-LT" sz="1950" dirty="0" smtClean="0">
                <a:solidFill>
                  <a:schemeClr val="tx1"/>
                </a:solidFill>
                <a:latin typeface="Times New Roman" pitchFamily="18" charset="0"/>
                <a:cs typeface="Times New Roman" pitchFamily="18" charset="0"/>
              </a:rPr>
              <a:t> stiliaus literatūra jausminga, sentimentali, erotiška, mėgstami gamtos vaizdai. </a:t>
            </a:r>
            <a:endParaRPr lang="lt-LT" sz="1950" dirty="0">
              <a:solidFill>
                <a:schemeClr val="tx1"/>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
          </p:nvPr>
        </p:nvSpPr>
        <p:spPr/>
        <p:txBody>
          <a:bodyPr>
            <a:normAutofit/>
          </a:bodyPr>
          <a:lstStyle/>
          <a:p>
            <a:pPr>
              <a:buNone/>
            </a:pPr>
            <a:r>
              <a:rPr lang="lt-LT" i="1" dirty="0" smtClean="0"/>
              <a:t>     </a:t>
            </a:r>
          </a:p>
          <a:p>
            <a:pPr algn="ctr">
              <a:buNone/>
            </a:pPr>
            <a:r>
              <a:rPr lang="lt-LT" sz="2800" i="1" dirty="0" smtClean="0">
                <a:latin typeface="Times New Roman" pitchFamily="18" charset="0"/>
                <a:cs typeface="Times New Roman" pitchFamily="18" charset="0"/>
              </a:rPr>
              <a:t>  1. Paaiškinkite „baroko“ sąvoką ir jos kilmę. </a:t>
            </a:r>
          </a:p>
          <a:p>
            <a:pPr>
              <a:buNone/>
            </a:pPr>
            <a:endParaRPr lang="lt-LT" sz="2800" i="1" dirty="0" smtClean="0">
              <a:latin typeface="Times New Roman" pitchFamily="18" charset="0"/>
              <a:cs typeface="Times New Roman" pitchFamily="18" charset="0"/>
            </a:endParaRPr>
          </a:p>
          <a:p>
            <a:pPr algn="ctr">
              <a:buNone/>
            </a:pPr>
            <a:r>
              <a:rPr lang="lt-LT" sz="2800" i="1" dirty="0" smtClean="0">
                <a:latin typeface="Times New Roman" pitchFamily="18" charset="0"/>
                <a:cs typeface="Times New Roman" pitchFamily="18" charset="0"/>
              </a:rPr>
              <a:t>2. Kokį laikotarpį apima baroko epocha? </a:t>
            </a:r>
          </a:p>
          <a:p>
            <a:pPr algn="ctr">
              <a:buNone/>
            </a:pPr>
            <a:endParaRPr lang="lt-LT" sz="2800" i="1" dirty="0" smtClean="0">
              <a:latin typeface="Times New Roman" pitchFamily="18" charset="0"/>
              <a:cs typeface="Times New Roman" pitchFamily="18" charset="0"/>
            </a:endParaRPr>
          </a:p>
          <a:p>
            <a:pPr algn="ctr">
              <a:buNone/>
            </a:pPr>
            <a:endParaRPr lang="lt-LT" sz="2800" i="1" dirty="0" smtClean="0">
              <a:latin typeface="Times New Roman" pitchFamily="18" charset="0"/>
              <a:cs typeface="Times New Roman" pitchFamily="18" charset="0"/>
            </a:endParaRPr>
          </a:p>
          <a:p>
            <a:pPr marL="0" indent="179388" algn="just">
              <a:buNone/>
            </a:pPr>
            <a:r>
              <a:rPr lang="lt-LT" sz="2800" dirty="0" smtClean="0">
                <a:latin typeface="Times New Roman" pitchFamily="18" charset="0"/>
                <a:cs typeface="Times New Roman" pitchFamily="18" charset="0"/>
              </a:rPr>
              <a:t>Remkitės Literatūros vadovėlio medžiaga (11 </a:t>
            </a:r>
            <a:r>
              <a:rPr lang="lt-LT" sz="2800" dirty="0" err="1" smtClean="0">
                <a:latin typeface="Times New Roman" pitchFamily="18" charset="0"/>
                <a:cs typeface="Times New Roman" pitchFamily="18" charset="0"/>
              </a:rPr>
              <a:t>kl</a:t>
            </a:r>
            <a:r>
              <a:rPr lang="lt-LT" sz="2800" dirty="0" smtClean="0">
                <a:latin typeface="Times New Roman" pitchFamily="18" charset="0"/>
                <a:cs typeface="Times New Roman" pitchFamily="18" charset="0"/>
              </a:rPr>
              <a:t>., 1 d. 84 psl.)</a:t>
            </a:r>
            <a:endParaRPr lang="lt-LT" sz="2800" dirty="0">
              <a:latin typeface="Times New Roman" pitchFamily="18" charset="0"/>
              <a:cs typeface="Times New Roman" pitchFamily="18" charset="0"/>
            </a:endParaRPr>
          </a:p>
        </p:txBody>
      </p:sp>
      <p:sp>
        <p:nvSpPr>
          <p:cNvPr id="4" name="TextBox 3"/>
          <p:cNvSpPr txBox="1"/>
          <p:nvPr/>
        </p:nvSpPr>
        <p:spPr>
          <a:xfrm>
            <a:off x="2000232" y="428604"/>
            <a:ext cx="4714908" cy="584775"/>
          </a:xfrm>
          <a:prstGeom prst="rect">
            <a:avLst/>
          </a:prstGeom>
          <a:noFill/>
        </p:spPr>
        <p:txBody>
          <a:bodyPr wrap="square" rtlCol="0">
            <a:spAutoFit/>
          </a:bodyPr>
          <a:lstStyle/>
          <a:p>
            <a:pPr algn="ctr"/>
            <a:r>
              <a:rPr lang="lt-LT" sz="3200" b="1" dirty="0" smtClean="0">
                <a:solidFill>
                  <a:schemeClr val="bg2">
                    <a:lumMod val="25000"/>
                  </a:schemeClr>
                </a:solidFill>
              </a:rPr>
              <a:t>Klausimai</a:t>
            </a:r>
            <a:endParaRPr lang="lt-LT" sz="3200" b="1" dirty="0">
              <a:solidFill>
                <a:schemeClr val="bg2">
                  <a:lumMod val="2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solidFill>
                  <a:schemeClr val="bg2">
                    <a:lumMod val="25000"/>
                  </a:schemeClr>
                </a:solidFill>
              </a:rPr>
              <a:t>Atsakymai</a:t>
            </a:r>
            <a:endParaRPr lang="lt-LT" b="1" dirty="0">
              <a:solidFill>
                <a:schemeClr val="bg2">
                  <a:lumMod val="25000"/>
                </a:schemeClr>
              </a:solidFill>
            </a:endParaRPr>
          </a:p>
        </p:txBody>
      </p:sp>
      <p:sp>
        <p:nvSpPr>
          <p:cNvPr id="3" name="Turinio vietos rezervavimo ženklas 2"/>
          <p:cNvSpPr>
            <a:spLocks noGrp="1"/>
          </p:cNvSpPr>
          <p:nvPr>
            <p:ph sz="quarter" idx="1"/>
          </p:nvPr>
        </p:nvSpPr>
        <p:spPr/>
        <p:txBody>
          <a:bodyPr/>
          <a:lstStyle/>
          <a:p>
            <a:pPr marL="0" indent="269875" algn="just">
              <a:buAutoNum type="arabicPeriod"/>
            </a:pPr>
            <a:r>
              <a:rPr lang="lt-LT" sz="2800" dirty="0" smtClean="0">
                <a:latin typeface="Times New Roman" pitchFamily="18" charset="0"/>
                <a:cs typeface="Times New Roman" pitchFamily="18" charset="0"/>
              </a:rPr>
              <a:t>Manoma, kad „baroko“ terminas kilęs iš portugalų kalbos</a:t>
            </a:r>
            <a:r>
              <a:rPr lang="lt-LT" sz="2800" i="1" dirty="0" smtClean="0">
                <a:latin typeface="Times New Roman" pitchFamily="18" charset="0"/>
                <a:cs typeface="Times New Roman" pitchFamily="18" charset="0"/>
              </a:rPr>
              <a:t> (</a:t>
            </a:r>
            <a:r>
              <a:rPr lang="lt-LT" sz="2800" i="1" dirty="0" err="1" smtClean="0">
                <a:latin typeface="Times New Roman" pitchFamily="18" charset="0"/>
                <a:cs typeface="Times New Roman" pitchFamily="18" charset="0"/>
              </a:rPr>
              <a:t>perola</a:t>
            </a:r>
            <a:r>
              <a:rPr lang="lt-LT" sz="2800" i="1" dirty="0" smtClean="0">
                <a:latin typeface="Times New Roman" pitchFamily="18" charset="0"/>
                <a:cs typeface="Times New Roman" pitchFamily="18" charset="0"/>
              </a:rPr>
              <a:t> </a:t>
            </a:r>
            <a:r>
              <a:rPr lang="lt-LT" sz="2800" i="1" dirty="0" err="1" smtClean="0">
                <a:latin typeface="Times New Roman" pitchFamily="18" charset="0"/>
                <a:cs typeface="Times New Roman" pitchFamily="18" charset="0"/>
              </a:rPr>
              <a:t>barocca</a:t>
            </a:r>
            <a:r>
              <a:rPr lang="lt-LT" sz="2800" i="1" dirty="0" smtClean="0">
                <a:latin typeface="Times New Roman" pitchFamily="18" charset="0"/>
                <a:cs typeface="Times New Roman" pitchFamily="18" charset="0"/>
              </a:rPr>
              <a:t> – </a:t>
            </a:r>
            <a:r>
              <a:rPr lang="lt-LT" sz="2800" dirty="0" smtClean="0">
                <a:latin typeface="Times New Roman" pitchFamily="18" charset="0"/>
                <a:cs typeface="Times New Roman" pitchFamily="18" charset="0"/>
              </a:rPr>
              <a:t>netaisyklingos formos perlas</a:t>
            </a:r>
            <a:r>
              <a:rPr lang="lt-LT" sz="2800" i="1" dirty="0" smtClean="0">
                <a:latin typeface="Times New Roman" pitchFamily="18" charset="0"/>
                <a:cs typeface="Times New Roman" pitchFamily="18" charset="0"/>
              </a:rPr>
              <a:t>). </a:t>
            </a:r>
            <a:r>
              <a:rPr lang="lt-LT" sz="2800" dirty="0" smtClean="0">
                <a:latin typeface="Times New Roman" pitchFamily="18" charset="0"/>
                <a:cs typeface="Times New Roman" pitchFamily="18" charset="0"/>
              </a:rPr>
              <a:t>Ši sąvoka pabrėžia </a:t>
            </a:r>
            <a:r>
              <a:rPr lang="lt-LT" sz="2800" dirty="0" err="1" smtClean="0">
                <a:latin typeface="Times New Roman" pitchFamily="18" charset="0"/>
                <a:cs typeface="Times New Roman" pitchFamily="18" charset="0"/>
              </a:rPr>
              <a:t>netaisyklingumą</a:t>
            </a:r>
            <a:r>
              <a:rPr lang="lt-LT" sz="2800" dirty="0" smtClean="0">
                <a:latin typeface="Times New Roman" pitchFamily="18" charset="0"/>
                <a:cs typeface="Times New Roman" pitchFamily="18" charset="0"/>
              </a:rPr>
              <a:t>, neatitikimą taisyklei. </a:t>
            </a:r>
          </a:p>
          <a:p>
            <a:pPr marL="0" indent="269875" algn="just">
              <a:buNone/>
            </a:pPr>
            <a:endParaRPr lang="lt-LT" sz="2800" dirty="0" smtClean="0">
              <a:latin typeface="Times New Roman" pitchFamily="18" charset="0"/>
              <a:cs typeface="Times New Roman" pitchFamily="18" charset="0"/>
            </a:endParaRPr>
          </a:p>
          <a:p>
            <a:pPr marL="0" indent="269875" algn="just">
              <a:buNone/>
            </a:pPr>
            <a:r>
              <a:rPr lang="lt-LT" sz="2800" dirty="0" smtClean="0">
                <a:latin typeface="Times New Roman" pitchFamily="18" charset="0"/>
                <a:cs typeface="Times New Roman" pitchFamily="18" charset="0"/>
              </a:rPr>
              <a:t>2. Prasideda XVI a. </a:t>
            </a:r>
            <a:r>
              <a:rPr lang="lt-LT" sz="2800" dirty="0" err="1" smtClean="0">
                <a:latin typeface="Times New Roman" pitchFamily="18" charset="0"/>
                <a:cs typeface="Times New Roman" pitchFamily="18" charset="0"/>
              </a:rPr>
              <a:t>pab</a:t>
            </a:r>
            <a:r>
              <a:rPr lang="lt-LT" sz="2800" dirty="0" smtClean="0">
                <a:latin typeface="Times New Roman" pitchFamily="18" charset="0"/>
                <a:cs typeface="Times New Roman" pitchFamily="18" charset="0"/>
              </a:rPr>
              <a:t>., tęsiasi XVII-XVIII a. antroje pusėje.</a:t>
            </a:r>
          </a:p>
          <a:p>
            <a:pPr>
              <a:buNone/>
            </a:pPr>
            <a:endParaRPr lang="lt-L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solidFill>
                  <a:schemeClr val="bg2">
                    <a:lumMod val="25000"/>
                  </a:schemeClr>
                </a:solidFill>
              </a:rPr>
              <a:t>Klausimai</a:t>
            </a:r>
            <a:endParaRPr lang="lt-LT" b="1" dirty="0">
              <a:solidFill>
                <a:schemeClr val="bg2">
                  <a:lumMod val="25000"/>
                </a:schemeClr>
              </a:solidFill>
            </a:endParaRPr>
          </a:p>
        </p:txBody>
      </p:sp>
      <p:sp>
        <p:nvSpPr>
          <p:cNvPr id="3" name="Turinio vietos rezervavimo ženklas 2"/>
          <p:cNvSpPr>
            <a:spLocks noGrp="1"/>
          </p:cNvSpPr>
          <p:nvPr>
            <p:ph sz="quarter" idx="1"/>
          </p:nvPr>
        </p:nvSpPr>
        <p:spPr/>
        <p:txBody>
          <a:bodyPr/>
          <a:lstStyle/>
          <a:p>
            <a:pPr marL="0" indent="269875" algn="just">
              <a:buNone/>
            </a:pPr>
            <a:r>
              <a:rPr lang="lt-LT" sz="2800" i="1" dirty="0" smtClean="0">
                <a:latin typeface="Times New Roman" pitchFamily="18" charset="0"/>
                <a:cs typeface="Times New Roman" pitchFamily="18" charset="0"/>
              </a:rPr>
              <a:t>3. Remdamiesi tekstu „Gyvenimas Dievo ir mirties akivaizdoje“ (11 </a:t>
            </a:r>
            <a:r>
              <a:rPr lang="lt-LT" sz="2800" i="1" dirty="0" err="1" smtClean="0">
                <a:latin typeface="Times New Roman" pitchFamily="18" charset="0"/>
                <a:cs typeface="Times New Roman" pitchFamily="18" charset="0"/>
              </a:rPr>
              <a:t>kl</a:t>
            </a:r>
            <a:r>
              <a:rPr lang="lt-LT" sz="2800" i="1" dirty="0" smtClean="0">
                <a:latin typeface="Times New Roman" pitchFamily="18" charset="0"/>
                <a:cs typeface="Times New Roman" pitchFamily="18" charset="0"/>
              </a:rPr>
              <a:t>. Vadovėlyje, 1 d., 85 psl.), apibūdinkite baroko žmogų. </a:t>
            </a:r>
          </a:p>
          <a:p>
            <a:pPr marL="0" indent="269875" algn="just">
              <a:buNone/>
            </a:pPr>
            <a:endParaRPr lang="lt-LT" sz="2800" dirty="0" smtClean="0">
              <a:latin typeface="Times New Roman" pitchFamily="18" charset="0"/>
              <a:cs typeface="Times New Roman" pitchFamily="18" charset="0"/>
            </a:endParaRPr>
          </a:p>
          <a:p>
            <a:pPr marL="0" indent="269875" algn="just">
              <a:buNone/>
            </a:pPr>
            <a:r>
              <a:rPr lang="lt-LT" sz="2800" i="1" dirty="0" smtClean="0">
                <a:latin typeface="Times New Roman" pitchFamily="18" charset="0"/>
                <a:cs typeface="Times New Roman" pitchFamily="18" charset="0"/>
              </a:rPr>
              <a:t>4. Kas būdinga baroko literatūrai? Kokie žanrai tuo metu išpopuliarėjo? Remkitės tekstais „Gyvenimas Dievo ir mirties akivaizdoje“, „Pasaulis – tai teatras“ (85 psl.). </a:t>
            </a:r>
            <a:endParaRPr lang="lt-LT" sz="2800" dirty="0" smtClean="0">
              <a:latin typeface="Times New Roman" pitchFamily="18" charset="0"/>
              <a:cs typeface="Times New Roman" pitchFamily="18" charset="0"/>
            </a:endParaRPr>
          </a:p>
          <a:p>
            <a:pPr>
              <a:buNone/>
            </a:pPr>
            <a:endParaRPr lang="lt-L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82594"/>
          </a:xfrm>
        </p:spPr>
        <p:txBody>
          <a:bodyPr>
            <a:normAutofit fontScale="90000"/>
          </a:bodyPr>
          <a:lstStyle/>
          <a:p>
            <a:r>
              <a:rPr lang="lt-LT" b="1" dirty="0" smtClean="0">
                <a:solidFill>
                  <a:schemeClr val="bg2">
                    <a:lumMod val="25000"/>
                  </a:schemeClr>
                </a:solidFill>
              </a:rPr>
              <a:t>Atsakymai</a:t>
            </a:r>
            <a:endParaRPr lang="lt-LT" b="1" dirty="0">
              <a:solidFill>
                <a:schemeClr val="bg2">
                  <a:lumMod val="25000"/>
                </a:schemeClr>
              </a:solidFill>
            </a:endParaRPr>
          </a:p>
        </p:txBody>
      </p:sp>
      <p:sp>
        <p:nvSpPr>
          <p:cNvPr id="3" name="Turinio vietos rezervavimo ženklas 2"/>
          <p:cNvSpPr>
            <a:spLocks noGrp="1"/>
          </p:cNvSpPr>
          <p:nvPr>
            <p:ph sz="quarter" idx="1"/>
          </p:nvPr>
        </p:nvSpPr>
        <p:spPr>
          <a:xfrm>
            <a:off x="457200" y="857232"/>
            <a:ext cx="8229600" cy="6000768"/>
          </a:xfrm>
        </p:spPr>
        <p:txBody>
          <a:bodyPr>
            <a:normAutofit fontScale="77500" lnSpcReduction="20000"/>
          </a:bodyPr>
          <a:lstStyle/>
          <a:p>
            <a:pPr marL="0" indent="179388" algn="just">
              <a:buNone/>
            </a:pPr>
            <a:r>
              <a:rPr lang="lt-LT" dirty="0" smtClean="0">
                <a:latin typeface="Times New Roman" pitchFamily="18" charset="0"/>
                <a:cs typeface="Times New Roman" pitchFamily="18" charset="0"/>
              </a:rPr>
              <a:t>3. Baroko žmogus pamaldus, abejojantis, savimi nepasitikintis, likimo bei gyvenimo nepastovumo bijantis individas, tačiau doras, o jo kova, narsumas, likimas nulemti Dievo valios.</a:t>
            </a:r>
          </a:p>
          <a:p>
            <a:pPr marL="0" indent="179388" algn="just">
              <a:buNone/>
            </a:pPr>
            <a:endParaRPr lang="lt-LT" dirty="0" smtClean="0">
              <a:latin typeface="Times New Roman" pitchFamily="18" charset="0"/>
              <a:cs typeface="Times New Roman" pitchFamily="18" charset="0"/>
            </a:endParaRPr>
          </a:p>
          <a:p>
            <a:pPr marL="0" indent="179388" algn="just">
              <a:buNone/>
            </a:pPr>
            <a:endParaRPr lang="lt-LT" dirty="0" smtClean="0">
              <a:latin typeface="Times New Roman" pitchFamily="18" charset="0"/>
              <a:cs typeface="Times New Roman" pitchFamily="18" charset="0"/>
            </a:endParaRPr>
          </a:p>
          <a:p>
            <a:pPr marL="0" indent="179388" algn="just">
              <a:buNone/>
            </a:pPr>
            <a:r>
              <a:rPr lang="lt-LT" dirty="0" smtClean="0">
                <a:latin typeface="Times New Roman" pitchFamily="18" charset="0"/>
                <a:cs typeface="Times New Roman" pitchFamily="18" charset="0"/>
              </a:rPr>
              <a:t>4. Literatūroje vėl atgyja gąsdinantys pragaro vaizdai. Daug poetų rašo </a:t>
            </a:r>
            <a:r>
              <a:rPr lang="lt-LT" i="1" dirty="0" smtClean="0">
                <a:latin typeface="Times New Roman" pitchFamily="18" charset="0"/>
                <a:cs typeface="Times New Roman" pitchFamily="18" charset="0"/>
              </a:rPr>
              <a:t>memento  </a:t>
            </a:r>
            <a:r>
              <a:rPr lang="lt-LT" i="1" dirty="0" err="1" smtClean="0">
                <a:latin typeface="Times New Roman" pitchFamily="18" charset="0"/>
                <a:cs typeface="Times New Roman" pitchFamily="18" charset="0"/>
              </a:rPr>
              <a:t>mori</a:t>
            </a:r>
            <a:r>
              <a:rPr lang="lt-LT" dirty="0" smtClean="0">
                <a:latin typeface="Times New Roman" pitchFamily="18" charset="0"/>
                <a:cs typeface="Times New Roman" pitchFamily="18" charset="0"/>
              </a:rPr>
              <a:t> (iš lot. atmink, kad mirsi) tema. Literatūroje negailestingai kritikuojamas žmonių menkumas, o aukštinamos aristokratijos vertybės ir krikščioniškos dorybės. </a:t>
            </a:r>
          </a:p>
          <a:p>
            <a:pPr marL="0" indent="179388" algn="just">
              <a:buNone/>
            </a:pPr>
            <a:r>
              <a:rPr lang="lt-LT" dirty="0" smtClean="0">
                <a:latin typeface="Times New Roman" pitchFamily="18" charset="0"/>
                <a:cs typeface="Times New Roman" pitchFamily="18" charset="0"/>
              </a:rPr>
              <a:t> Greta stambiųjų </a:t>
            </a:r>
            <a:r>
              <a:rPr lang="lt-LT" b="1" dirty="0" smtClean="0">
                <a:latin typeface="Times New Roman" pitchFamily="18" charset="0"/>
                <a:cs typeface="Times New Roman" pitchFamily="18" charset="0"/>
              </a:rPr>
              <a:t>epo</a:t>
            </a:r>
            <a:r>
              <a:rPr lang="lt-LT" dirty="0" smtClean="0">
                <a:latin typeface="Times New Roman" pitchFamily="18" charset="0"/>
                <a:cs typeface="Times New Roman" pitchFamily="18" charset="0"/>
              </a:rPr>
              <a:t>, </a:t>
            </a:r>
            <a:r>
              <a:rPr lang="lt-LT" b="1" dirty="0" smtClean="0">
                <a:latin typeface="Times New Roman" pitchFamily="18" charset="0"/>
                <a:cs typeface="Times New Roman" pitchFamily="18" charset="0"/>
              </a:rPr>
              <a:t>tragedijos</a:t>
            </a:r>
            <a:r>
              <a:rPr lang="lt-LT" dirty="0" smtClean="0">
                <a:latin typeface="Times New Roman" pitchFamily="18" charset="0"/>
                <a:cs typeface="Times New Roman" pitchFamily="18" charset="0"/>
              </a:rPr>
              <a:t>, </a:t>
            </a:r>
            <a:r>
              <a:rPr lang="lt-LT" b="1" dirty="0" smtClean="0">
                <a:latin typeface="Times New Roman" pitchFamily="18" charset="0"/>
                <a:cs typeface="Times New Roman" pitchFamily="18" charset="0"/>
              </a:rPr>
              <a:t>komedijos</a:t>
            </a:r>
            <a:r>
              <a:rPr lang="lt-LT" dirty="0" smtClean="0">
                <a:latin typeface="Times New Roman" pitchFamily="18" charset="0"/>
                <a:cs typeface="Times New Roman" pitchFamily="18" charset="0"/>
              </a:rPr>
              <a:t> žanrų išpopuliarėja smulkesni literatūros žanrai, pvz.:</a:t>
            </a:r>
          </a:p>
          <a:p>
            <a:pPr marL="0" indent="179388" algn="just"/>
            <a:r>
              <a:rPr lang="lt-LT" b="1" dirty="0" smtClean="0">
                <a:latin typeface="Times New Roman" pitchFamily="18" charset="0"/>
                <a:cs typeface="Times New Roman" pitchFamily="18" charset="0"/>
              </a:rPr>
              <a:t>alegorijos</a:t>
            </a:r>
            <a:r>
              <a:rPr lang="lt-LT" dirty="0" smtClean="0">
                <a:latin typeface="Times New Roman" pitchFamily="18" charset="0"/>
                <a:cs typeface="Times New Roman" pitchFamily="18" charset="0"/>
              </a:rPr>
              <a:t> (netiesioginės, paslėptos reikšmės vaizdas, pasakojimas);</a:t>
            </a:r>
          </a:p>
          <a:p>
            <a:pPr marL="0" indent="179388" algn="just"/>
            <a:r>
              <a:rPr lang="lt-LT" b="1" dirty="0" smtClean="0">
                <a:latin typeface="Times New Roman" pitchFamily="18" charset="0"/>
                <a:cs typeface="Times New Roman" pitchFamily="18" charset="0"/>
              </a:rPr>
              <a:t>panegirikos</a:t>
            </a:r>
            <a:r>
              <a:rPr lang="lt-LT" dirty="0" smtClean="0">
                <a:latin typeface="Times New Roman" pitchFamily="18" charset="0"/>
                <a:cs typeface="Times New Roman" pitchFamily="18" charset="0"/>
              </a:rPr>
              <a:t> (eilėraštis arba prozos kūrinys, perdėtai aukštinantis kokio nors asmens nuopelnus);</a:t>
            </a:r>
          </a:p>
          <a:p>
            <a:pPr marL="0" indent="179388" algn="just"/>
            <a:r>
              <a:rPr lang="lt-LT" dirty="0" smtClean="0">
                <a:latin typeface="Times New Roman" pitchFamily="18" charset="0"/>
                <a:cs typeface="Times New Roman" pitchFamily="18" charset="0"/>
              </a:rPr>
              <a:t> </a:t>
            </a:r>
            <a:r>
              <a:rPr lang="lt-LT" b="1" dirty="0" smtClean="0">
                <a:latin typeface="Times New Roman" pitchFamily="18" charset="0"/>
                <a:cs typeface="Times New Roman" pitchFamily="18" charset="0"/>
              </a:rPr>
              <a:t>epigramos</a:t>
            </a:r>
            <a:r>
              <a:rPr lang="lt-LT" dirty="0" smtClean="0">
                <a:latin typeface="Times New Roman" pitchFamily="18" charset="0"/>
                <a:cs typeface="Times New Roman" pitchFamily="18" charset="0"/>
              </a:rPr>
              <a:t> (glaustas poezijos kūrinėlis apie konkretų objektą, t.y. daiktą, reiškinį, įvykį, asmens ar žmonių grupės savybę ar elgesį ir pan., dažniausiai pagrįstas kokia nors netikėta įžvalga arba sugretinimu; kai tas minties posūkis sąmojingas, epigrama įgyja komišką arba satyrinį pobūdį.); </a:t>
            </a:r>
          </a:p>
          <a:p>
            <a:pPr marL="0" indent="179388" algn="just"/>
            <a:r>
              <a:rPr lang="lt-LT" b="1" dirty="0" smtClean="0">
                <a:latin typeface="Times New Roman" pitchFamily="18" charset="0"/>
                <a:cs typeface="Times New Roman" pitchFamily="18" charset="0"/>
              </a:rPr>
              <a:t>epitafijos</a:t>
            </a:r>
            <a:r>
              <a:rPr lang="lt-LT" dirty="0" smtClean="0">
                <a:latin typeface="Times New Roman" pitchFamily="18" charset="0"/>
                <a:cs typeface="Times New Roman" pitchFamily="18" charset="0"/>
              </a:rPr>
              <a:t> (poezijos kūrinys mirusiojo garbei); </a:t>
            </a:r>
          </a:p>
          <a:p>
            <a:pPr marL="0" indent="179388" algn="just"/>
            <a:r>
              <a:rPr lang="lt-LT" b="1" dirty="0" smtClean="0">
                <a:latin typeface="Times New Roman" pitchFamily="18" charset="0"/>
                <a:cs typeface="Times New Roman" pitchFamily="18" charset="0"/>
              </a:rPr>
              <a:t>dedikacijos</a:t>
            </a:r>
            <a:r>
              <a:rPr lang="lt-LT" dirty="0" smtClean="0">
                <a:latin typeface="Times New Roman" pitchFamily="18" charset="0"/>
                <a:cs typeface="Times New Roman" pitchFamily="18" charset="0"/>
              </a:rPr>
              <a:t> (kūrinio pradžioje įrašyti autoriaus žodžiai apie tai, kam  ar kieno atminimui autorius tą kūrinį skiria).</a:t>
            </a:r>
          </a:p>
          <a:p>
            <a:pPr>
              <a:buNone/>
            </a:pPr>
            <a:endParaRPr lang="lt-LT"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82594"/>
          </a:xfrm>
        </p:spPr>
        <p:txBody>
          <a:bodyPr>
            <a:normAutofit fontScale="90000"/>
          </a:bodyPr>
          <a:lstStyle/>
          <a:p>
            <a:r>
              <a:rPr lang="lt-LT" b="1" dirty="0" smtClean="0">
                <a:solidFill>
                  <a:schemeClr val="bg2">
                    <a:lumMod val="25000"/>
                  </a:schemeClr>
                </a:solidFill>
              </a:rPr>
              <a:t>Klausimai</a:t>
            </a:r>
            <a:endParaRPr lang="lt-LT" b="1" dirty="0">
              <a:solidFill>
                <a:schemeClr val="bg2">
                  <a:lumMod val="25000"/>
                </a:schemeClr>
              </a:solidFill>
            </a:endParaRPr>
          </a:p>
        </p:txBody>
      </p:sp>
      <p:sp>
        <p:nvSpPr>
          <p:cNvPr id="3" name="Turinio vietos rezervavimo ženklas 2"/>
          <p:cNvSpPr>
            <a:spLocks noGrp="1"/>
          </p:cNvSpPr>
          <p:nvPr>
            <p:ph sz="quarter" idx="1"/>
          </p:nvPr>
        </p:nvSpPr>
        <p:spPr>
          <a:xfrm>
            <a:off x="457200" y="857232"/>
            <a:ext cx="8229600" cy="5572164"/>
          </a:xfrm>
        </p:spPr>
        <p:txBody>
          <a:bodyPr>
            <a:normAutofit fontScale="70000" lnSpcReduction="20000"/>
          </a:bodyPr>
          <a:lstStyle/>
          <a:p>
            <a:pPr marL="0" indent="179388" algn="just">
              <a:buNone/>
            </a:pPr>
            <a:endParaRPr lang="lt-LT" i="1" dirty="0" smtClean="0"/>
          </a:p>
          <a:p>
            <a:pPr marL="0" indent="179388" algn="just">
              <a:buNone/>
            </a:pPr>
            <a:r>
              <a:rPr lang="lt-LT" sz="3600" i="1" dirty="0" smtClean="0">
                <a:latin typeface="Times New Roman" pitchFamily="18" charset="0"/>
                <a:cs typeface="Times New Roman" pitchFamily="18" charset="0"/>
              </a:rPr>
              <a:t>5. Koks dar šaltinis, be antikos kūrybos, buvo vienu svarbiausiu baroko literatūrai ir menui?</a:t>
            </a:r>
          </a:p>
          <a:p>
            <a:pPr marL="0" indent="179388" algn="just">
              <a:buNone/>
            </a:pPr>
            <a:endParaRPr lang="lt-LT" sz="3600" i="1" dirty="0" smtClean="0">
              <a:latin typeface="Times New Roman" pitchFamily="18" charset="0"/>
              <a:cs typeface="Times New Roman" pitchFamily="18" charset="0"/>
            </a:endParaRPr>
          </a:p>
          <a:p>
            <a:pPr marL="0" indent="179388" algn="just">
              <a:buNone/>
            </a:pPr>
            <a:r>
              <a:rPr lang="lt-LT" sz="3600" i="1" dirty="0" smtClean="0">
                <a:latin typeface="Times New Roman" pitchFamily="18" charset="0"/>
                <a:cs typeface="Times New Roman" pitchFamily="18" charset="0"/>
              </a:rPr>
              <a:t>6. Baroko epochos pradžia Lietuvos grožinėje literatūroje galima laikyti Vilniaus universiteto profesoriaus, jėzuito </a:t>
            </a:r>
            <a:r>
              <a:rPr lang="lt-LT" sz="3600" i="1" dirty="0" err="1" smtClean="0">
                <a:latin typeface="Times New Roman" pitchFamily="18" charset="0"/>
                <a:cs typeface="Times New Roman" pitchFamily="18" charset="0"/>
              </a:rPr>
              <a:t>Laurencijaus</a:t>
            </a:r>
            <a:r>
              <a:rPr lang="lt-LT" sz="3600" i="1" dirty="0" smtClean="0">
                <a:latin typeface="Times New Roman" pitchFamily="18" charset="0"/>
                <a:cs typeface="Times New Roman" pitchFamily="18" charset="0"/>
              </a:rPr>
              <a:t> </a:t>
            </a:r>
            <a:r>
              <a:rPr lang="lt-LT" sz="3600" i="1" dirty="0" err="1" smtClean="0">
                <a:latin typeface="Times New Roman" pitchFamily="18" charset="0"/>
                <a:cs typeface="Times New Roman" pitchFamily="18" charset="0"/>
              </a:rPr>
              <a:t>Bojerio</a:t>
            </a:r>
            <a:r>
              <a:rPr lang="lt-LT" sz="3600" i="1" dirty="0" smtClean="0">
                <a:latin typeface="Times New Roman" pitchFamily="18" charset="0"/>
                <a:cs typeface="Times New Roman" pitchFamily="18" charset="0"/>
              </a:rPr>
              <a:t> poemą „</a:t>
            </a:r>
            <a:r>
              <a:rPr lang="lt-LT" sz="3600" i="1" dirty="0" err="1" smtClean="0">
                <a:latin typeface="Times New Roman" pitchFamily="18" charset="0"/>
                <a:cs typeface="Times New Roman" pitchFamily="18" charset="0"/>
              </a:rPr>
              <a:t>Karolomachija</a:t>
            </a:r>
            <a:r>
              <a:rPr lang="lt-LT" sz="3600" i="1" dirty="0" smtClean="0">
                <a:latin typeface="Times New Roman" pitchFamily="18" charset="0"/>
                <a:cs typeface="Times New Roman" pitchFamily="18" charset="0"/>
              </a:rPr>
              <a:t>“ („Karolių mūšis“, aliuzija į tai, kad abiejų karvedžių vardai buvo Karoliai) (</a:t>
            </a:r>
            <a:r>
              <a:rPr lang="lt-LT" sz="3600" i="1" dirty="0" err="1" smtClean="0">
                <a:latin typeface="Times New Roman" pitchFamily="18" charset="0"/>
                <a:cs typeface="Times New Roman" pitchFamily="18" charset="0"/>
              </a:rPr>
              <a:t>Carolomachia</a:t>
            </a:r>
            <a:r>
              <a:rPr lang="lt-LT" sz="3600" i="1" dirty="0" smtClean="0">
                <a:latin typeface="Times New Roman" pitchFamily="18" charset="0"/>
                <a:cs typeface="Times New Roman" pitchFamily="18" charset="0"/>
              </a:rPr>
              <a:t>, 1606). </a:t>
            </a:r>
          </a:p>
          <a:p>
            <a:pPr marL="0" indent="179388" algn="just">
              <a:buNone/>
            </a:pPr>
            <a:r>
              <a:rPr lang="lt-LT" sz="3600" i="1" dirty="0" smtClean="0">
                <a:latin typeface="Times New Roman" pitchFamily="18" charset="0"/>
                <a:cs typeface="Times New Roman" pitchFamily="18" charset="0"/>
              </a:rPr>
              <a:t>6.1. Apie ką ši poema. Įrodykite, kad ji turi barokinių bruožų. </a:t>
            </a:r>
          </a:p>
          <a:p>
            <a:pPr marL="0" indent="179388" algn="just">
              <a:buNone/>
            </a:pPr>
            <a:r>
              <a:rPr lang="lt-LT" sz="3600" i="1" dirty="0" smtClean="0">
                <a:latin typeface="Times New Roman" pitchFamily="18" charset="0"/>
                <a:cs typeface="Times New Roman" pitchFamily="18" charset="0"/>
              </a:rPr>
              <a:t>6.2. Koks yra esminis Jono </a:t>
            </a:r>
            <a:r>
              <a:rPr lang="lt-LT" sz="3600" i="1" dirty="0" err="1" smtClean="0">
                <a:latin typeface="Times New Roman" pitchFamily="18" charset="0"/>
                <a:cs typeface="Times New Roman" pitchFamily="18" charset="0"/>
              </a:rPr>
              <a:t>Radvano</a:t>
            </a:r>
            <a:r>
              <a:rPr lang="lt-LT" sz="3600" i="1" dirty="0" smtClean="0">
                <a:latin typeface="Times New Roman" pitchFamily="18" charset="0"/>
                <a:cs typeface="Times New Roman" pitchFamily="18" charset="0"/>
              </a:rPr>
              <a:t> „</a:t>
            </a:r>
            <a:r>
              <a:rPr lang="lt-LT" sz="3600" i="1" dirty="0" err="1" smtClean="0">
                <a:latin typeface="Times New Roman" pitchFamily="18" charset="0"/>
                <a:cs typeface="Times New Roman" pitchFamily="18" charset="0"/>
              </a:rPr>
              <a:t>Radviliados</a:t>
            </a:r>
            <a:r>
              <a:rPr lang="lt-LT" sz="3600" i="1" dirty="0" smtClean="0">
                <a:latin typeface="Times New Roman" pitchFamily="18" charset="0"/>
                <a:cs typeface="Times New Roman" pitchFamily="18" charset="0"/>
              </a:rPr>
              <a:t>“ ir </a:t>
            </a:r>
            <a:r>
              <a:rPr lang="lt-LT" sz="3600" i="1" dirty="0" err="1" smtClean="0">
                <a:latin typeface="Times New Roman" pitchFamily="18" charset="0"/>
                <a:cs typeface="Times New Roman" pitchFamily="18" charset="0"/>
              </a:rPr>
              <a:t>Laurencijaus</a:t>
            </a:r>
            <a:r>
              <a:rPr lang="lt-LT" sz="3600" i="1" dirty="0" smtClean="0">
                <a:latin typeface="Times New Roman" pitchFamily="18" charset="0"/>
                <a:cs typeface="Times New Roman" pitchFamily="18" charset="0"/>
              </a:rPr>
              <a:t> </a:t>
            </a:r>
            <a:r>
              <a:rPr lang="lt-LT" sz="3600" i="1" dirty="0" err="1" smtClean="0">
                <a:latin typeface="Times New Roman" pitchFamily="18" charset="0"/>
                <a:cs typeface="Times New Roman" pitchFamily="18" charset="0"/>
              </a:rPr>
              <a:t>Bojerio</a:t>
            </a:r>
            <a:r>
              <a:rPr lang="lt-LT" sz="3600" i="1" dirty="0" smtClean="0">
                <a:latin typeface="Times New Roman" pitchFamily="18" charset="0"/>
                <a:cs typeface="Times New Roman" pitchFamily="18" charset="0"/>
              </a:rPr>
              <a:t> „</a:t>
            </a:r>
            <a:r>
              <a:rPr lang="lt-LT" sz="3600" i="1" dirty="0" err="1" smtClean="0">
                <a:latin typeface="Times New Roman" pitchFamily="18" charset="0"/>
                <a:cs typeface="Times New Roman" pitchFamily="18" charset="0"/>
              </a:rPr>
              <a:t>Karolomachijos</a:t>
            </a:r>
            <a:r>
              <a:rPr lang="lt-LT" sz="3600" i="1" dirty="0" smtClean="0">
                <a:latin typeface="Times New Roman" pitchFamily="18" charset="0"/>
                <a:cs typeface="Times New Roman" pitchFamily="18" charset="0"/>
              </a:rPr>
              <a:t>“ vaizduojamų herojų skirtumas?</a:t>
            </a:r>
            <a:endParaRPr lang="lt-LT" sz="3600" dirty="0" smtClean="0">
              <a:latin typeface="Times New Roman" pitchFamily="18" charset="0"/>
              <a:cs typeface="Times New Roman" pitchFamily="18" charset="0"/>
            </a:endParaRPr>
          </a:p>
          <a:p>
            <a:pPr marL="0" indent="179388" algn="just">
              <a:buNone/>
            </a:pPr>
            <a:endParaRPr lang="lt-LT" dirty="0" smtClean="0"/>
          </a:p>
          <a:p>
            <a:pPr marL="0" indent="179388" algn="just">
              <a:buNone/>
            </a:pPr>
            <a:r>
              <a:rPr lang="lt-LT" i="1" dirty="0" smtClean="0"/>
              <a:t> </a:t>
            </a:r>
            <a:endParaRPr lang="lt-LT" dirty="0" smtClean="0"/>
          </a:p>
          <a:p>
            <a:pPr>
              <a:buNone/>
            </a:pPr>
            <a:endParaRPr lang="lt-L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28596" y="60324"/>
            <a:ext cx="8229600" cy="511156"/>
          </a:xfrm>
        </p:spPr>
        <p:txBody>
          <a:bodyPr>
            <a:normAutofit fontScale="90000"/>
          </a:bodyPr>
          <a:lstStyle/>
          <a:p>
            <a:r>
              <a:rPr lang="lt-LT" b="1" dirty="0" smtClean="0">
                <a:solidFill>
                  <a:schemeClr val="bg2">
                    <a:lumMod val="25000"/>
                  </a:schemeClr>
                </a:solidFill>
              </a:rPr>
              <a:t>Atsakymai</a:t>
            </a:r>
            <a:endParaRPr lang="lt-LT" b="1" dirty="0">
              <a:solidFill>
                <a:schemeClr val="bg2">
                  <a:lumMod val="25000"/>
                </a:schemeClr>
              </a:solidFill>
            </a:endParaRPr>
          </a:p>
        </p:txBody>
      </p:sp>
      <p:sp>
        <p:nvSpPr>
          <p:cNvPr id="3" name="Turinio vietos rezervavimo ženklas 2"/>
          <p:cNvSpPr>
            <a:spLocks noGrp="1"/>
          </p:cNvSpPr>
          <p:nvPr>
            <p:ph sz="quarter" idx="1"/>
          </p:nvPr>
        </p:nvSpPr>
        <p:spPr>
          <a:xfrm>
            <a:off x="457200" y="785794"/>
            <a:ext cx="8229600" cy="6072206"/>
          </a:xfrm>
        </p:spPr>
        <p:txBody>
          <a:bodyPr>
            <a:normAutofit fontScale="92500" lnSpcReduction="10000"/>
          </a:bodyPr>
          <a:lstStyle/>
          <a:p>
            <a:pPr marL="0" indent="179388">
              <a:buNone/>
            </a:pPr>
            <a:r>
              <a:rPr lang="lt-LT" sz="3000" dirty="0" smtClean="0">
                <a:latin typeface="Times New Roman" pitchFamily="18" charset="0"/>
                <a:cs typeface="Times New Roman" pitchFamily="18" charset="0"/>
              </a:rPr>
              <a:t>5. Biblija.</a:t>
            </a:r>
          </a:p>
          <a:p>
            <a:pPr marL="0" indent="179388">
              <a:buNone/>
            </a:pPr>
            <a:endParaRPr lang="lt-LT" sz="3000" dirty="0" smtClean="0">
              <a:latin typeface="Times New Roman" pitchFamily="18" charset="0"/>
              <a:cs typeface="Times New Roman" pitchFamily="18" charset="0"/>
            </a:endParaRPr>
          </a:p>
          <a:p>
            <a:pPr marL="0" indent="179388" algn="just">
              <a:buNone/>
            </a:pPr>
            <a:r>
              <a:rPr lang="lt-LT" sz="3000" dirty="0" smtClean="0">
                <a:latin typeface="Times New Roman" pitchFamily="18" charset="0"/>
                <a:cs typeface="Times New Roman" pitchFamily="18" charset="0"/>
              </a:rPr>
              <a:t>6.1.  Poema apie 1605 m. įvykusio Salaspilio mūšio nugalėtoją </a:t>
            </a:r>
            <a:r>
              <a:rPr lang="lt-LT" sz="3000" b="1" dirty="0" smtClean="0">
                <a:latin typeface="Times New Roman" pitchFamily="18" charset="0"/>
                <a:cs typeface="Times New Roman" pitchFamily="18" charset="0"/>
              </a:rPr>
              <a:t>Lietuvos etmoną Joną Karolį Chodkevičių</a:t>
            </a:r>
            <a:r>
              <a:rPr lang="lt-LT" sz="3000" dirty="0" smtClean="0">
                <a:latin typeface="Times New Roman" pitchFamily="18" charset="0"/>
                <a:cs typeface="Times New Roman" pitchFamily="18" charset="0"/>
              </a:rPr>
              <a:t>, kuris su daug mažesne kariuomene visiškai sumušė švedų armiją, patirdamas nedidelių nuostolių. </a:t>
            </a:r>
          </a:p>
          <a:p>
            <a:pPr marL="0" indent="179388" algn="just">
              <a:buNone/>
            </a:pPr>
            <a:r>
              <a:rPr lang="lt-LT" sz="3000" dirty="0" smtClean="0">
                <a:latin typeface="Times New Roman" pitchFamily="18" charset="0"/>
                <a:cs typeface="Times New Roman" pitchFamily="18" charset="0"/>
              </a:rPr>
              <a:t>Poema turi barokinių bruožų. Pabrėžiamas pagrindinio veikėjo pamaldumas, o jo vadovaujamos kariuomenės kovos baigtį, pergalę lėmė tikėjimas Dievu.</a:t>
            </a:r>
          </a:p>
          <a:p>
            <a:pPr marL="0" indent="179388" algn="just">
              <a:buNone/>
            </a:pPr>
            <a:r>
              <a:rPr lang="lt-LT" sz="3000" dirty="0" smtClean="0">
                <a:latin typeface="Times New Roman" pitchFamily="18" charset="0"/>
                <a:cs typeface="Times New Roman" pitchFamily="18" charset="0"/>
              </a:rPr>
              <a:t>6.2. Radvila Rudasis ir Karolis Chodkevičius abu labai pamaldūs žmonės, tačiau Radvila, nors ir prašo Dievo pagalbos, mūšio laimėtojas yra būtent jis, o ne aukštesnės jėgos. </a:t>
            </a:r>
          </a:p>
          <a:p>
            <a:pPr marL="0" indent="179388" algn="just">
              <a:buNone/>
            </a:pPr>
            <a:endParaRPr lang="lt-LT" dirty="0" smtClean="0"/>
          </a:p>
          <a:p>
            <a:pPr>
              <a:buNone/>
            </a:pPr>
            <a:endParaRPr lang="lt-LT" dirty="0" smtClean="0"/>
          </a:p>
          <a:p>
            <a:pPr>
              <a:buNone/>
            </a:pPr>
            <a:endParaRPr lang="lt-LT" dirty="0" smtClean="0"/>
          </a:p>
          <a:p>
            <a:pPr>
              <a:buNone/>
            </a:pPr>
            <a:endParaRPr lang="lt-L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D:\mokykla\pamoku planai\3 klase\Barokas\jan_karol_chodkiewicz.png"/>
          <p:cNvPicPr>
            <a:picLocks noChangeAspect="1" noChangeArrowheads="1"/>
          </p:cNvPicPr>
          <p:nvPr/>
        </p:nvPicPr>
        <p:blipFill>
          <a:blip r:embed="rId2" cstate="print"/>
          <a:srcRect/>
          <a:stretch>
            <a:fillRect/>
          </a:stretch>
        </p:blipFill>
        <p:spPr bwMode="auto">
          <a:xfrm>
            <a:off x="1714480" y="285728"/>
            <a:ext cx="5715040" cy="5715040"/>
          </a:xfrm>
          <a:prstGeom prst="rect">
            <a:avLst/>
          </a:prstGeom>
          <a:noFill/>
        </p:spPr>
      </p:pic>
      <p:sp>
        <p:nvSpPr>
          <p:cNvPr id="5" name="TextBox 4"/>
          <p:cNvSpPr txBox="1"/>
          <p:nvPr/>
        </p:nvSpPr>
        <p:spPr>
          <a:xfrm>
            <a:off x="357158" y="6072206"/>
            <a:ext cx="8429684" cy="523220"/>
          </a:xfrm>
          <a:prstGeom prst="rect">
            <a:avLst/>
          </a:prstGeom>
          <a:noFill/>
        </p:spPr>
        <p:txBody>
          <a:bodyPr wrap="square" rtlCol="0">
            <a:spAutoFit/>
          </a:bodyPr>
          <a:lstStyle/>
          <a:p>
            <a:pPr algn="ctr"/>
            <a:r>
              <a:rPr lang="lt-LT" sz="2800" i="1" dirty="0" smtClean="0">
                <a:latin typeface="Times New Roman" pitchFamily="18" charset="0"/>
                <a:cs typeface="Times New Roman" pitchFamily="18" charset="0"/>
              </a:rPr>
              <a:t>Lietuvos etmonas Jonas Karolis Chodkevičius</a:t>
            </a:r>
            <a:endParaRPr lang="lt-LT" sz="2800" i="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2908" y="214314"/>
            <a:ext cx="9144000" cy="1714488"/>
          </a:xfrm>
        </p:spPr>
        <p:txBody>
          <a:bodyPr>
            <a:noAutofit/>
          </a:bodyPr>
          <a:lstStyle/>
          <a:p>
            <a:pPr indent="269875" algn="l"/>
            <a:r>
              <a:rPr lang="lt-LT" sz="1900" b="1" dirty="0" smtClean="0">
                <a:latin typeface="Times New Roman" pitchFamily="18" charset="0"/>
                <a:cs typeface="Times New Roman" pitchFamily="18" charset="0"/>
              </a:rPr>
              <a:t>Salaspilio mūšis</a:t>
            </a:r>
            <a:r>
              <a:rPr lang="lt-LT" sz="1900" dirty="0" smtClean="0">
                <a:latin typeface="Times New Roman" pitchFamily="18" charset="0"/>
                <a:cs typeface="Times New Roman" pitchFamily="18" charset="0"/>
              </a:rPr>
              <a:t> (pavadintas pagal Salaspilio miestą Latvijoje, 18 km į pietryčius nuo Rygos) vyko 1605 m. rugsėjo 27 d. tarp Lietuvos ir Švedijos kariuomenių, vykstant 1600–1611 m. karui dėl Livonijos. Laikoma viena iš didžiausių pergalių Abiejų Tautų Respublikos istorijoje.</a:t>
            </a:r>
            <a:br>
              <a:rPr lang="lt-LT" sz="1900" dirty="0" smtClean="0">
                <a:latin typeface="Times New Roman" pitchFamily="18" charset="0"/>
                <a:cs typeface="Times New Roman" pitchFamily="18" charset="0"/>
              </a:rPr>
            </a:br>
            <a:r>
              <a:rPr lang="lt-LT" sz="1900" dirty="0" smtClean="0">
                <a:latin typeface="Times New Roman" pitchFamily="18" charset="0"/>
                <a:cs typeface="Times New Roman" pitchFamily="18" charset="0"/>
              </a:rPr>
              <a:t>Istoriniuose šaltiniuose dažnai vadinamas </a:t>
            </a:r>
            <a:r>
              <a:rPr lang="lt-LT" sz="1900" b="1" dirty="0" err="1" smtClean="0">
                <a:latin typeface="Times New Roman" pitchFamily="18" charset="0"/>
                <a:cs typeface="Times New Roman" pitchFamily="18" charset="0"/>
              </a:rPr>
              <a:t>Kircholmo</a:t>
            </a:r>
            <a:r>
              <a:rPr lang="lt-LT" sz="1900" b="1" dirty="0" smtClean="0">
                <a:latin typeface="Times New Roman" pitchFamily="18" charset="0"/>
                <a:cs typeface="Times New Roman" pitchFamily="18" charset="0"/>
              </a:rPr>
              <a:t> mūšiu</a:t>
            </a:r>
            <a:r>
              <a:rPr lang="lt-LT" sz="1900" dirty="0" smtClean="0">
                <a:latin typeface="Times New Roman" pitchFamily="18" charset="0"/>
                <a:cs typeface="Times New Roman" pitchFamily="18" charset="0"/>
              </a:rPr>
              <a:t>, nes dabartinis Salaspilis taip vadintas iki 1917 m.</a:t>
            </a:r>
            <a:endParaRPr lang="lt-LT" sz="1800" dirty="0">
              <a:latin typeface="Times New Roman" pitchFamily="18" charset="0"/>
              <a:cs typeface="Times New Roman" pitchFamily="18" charset="0"/>
            </a:endParaRPr>
          </a:p>
        </p:txBody>
      </p:sp>
      <p:pic>
        <p:nvPicPr>
          <p:cNvPr id="4" name="Picture 4" descr="Kirholm 1605 I.JPG"/>
          <p:cNvPicPr>
            <a:picLocks noChangeAspect="1" noChangeArrowheads="1"/>
          </p:cNvPicPr>
          <p:nvPr/>
        </p:nvPicPr>
        <p:blipFill>
          <a:blip r:embed="rId2" cstate="print"/>
          <a:srcRect/>
          <a:stretch>
            <a:fillRect/>
          </a:stretch>
        </p:blipFill>
        <p:spPr bwMode="auto">
          <a:xfrm>
            <a:off x="142844" y="1881149"/>
            <a:ext cx="8858312" cy="497685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11156"/>
          </a:xfrm>
        </p:spPr>
        <p:txBody>
          <a:bodyPr>
            <a:normAutofit fontScale="90000"/>
          </a:bodyPr>
          <a:lstStyle/>
          <a:p>
            <a:r>
              <a:rPr lang="lt-LT" b="1" dirty="0" smtClean="0">
                <a:solidFill>
                  <a:schemeClr val="bg2">
                    <a:lumMod val="25000"/>
                  </a:schemeClr>
                </a:solidFill>
              </a:rPr>
              <a:t>Barokas mene</a:t>
            </a:r>
            <a:endParaRPr lang="lt-LT" b="1" dirty="0">
              <a:solidFill>
                <a:schemeClr val="bg2">
                  <a:lumMod val="25000"/>
                </a:schemeClr>
              </a:solidFill>
            </a:endParaRPr>
          </a:p>
        </p:txBody>
      </p:sp>
      <p:sp>
        <p:nvSpPr>
          <p:cNvPr id="3" name="Turinio vietos rezervavimo ženklas 2"/>
          <p:cNvSpPr>
            <a:spLocks noGrp="1"/>
          </p:cNvSpPr>
          <p:nvPr>
            <p:ph sz="quarter" idx="1"/>
          </p:nvPr>
        </p:nvSpPr>
        <p:spPr>
          <a:xfrm>
            <a:off x="500034" y="857232"/>
            <a:ext cx="8401080" cy="1428759"/>
          </a:xfrm>
        </p:spPr>
        <p:txBody>
          <a:bodyPr>
            <a:normAutofit/>
          </a:bodyPr>
          <a:lstStyle/>
          <a:p>
            <a:pPr marL="0" indent="360363" algn="just">
              <a:buNone/>
            </a:pPr>
            <a:r>
              <a:rPr lang="lt-LT" sz="2400" b="1" dirty="0" smtClean="0">
                <a:latin typeface="Times New Roman" pitchFamily="18" charset="0"/>
                <a:cs typeface="Times New Roman" pitchFamily="18" charset="0"/>
              </a:rPr>
              <a:t>Architektūroje</a:t>
            </a:r>
            <a:r>
              <a:rPr lang="lt-LT" sz="2400" dirty="0" smtClean="0">
                <a:latin typeface="Times New Roman" pitchFamily="18" charset="0"/>
                <a:cs typeface="Times New Roman" pitchFamily="18" charset="0"/>
              </a:rPr>
              <a:t> judesį perteikia daugybė lenktų pastato fasado elementų, mėgstama šešėlių, ornamentikos žaismė, barokinės bažnyčios puošiamos skulptūromis, gausiais lipdiniais.</a:t>
            </a:r>
            <a:endParaRPr lang="lt-LT" sz="2400" dirty="0">
              <a:latin typeface="Times New Roman" pitchFamily="18" charset="0"/>
              <a:cs typeface="Times New Roman" pitchFamily="18" charset="0"/>
            </a:endParaRPr>
          </a:p>
        </p:txBody>
      </p:sp>
      <p:pic>
        <p:nvPicPr>
          <p:cNvPr id="2050" name="Picture 2" descr="http://www.mytrips.lt/files/2011/08/23/news_img/img_2233.jpg"/>
          <p:cNvPicPr>
            <a:picLocks noChangeAspect="1" noChangeArrowheads="1"/>
          </p:cNvPicPr>
          <p:nvPr/>
        </p:nvPicPr>
        <p:blipFill>
          <a:blip r:embed="rId2" cstate="print"/>
          <a:srcRect/>
          <a:stretch>
            <a:fillRect/>
          </a:stretch>
        </p:blipFill>
        <p:spPr bwMode="auto">
          <a:xfrm>
            <a:off x="3214678" y="2071678"/>
            <a:ext cx="5715000" cy="4562476"/>
          </a:xfrm>
          <a:prstGeom prst="rect">
            <a:avLst/>
          </a:prstGeom>
          <a:noFill/>
        </p:spPr>
      </p:pic>
      <p:sp>
        <p:nvSpPr>
          <p:cNvPr id="5" name="TextBox 4"/>
          <p:cNvSpPr txBox="1"/>
          <p:nvPr/>
        </p:nvSpPr>
        <p:spPr>
          <a:xfrm>
            <a:off x="214282" y="4000504"/>
            <a:ext cx="2857520" cy="2554545"/>
          </a:xfrm>
          <a:prstGeom prst="rect">
            <a:avLst/>
          </a:prstGeom>
          <a:noFill/>
        </p:spPr>
        <p:txBody>
          <a:bodyPr wrap="square" rtlCol="0">
            <a:spAutoFit/>
          </a:bodyPr>
          <a:lstStyle/>
          <a:p>
            <a:pPr indent="90488"/>
            <a:r>
              <a:rPr lang="lt-LT" sz="2000" i="1" dirty="0" smtClean="0">
                <a:latin typeface="Times New Roman" pitchFamily="18" charset="0"/>
                <a:cs typeface="Times New Roman" pitchFamily="18" charset="0"/>
              </a:rPr>
              <a:t>Šv. Petro aikštę priešais baziliką  Vatikano valstybės centre 1565-1667 m.  suprojektavo  ir įrengė vienas garsiausių italų architektų, skulptorių Lorenco Berninis.</a:t>
            </a:r>
            <a:endParaRPr lang="lt-LT" sz="2000" i="1"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82594"/>
          </a:xfrm>
        </p:spPr>
        <p:txBody>
          <a:bodyPr>
            <a:normAutofit fontScale="90000"/>
          </a:bodyPr>
          <a:lstStyle/>
          <a:p>
            <a:r>
              <a:rPr lang="lt-LT" b="1" dirty="0" smtClean="0">
                <a:solidFill>
                  <a:schemeClr val="bg2">
                    <a:lumMod val="25000"/>
                  </a:schemeClr>
                </a:solidFill>
              </a:rPr>
              <a:t>Barokas mene</a:t>
            </a:r>
            <a:endParaRPr lang="lt-LT" b="1" dirty="0">
              <a:solidFill>
                <a:schemeClr val="bg2">
                  <a:lumMod val="25000"/>
                </a:schemeClr>
              </a:solidFill>
            </a:endParaRPr>
          </a:p>
        </p:txBody>
      </p:sp>
      <p:sp>
        <p:nvSpPr>
          <p:cNvPr id="3" name="Turinio vietos rezervavimo ženklas 2"/>
          <p:cNvSpPr>
            <a:spLocks noGrp="1"/>
          </p:cNvSpPr>
          <p:nvPr>
            <p:ph sz="quarter" idx="1"/>
          </p:nvPr>
        </p:nvSpPr>
        <p:spPr>
          <a:xfrm>
            <a:off x="457200" y="928671"/>
            <a:ext cx="8229600" cy="642942"/>
          </a:xfrm>
        </p:spPr>
        <p:txBody>
          <a:bodyPr>
            <a:normAutofit/>
          </a:bodyPr>
          <a:lstStyle/>
          <a:p>
            <a:pPr>
              <a:buNone/>
            </a:pPr>
            <a:r>
              <a:rPr lang="lt-LT" b="1" dirty="0" smtClean="0">
                <a:latin typeface="Times New Roman" pitchFamily="18" charset="0"/>
                <a:cs typeface="Times New Roman" pitchFamily="18" charset="0"/>
              </a:rPr>
              <a:t>Dailėje</a:t>
            </a:r>
            <a:r>
              <a:rPr lang="lt-LT" dirty="0" smtClean="0">
                <a:latin typeface="Times New Roman" pitchFamily="18" charset="0"/>
                <a:cs typeface="Times New Roman" pitchFamily="18" charset="0"/>
              </a:rPr>
              <a:t> siekiama išreikšti kulminacines būsenas.</a:t>
            </a:r>
            <a:endParaRPr lang="lt-LT" dirty="0">
              <a:latin typeface="Times New Roman" pitchFamily="18" charset="0"/>
              <a:cs typeface="Times New Roman" pitchFamily="18" charset="0"/>
            </a:endParaRPr>
          </a:p>
        </p:txBody>
      </p:sp>
      <p:pic>
        <p:nvPicPr>
          <p:cNvPr id="26627" name="Picture 3" descr="D:\mokykla\pamoku planai\3 klase\Barokas\Rom,_Santa_Maria_della_Vittoria,_Die_Verzückung_der_Heiligen_Theresa_(Bernini).jpg"/>
          <p:cNvPicPr>
            <a:picLocks noChangeAspect="1" noChangeArrowheads="1"/>
          </p:cNvPicPr>
          <p:nvPr/>
        </p:nvPicPr>
        <p:blipFill>
          <a:blip r:embed="rId2" cstate="print"/>
          <a:srcRect/>
          <a:stretch>
            <a:fillRect/>
          </a:stretch>
        </p:blipFill>
        <p:spPr bwMode="auto">
          <a:xfrm>
            <a:off x="5214942" y="1643050"/>
            <a:ext cx="3686637" cy="4891772"/>
          </a:xfrm>
          <a:prstGeom prst="rect">
            <a:avLst/>
          </a:prstGeom>
          <a:noFill/>
        </p:spPr>
      </p:pic>
      <p:sp>
        <p:nvSpPr>
          <p:cNvPr id="6" name="TextBox 5"/>
          <p:cNvSpPr txBox="1"/>
          <p:nvPr/>
        </p:nvSpPr>
        <p:spPr>
          <a:xfrm>
            <a:off x="214282" y="3214686"/>
            <a:ext cx="4786346" cy="2246769"/>
          </a:xfrm>
          <a:prstGeom prst="rect">
            <a:avLst/>
          </a:prstGeom>
          <a:noFill/>
        </p:spPr>
        <p:txBody>
          <a:bodyPr wrap="square" rtlCol="0">
            <a:spAutoFit/>
          </a:bodyPr>
          <a:lstStyle/>
          <a:p>
            <a:pPr indent="179388" algn="just"/>
            <a:r>
              <a:rPr lang="lt-LT" sz="2000" b="1" i="1" dirty="0" smtClean="0">
                <a:latin typeface="Times New Roman" pitchFamily="18" charset="0"/>
                <a:cs typeface="Times New Roman" pitchFamily="18" charset="0"/>
              </a:rPr>
              <a:t>Šv. Teresės ekstazė</a:t>
            </a:r>
            <a:r>
              <a:rPr lang="lt-LT" sz="2000" i="1" dirty="0" smtClean="0">
                <a:latin typeface="Times New Roman" pitchFamily="18" charset="0"/>
                <a:cs typeface="Times New Roman" pitchFamily="18" charset="0"/>
              </a:rPr>
              <a:t> – italų baroko menininko </a:t>
            </a:r>
            <a:r>
              <a:rPr lang="lt-LT" sz="2000" i="1" dirty="0" err="1" smtClean="0">
                <a:latin typeface="Times New Roman" pitchFamily="18" charset="0"/>
                <a:cs typeface="Times New Roman" pitchFamily="18" charset="0"/>
              </a:rPr>
              <a:t>Džiano</a:t>
            </a:r>
            <a:r>
              <a:rPr lang="lt-LT" sz="2000" i="1" dirty="0" smtClean="0">
                <a:latin typeface="Times New Roman" pitchFamily="18" charset="0"/>
                <a:cs typeface="Times New Roman" pitchFamily="18" charset="0"/>
              </a:rPr>
              <a:t> Lorenco Berninio (1598–1680) skulptūra, esanti Santa Maria </a:t>
            </a:r>
            <a:r>
              <a:rPr lang="lt-LT" sz="2000" i="1" dirty="0" err="1" smtClean="0">
                <a:latin typeface="Times New Roman" pitchFamily="18" charset="0"/>
                <a:cs typeface="Times New Roman" pitchFamily="18" charset="0"/>
              </a:rPr>
              <a:t>della</a:t>
            </a:r>
            <a:r>
              <a:rPr lang="lt-LT" sz="2000" i="1" dirty="0" smtClean="0">
                <a:latin typeface="Times New Roman" pitchFamily="18" charset="0"/>
                <a:cs typeface="Times New Roman" pitchFamily="18" charset="0"/>
              </a:rPr>
              <a:t> </a:t>
            </a:r>
            <a:r>
              <a:rPr lang="lt-LT" sz="2000" i="1" dirty="0" err="1" smtClean="0">
                <a:latin typeface="Times New Roman" pitchFamily="18" charset="0"/>
                <a:cs typeface="Times New Roman" pitchFamily="18" charset="0"/>
              </a:rPr>
              <a:t>Vittoria</a:t>
            </a:r>
            <a:r>
              <a:rPr lang="lt-LT" sz="2000" i="1" dirty="0" smtClean="0">
                <a:latin typeface="Times New Roman" pitchFamily="18" charset="0"/>
                <a:cs typeface="Times New Roman" pitchFamily="18" charset="0"/>
              </a:rPr>
              <a:t> bažnyčioje Romoje. Paprastai įvardijama viena iš pačių garsiausių Berninio ir, apskritai, viso Europos baroko meno skulptūrų.</a:t>
            </a:r>
            <a:endParaRPr lang="lt-LT" sz="2000" i="1"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82594"/>
          </a:xfrm>
        </p:spPr>
        <p:txBody>
          <a:bodyPr>
            <a:normAutofit fontScale="90000"/>
          </a:bodyPr>
          <a:lstStyle/>
          <a:p>
            <a:r>
              <a:rPr lang="lt-LT" b="1" dirty="0" smtClean="0">
                <a:solidFill>
                  <a:schemeClr val="bg2">
                    <a:lumMod val="25000"/>
                  </a:schemeClr>
                </a:solidFill>
              </a:rPr>
              <a:t>Barokas mene</a:t>
            </a:r>
            <a:endParaRPr lang="lt-LT" b="1" dirty="0">
              <a:solidFill>
                <a:schemeClr val="bg2">
                  <a:lumMod val="25000"/>
                </a:schemeClr>
              </a:solidFill>
            </a:endParaRPr>
          </a:p>
        </p:txBody>
      </p:sp>
      <p:pic>
        <p:nvPicPr>
          <p:cNvPr id="1028" name="Picture 4" descr="https://upload.wikimedia.org/wikipedia/commons/thumb/b/b1/Pedro_Calder%C3%B3n_de_la_Barca_01.jpg/220px-Pedro_Calder%C3%B3n_de_la_Barca_01.jpg"/>
          <p:cNvPicPr>
            <a:picLocks noChangeAspect="1" noChangeArrowheads="1"/>
          </p:cNvPicPr>
          <p:nvPr/>
        </p:nvPicPr>
        <p:blipFill>
          <a:blip r:embed="rId2" cstate="print"/>
          <a:srcRect/>
          <a:stretch>
            <a:fillRect/>
          </a:stretch>
        </p:blipFill>
        <p:spPr bwMode="auto">
          <a:xfrm>
            <a:off x="285720" y="1357298"/>
            <a:ext cx="3357586" cy="4471694"/>
          </a:xfrm>
          <a:prstGeom prst="rect">
            <a:avLst/>
          </a:prstGeom>
          <a:noFill/>
        </p:spPr>
      </p:pic>
      <p:sp>
        <p:nvSpPr>
          <p:cNvPr id="6" name="TextBox 5"/>
          <p:cNvSpPr txBox="1"/>
          <p:nvPr/>
        </p:nvSpPr>
        <p:spPr>
          <a:xfrm>
            <a:off x="142844" y="6072206"/>
            <a:ext cx="3643338" cy="400110"/>
          </a:xfrm>
          <a:prstGeom prst="rect">
            <a:avLst/>
          </a:prstGeom>
          <a:noFill/>
        </p:spPr>
        <p:txBody>
          <a:bodyPr wrap="square" rtlCol="0">
            <a:spAutoFit/>
          </a:bodyPr>
          <a:lstStyle/>
          <a:p>
            <a:pPr algn="ctr"/>
            <a:r>
              <a:rPr lang="es-ES" sz="2000" i="1" dirty="0" err="1" smtClean="0">
                <a:latin typeface="Times New Roman" pitchFamily="18" charset="0"/>
                <a:cs typeface="Times New Roman" pitchFamily="18" charset="0"/>
              </a:rPr>
              <a:t>Pedras</a:t>
            </a:r>
            <a:r>
              <a:rPr lang="es-ES" sz="2000" i="1" dirty="0" smtClean="0">
                <a:latin typeface="Times New Roman" pitchFamily="18" charset="0"/>
                <a:cs typeface="Times New Roman" pitchFamily="18" charset="0"/>
              </a:rPr>
              <a:t> </a:t>
            </a:r>
            <a:r>
              <a:rPr lang="es-ES" sz="2000" i="1" dirty="0" err="1" smtClean="0">
                <a:latin typeface="Times New Roman" pitchFamily="18" charset="0"/>
                <a:cs typeface="Times New Roman" pitchFamily="18" charset="0"/>
              </a:rPr>
              <a:t>Kalderonas</a:t>
            </a:r>
            <a:r>
              <a:rPr lang="es-ES" sz="2000" i="1" dirty="0" smtClean="0">
                <a:latin typeface="Times New Roman" pitchFamily="18" charset="0"/>
                <a:cs typeface="Times New Roman" pitchFamily="18" charset="0"/>
              </a:rPr>
              <a:t> de la </a:t>
            </a:r>
            <a:r>
              <a:rPr lang="es-ES" sz="2000" i="1" dirty="0" err="1" smtClean="0">
                <a:latin typeface="Times New Roman" pitchFamily="18" charset="0"/>
                <a:cs typeface="Times New Roman" pitchFamily="18" charset="0"/>
              </a:rPr>
              <a:t>Barka</a:t>
            </a:r>
            <a:endParaRPr lang="lt-LT" sz="2000" i="1" dirty="0">
              <a:latin typeface="Times New Roman" pitchFamily="18" charset="0"/>
              <a:cs typeface="Times New Roman" pitchFamily="18" charset="0"/>
            </a:endParaRPr>
          </a:p>
        </p:txBody>
      </p:sp>
      <p:sp>
        <p:nvSpPr>
          <p:cNvPr id="7" name="TextBox 6"/>
          <p:cNvSpPr txBox="1"/>
          <p:nvPr/>
        </p:nvSpPr>
        <p:spPr>
          <a:xfrm>
            <a:off x="3929058" y="1714488"/>
            <a:ext cx="5000660" cy="3785652"/>
          </a:xfrm>
          <a:prstGeom prst="rect">
            <a:avLst/>
          </a:prstGeom>
          <a:noFill/>
        </p:spPr>
        <p:txBody>
          <a:bodyPr wrap="square" rtlCol="0">
            <a:spAutoFit/>
          </a:bodyPr>
          <a:lstStyle/>
          <a:p>
            <a:pPr indent="269875"/>
            <a:r>
              <a:rPr lang="lt-LT" sz="2400" dirty="0" smtClean="0">
                <a:latin typeface="Times New Roman" pitchFamily="18" charset="0"/>
                <a:cs typeface="Times New Roman" pitchFamily="18" charset="0"/>
              </a:rPr>
              <a:t>Baroko epochoje svarbus vaidmuo tenka </a:t>
            </a:r>
            <a:r>
              <a:rPr lang="lt-LT" sz="2400" b="1" dirty="0" smtClean="0">
                <a:latin typeface="Times New Roman" pitchFamily="18" charset="0"/>
                <a:cs typeface="Times New Roman" pitchFamily="18" charset="0"/>
              </a:rPr>
              <a:t>teatrui</a:t>
            </a:r>
            <a:r>
              <a:rPr lang="lt-LT" sz="2400" dirty="0" smtClean="0">
                <a:latin typeface="Times New Roman" pitchFamily="18" charset="0"/>
                <a:cs typeface="Times New Roman" pitchFamily="18" charset="0"/>
              </a:rPr>
              <a:t>.  Vienas žymiausių baroko epochos dramaturgų – ispanų rašytojas </a:t>
            </a:r>
            <a:r>
              <a:rPr lang="lt-LT" sz="2400" b="1" i="1" dirty="0" err="1" smtClean="0">
                <a:latin typeface="Times New Roman" pitchFamily="18" charset="0"/>
                <a:cs typeface="Times New Roman" pitchFamily="18" charset="0"/>
              </a:rPr>
              <a:t>Pedras</a:t>
            </a:r>
            <a:r>
              <a:rPr lang="lt-LT" sz="2400" b="1" i="1" dirty="0" smtClean="0">
                <a:latin typeface="Times New Roman" pitchFamily="18" charset="0"/>
                <a:cs typeface="Times New Roman" pitchFamily="18" charset="0"/>
              </a:rPr>
              <a:t> </a:t>
            </a:r>
            <a:r>
              <a:rPr lang="lt-LT" sz="2400" b="1" i="1" dirty="0" err="1" smtClean="0">
                <a:latin typeface="Times New Roman" pitchFamily="18" charset="0"/>
                <a:cs typeface="Times New Roman" pitchFamily="18" charset="0"/>
              </a:rPr>
              <a:t>Kalderonas</a:t>
            </a:r>
            <a:r>
              <a:rPr lang="lt-LT" sz="2400" i="1"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(g. 1600 m.), sukūręs 110 pjesių, 80 religinio pobūdžio dramų. </a:t>
            </a:r>
          </a:p>
          <a:p>
            <a:pPr indent="269875"/>
            <a:r>
              <a:rPr lang="lt-LT" sz="2400" dirty="0" smtClean="0">
                <a:latin typeface="Times New Roman" pitchFamily="18" charset="0"/>
                <a:cs typeface="Times New Roman" pitchFamily="18" charset="0"/>
              </a:rPr>
              <a:t>Žymiausia šio rašytojo pjesė – „Gyvenimas – tai sapnas“. Dramoje svarstomas žmogaus likimo klausimas.</a:t>
            </a:r>
          </a:p>
          <a:p>
            <a:pPr indent="269875"/>
            <a:endParaRPr lang="lt-LT"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82594"/>
          </a:xfrm>
        </p:spPr>
        <p:txBody>
          <a:bodyPr>
            <a:normAutofit fontScale="90000"/>
          </a:bodyPr>
          <a:lstStyle/>
          <a:p>
            <a:r>
              <a:rPr lang="lt-LT" b="1" dirty="0" smtClean="0">
                <a:solidFill>
                  <a:schemeClr val="bg2">
                    <a:lumMod val="25000"/>
                  </a:schemeClr>
                </a:solidFill>
              </a:rPr>
              <a:t>Barokas Lietuvos mene</a:t>
            </a:r>
            <a:endParaRPr lang="lt-LT" dirty="0"/>
          </a:p>
        </p:txBody>
      </p:sp>
      <p:sp>
        <p:nvSpPr>
          <p:cNvPr id="4" name="TextBox 3"/>
          <p:cNvSpPr txBox="1"/>
          <p:nvPr/>
        </p:nvSpPr>
        <p:spPr>
          <a:xfrm>
            <a:off x="214282" y="5214950"/>
            <a:ext cx="4572032" cy="1200329"/>
          </a:xfrm>
          <a:prstGeom prst="rect">
            <a:avLst/>
          </a:prstGeom>
          <a:noFill/>
        </p:spPr>
        <p:txBody>
          <a:bodyPr wrap="square" rtlCol="0">
            <a:spAutoFit/>
          </a:bodyPr>
          <a:lstStyle/>
          <a:p>
            <a:pPr indent="179388"/>
            <a:r>
              <a:rPr lang="lt-LT" b="1" i="1" dirty="0" smtClean="0">
                <a:latin typeface="Times New Roman" pitchFamily="18" charset="0"/>
                <a:cs typeface="Times New Roman" pitchFamily="18" charset="0"/>
              </a:rPr>
              <a:t>Vilniaus Šv. Kazimiero bažnyčia</a:t>
            </a:r>
          </a:p>
          <a:p>
            <a:r>
              <a:rPr lang="lt-LT" i="1" dirty="0" smtClean="0">
                <a:latin typeface="Times New Roman" pitchFamily="18" charset="0"/>
                <a:cs typeface="Times New Roman" pitchFamily="18" charset="0"/>
              </a:rPr>
              <a:t> stovi Vilniaus senamiestyje. Tai pirmoji ir seniausia barokinė bažnyčia Vilniuje. Pastatyta 1618 m. </a:t>
            </a:r>
            <a:endParaRPr lang="lt-LT" i="1" dirty="0">
              <a:latin typeface="Times New Roman" pitchFamily="18" charset="0"/>
              <a:cs typeface="Times New Roman" pitchFamily="18" charset="0"/>
            </a:endParaRPr>
          </a:p>
        </p:txBody>
      </p:sp>
      <p:pic>
        <p:nvPicPr>
          <p:cNvPr id="27650" name="Picture 2" descr="St Casimir Church Exterior At Dusk, Vilnius, Lithuania - Diliff.jpg"/>
          <p:cNvPicPr>
            <a:picLocks noChangeAspect="1" noChangeArrowheads="1"/>
          </p:cNvPicPr>
          <p:nvPr/>
        </p:nvPicPr>
        <p:blipFill>
          <a:blip r:embed="rId2" cstate="print"/>
          <a:srcRect/>
          <a:stretch>
            <a:fillRect/>
          </a:stretch>
        </p:blipFill>
        <p:spPr bwMode="auto">
          <a:xfrm>
            <a:off x="642910" y="1285860"/>
            <a:ext cx="3786214" cy="3725636"/>
          </a:xfrm>
          <a:prstGeom prst="rect">
            <a:avLst/>
          </a:prstGeom>
          <a:noFill/>
        </p:spPr>
      </p:pic>
      <p:pic>
        <p:nvPicPr>
          <p:cNvPr id="27652" name="Picture 4" descr="St Theresa church Vilnius.jpg"/>
          <p:cNvPicPr>
            <a:picLocks noChangeAspect="1" noChangeArrowheads="1"/>
          </p:cNvPicPr>
          <p:nvPr/>
        </p:nvPicPr>
        <p:blipFill>
          <a:blip r:embed="rId3" cstate="print"/>
          <a:srcRect/>
          <a:stretch>
            <a:fillRect/>
          </a:stretch>
        </p:blipFill>
        <p:spPr bwMode="auto">
          <a:xfrm>
            <a:off x="5429256" y="992107"/>
            <a:ext cx="3000396" cy="4008529"/>
          </a:xfrm>
          <a:prstGeom prst="rect">
            <a:avLst/>
          </a:prstGeom>
          <a:noFill/>
        </p:spPr>
      </p:pic>
      <p:sp>
        <p:nvSpPr>
          <p:cNvPr id="7" name="TextBox 6"/>
          <p:cNvSpPr txBox="1"/>
          <p:nvPr/>
        </p:nvSpPr>
        <p:spPr>
          <a:xfrm>
            <a:off x="5143504" y="5220314"/>
            <a:ext cx="3714776" cy="923330"/>
          </a:xfrm>
          <a:prstGeom prst="rect">
            <a:avLst/>
          </a:prstGeom>
          <a:noFill/>
        </p:spPr>
        <p:txBody>
          <a:bodyPr wrap="square" rtlCol="0">
            <a:spAutoFit/>
          </a:bodyPr>
          <a:lstStyle/>
          <a:p>
            <a:pPr indent="179388"/>
            <a:r>
              <a:rPr lang="lt-LT" b="1" i="1" dirty="0" smtClean="0">
                <a:latin typeface="Times New Roman" pitchFamily="18" charset="0"/>
                <a:cs typeface="Times New Roman" pitchFamily="18" charset="0"/>
              </a:rPr>
              <a:t>Šv. Teresės bažnyčia </a:t>
            </a:r>
            <a:r>
              <a:rPr lang="lt-LT" i="1" dirty="0" smtClean="0">
                <a:latin typeface="Times New Roman" pitchFamily="18" charset="0"/>
                <a:cs typeface="Times New Roman" pitchFamily="18" charset="0"/>
              </a:rPr>
              <a:t>Vilniuje pastatyta 1650 m. yra ankstyvojo baroko stiliaus.</a:t>
            </a:r>
            <a:endParaRPr lang="lt-LT" i="1"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14290"/>
            <a:ext cx="8229600" cy="428628"/>
          </a:xfrm>
        </p:spPr>
        <p:txBody>
          <a:bodyPr>
            <a:normAutofit fontScale="90000"/>
          </a:bodyPr>
          <a:lstStyle/>
          <a:p>
            <a:r>
              <a:rPr lang="lt-LT" b="1" dirty="0" smtClean="0">
                <a:solidFill>
                  <a:schemeClr val="bg2">
                    <a:lumMod val="25000"/>
                  </a:schemeClr>
                </a:solidFill>
              </a:rPr>
              <a:t>Barokas Lietuvos mene</a:t>
            </a:r>
            <a:endParaRPr lang="lt-LT" dirty="0"/>
          </a:p>
        </p:txBody>
      </p:sp>
      <p:sp>
        <p:nvSpPr>
          <p:cNvPr id="5" name="TextBox 4"/>
          <p:cNvSpPr txBox="1"/>
          <p:nvPr/>
        </p:nvSpPr>
        <p:spPr>
          <a:xfrm>
            <a:off x="142876" y="3571876"/>
            <a:ext cx="4286248" cy="3170099"/>
          </a:xfrm>
          <a:prstGeom prst="rect">
            <a:avLst/>
          </a:prstGeom>
          <a:noFill/>
        </p:spPr>
        <p:txBody>
          <a:bodyPr wrap="square" rtlCol="0">
            <a:spAutoFit/>
          </a:bodyPr>
          <a:lstStyle/>
          <a:p>
            <a:pPr indent="179388"/>
            <a:r>
              <a:rPr lang="lt-LT" sz="2000" b="1" i="1" dirty="0" smtClean="0">
                <a:latin typeface="Times New Roman" pitchFamily="18" charset="0"/>
                <a:cs typeface="Times New Roman" pitchFamily="18" charset="0"/>
              </a:rPr>
              <a:t>Pažaislio bažnyčios ir vienuolyno ansamblis </a:t>
            </a:r>
            <a:r>
              <a:rPr lang="lt-LT" sz="2000" i="1" dirty="0" smtClean="0">
                <a:latin typeface="Times New Roman" pitchFamily="18" charset="0"/>
                <a:cs typeface="Times New Roman" pitchFamily="18" charset="0"/>
              </a:rPr>
              <a:t>yra vienas puikiausių </a:t>
            </a:r>
            <a:r>
              <a:rPr lang="lt-LT" sz="2000" i="1" u="sng" dirty="0" smtClean="0">
                <a:latin typeface="Times New Roman" pitchFamily="18" charset="0"/>
                <a:cs typeface="Times New Roman" pitchFamily="18" charset="0"/>
              </a:rPr>
              <a:t>brandžiojo baroko</a:t>
            </a:r>
            <a:r>
              <a:rPr lang="lt-LT" sz="2000" i="1" dirty="0" smtClean="0">
                <a:latin typeface="Times New Roman" pitchFamily="18" charset="0"/>
                <a:cs typeface="Times New Roman" pitchFamily="18" charset="0"/>
              </a:rPr>
              <a:t> architektūros šedevrų Šiaurės rytų Europoje. Tai vienas iš dviejų Lietuvoje išlikusių vienuolynų ir bažnyčių ansamblių (kitas </a:t>
            </a:r>
            <a:r>
              <a:rPr lang="lt-LT" sz="2000" i="1" dirty="0" err="1" smtClean="0">
                <a:latin typeface="Times New Roman" pitchFamily="18" charset="0"/>
                <a:cs typeface="Times New Roman" pitchFamily="18" charset="0"/>
              </a:rPr>
              <a:t>Tytuvėnuose</a:t>
            </a:r>
            <a:r>
              <a:rPr lang="lt-LT" sz="2000" i="1" dirty="0" smtClean="0">
                <a:latin typeface="Times New Roman" pitchFamily="18" charset="0"/>
                <a:cs typeface="Times New Roman" pitchFamily="18" charset="0"/>
              </a:rPr>
              <a:t>). Šventovę Kauno pakraštyje vienuoliams </a:t>
            </a:r>
            <a:r>
              <a:rPr lang="lt-LT" sz="2000" i="1" dirty="0" err="1" smtClean="0">
                <a:latin typeface="Times New Roman" pitchFamily="18" charset="0"/>
                <a:cs typeface="Times New Roman" pitchFamily="18" charset="0"/>
              </a:rPr>
              <a:t>kamalduliams</a:t>
            </a:r>
            <a:r>
              <a:rPr lang="lt-LT" sz="2000" i="1" dirty="0" smtClean="0">
                <a:latin typeface="Times New Roman" pitchFamily="18" charset="0"/>
                <a:cs typeface="Times New Roman" pitchFamily="18" charset="0"/>
              </a:rPr>
              <a:t> pastatydino </a:t>
            </a:r>
            <a:r>
              <a:rPr lang="lt-LT" sz="2000" b="1" i="1" dirty="0" smtClean="0">
                <a:latin typeface="Times New Roman" pitchFamily="18" charset="0"/>
                <a:cs typeface="Times New Roman" pitchFamily="18" charset="0"/>
              </a:rPr>
              <a:t>LDK kancleris Kristupas Žygimantas Pacas</a:t>
            </a:r>
            <a:r>
              <a:rPr lang="lt-LT" sz="2000" i="1" dirty="0" smtClean="0">
                <a:latin typeface="Times New Roman" pitchFamily="18" charset="0"/>
                <a:cs typeface="Times New Roman" pitchFamily="18" charset="0"/>
              </a:rPr>
              <a:t>.</a:t>
            </a:r>
            <a:endParaRPr lang="lt-LT" sz="2000" i="1" dirty="0">
              <a:latin typeface="Times New Roman" pitchFamily="18" charset="0"/>
              <a:cs typeface="Times New Roman" pitchFamily="18" charset="0"/>
            </a:endParaRPr>
          </a:p>
        </p:txBody>
      </p:sp>
      <p:pic>
        <p:nvPicPr>
          <p:cNvPr id="28676" name="Picture 4" descr="Kristupas Žygimantas Pacas"/>
          <p:cNvPicPr>
            <a:picLocks noChangeAspect="1" noChangeArrowheads="1"/>
          </p:cNvPicPr>
          <p:nvPr/>
        </p:nvPicPr>
        <p:blipFill>
          <a:blip r:embed="rId2" cstate="print"/>
          <a:srcRect/>
          <a:stretch>
            <a:fillRect/>
          </a:stretch>
        </p:blipFill>
        <p:spPr bwMode="auto">
          <a:xfrm>
            <a:off x="5929322" y="714356"/>
            <a:ext cx="2083314" cy="2643206"/>
          </a:xfrm>
          <a:prstGeom prst="rect">
            <a:avLst/>
          </a:prstGeom>
          <a:noFill/>
        </p:spPr>
      </p:pic>
      <p:pic>
        <p:nvPicPr>
          <p:cNvPr id="28680" name="Picture 8" descr="http://www.spec.lt/get.php?i.52118:w.440:h.293"/>
          <p:cNvPicPr>
            <a:picLocks noChangeAspect="1" noChangeArrowheads="1"/>
          </p:cNvPicPr>
          <p:nvPr/>
        </p:nvPicPr>
        <p:blipFill>
          <a:blip r:embed="rId3" cstate="print"/>
          <a:srcRect/>
          <a:stretch>
            <a:fillRect/>
          </a:stretch>
        </p:blipFill>
        <p:spPr bwMode="auto">
          <a:xfrm>
            <a:off x="285720" y="785795"/>
            <a:ext cx="4143404" cy="2759130"/>
          </a:xfrm>
          <a:prstGeom prst="rect">
            <a:avLst/>
          </a:prstGeom>
          <a:noFill/>
        </p:spPr>
      </p:pic>
      <p:sp>
        <p:nvSpPr>
          <p:cNvPr id="10" name="TextBox 9"/>
          <p:cNvSpPr txBox="1"/>
          <p:nvPr/>
        </p:nvSpPr>
        <p:spPr>
          <a:xfrm>
            <a:off x="4500562" y="3357562"/>
            <a:ext cx="4643438" cy="3477875"/>
          </a:xfrm>
          <a:prstGeom prst="rect">
            <a:avLst/>
          </a:prstGeom>
          <a:noFill/>
        </p:spPr>
        <p:txBody>
          <a:bodyPr wrap="square" rtlCol="0">
            <a:spAutoFit/>
          </a:bodyPr>
          <a:lstStyle/>
          <a:p>
            <a:pPr algn="ctr"/>
            <a:r>
              <a:rPr lang="lt-LT" sz="2000" i="1" dirty="0" smtClean="0">
                <a:latin typeface="Times New Roman" pitchFamily="18" charset="0"/>
                <a:cs typeface="Times New Roman" pitchFamily="18" charset="0"/>
              </a:rPr>
              <a:t>LDK kancleris </a:t>
            </a:r>
          </a:p>
          <a:p>
            <a:pPr algn="ctr"/>
            <a:r>
              <a:rPr lang="lt-LT" sz="2000" b="1" i="1" dirty="0" smtClean="0">
                <a:latin typeface="Times New Roman" pitchFamily="18" charset="0"/>
                <a:cs typeface="Times New Roman" pitchFamily="18" charset="0"/>
              </a:rPr>
              <a:t>Kristupas Žygimantas Pacas</a:t>
            </a:r>
          </a:p>
          <a:p>
            <a:pPr indent="90488"/>
            <a:r>
              <a:rPr lang="lt-LT" i="1" dirty="0" smtClean="0">
                <a:latin typeface="Times New Roman" pitchFamily="18" charset="0"/>
                <a:cs typeface="Times New Roman" pitchFamily="18" charset="0"/>
              </a:rPr>
              <a:t>Pastatyto vienuolyno Kristupas Pacas nespėjo pamatyti - jis mirė savo rūmuose netoli Varšuvos 1684 m. Jo kūno parvežimu į Lietuvą pasirūpino </a:t>
            </a:r>
            <a:r>
              <a:rPr lang="lt-LT" i="1" dirty="0" err="1" smtClean="0">
                <a:latin typeface="Times New Roman" pitchFamily="18" charset="0"/>
                <a:cs typeface="Times New Roman" pitchFamily="18" charset="0"/>
              </a:rPr>
              <a:t>kanclerienė</a:t>
            </a:r>
            <a:r>
              <a:rPr lang="lt-LT" i="1" dirty="0" smtClean="0">
                <a:latin typeface="Times New Roman" pitchFamily="18" charset="0"/>
                <a:cs typeface="Times New Roman" pitchFamily="18" charset="0"/>
              </a:rPr>
              <a:t> ir sūnėnas </a:t>
            </a:r>
            <a:r>
              <a:rPr lang="lt-LT" b="1" i="1" dirty="0" smtClean="0">
                <a:latin typeface="Times New Roman" pitchFamily="18" charset="0"/>
                <a:cs typeface="Times New Roman" pitchFamily="18" charset="0"/>
              </a:rPr>
              <a:t>Kazimieras Mykolas Pacas</a:t>
            </a:r>
            <a:r>
              <a:rPr lang="lt-LT" i="1" dirty="0" smtClean="0">
                <a:latin typeface="Times New Roman" pitchFamily="18" charset="0"/>
                <a:cs typeface="Times New Roman" pitchFamily="18" charset="0"/>
              </a:rPr>
              <a:t>. Pagal pageidavimą testamente Kristupas Pacas buvo palaidotas Pažaislyje. Prieš mirtį paliko legendinį savo taurumo liudijimą — sudegino visas vienuolyno ir bažnyčios statybos sąskaitas teigdamas: „Ką atidaviau Dievui, Jam vienam tebūna žinoma".</a:t>
            </a:r>
            <a:endParaRPr lang="lt-LT" b="1" i="1"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Michał Kazimier Pac. Міхал Казімер Пац (XVII).jpg"/>
          <p:cNvPicPr>
            <a:picLocks noChangeAspect="1" noChangeArrowheads="1"/>
          </p:cNvPicPr>
          <p:nvPr/>
        </p:nvPicPr>
        <p:blipFill>
          <a:blip r:embed="rId2" cstate="print"/>
          <a:srcRect/>
          <a:stretch>
            <a:fillRect/>
          </a:stretch>
        </p:blipFill>
        <p:spPr bwMode="auto">
          <a:xfrm>
            <a:off x="500034" y="571480"/>
            <a:ext cx="2381250" cy="4276726"/>
          </a:xfrm>
          <a:prstGeom prst="rect">
            <a:avLst/>
          </a:prstGeom>
          <a:noFill/>
        </p:spPr>
      </p:pic>
      <p:sp>
        <p:nvSpPr>
          <p:cNvPr id="5" name="Antraštė 1"/>
          <p:cNvSpPr>
            <a:spLocks noGrp="1"/>
          </p:cNvSpPr>
          <p:nvPr>
            <p:ph type="title"/>
          </p:nvPr>
        </p:nvSpPr>
        <p:spPr>
          <a:xfrm>
            <a:off x="2857488" y="285728"/>
            <a:ext cx="5829312" cy="428628"/>
          </a:xfrm>
        </p:spPr>
        <p:txBody>
          <a:bodyPr>
            <a:normAutofit fontScale="90000"/>
          </a:bodyPr>
          <a:lstStyle/>
          <a:p>
            <a:r>
              <a:rPr lang="lt-LT" b="1" dirty="0" smtClean="0">
                <a:solidFill>
                  <a:schemeClr val="bg2">
                    <a:lumMod val="25000"/>
                  </a:schemeClr>
                </a:solidFill>
              </a:rPr>
              <a:t>Barokas mene</a:t>
            </a:r>
            <a:endParaRPr lang="lt-LT" dirty="0"/>
          </a:p>
        </p:txBody>
      </p:sp>
      <p:sp>
        <p:nvSpPr>
          <p:cNvPr id="6" name="TextBox 5"/>
          <p:cNvSpPr txBox="1"/>
          <p:nvPr/>
        </p:nvSpPr>
        <p:spPr>
          <a:xfrm>
            <a:off x="214282" y="4857760"/>
            <a:ext cx="2928958" cy="1938992"/>
          </a:xfrm>
          <a:prstGeom prst="rect">
            <a:avLst/>
          </a:prstGeom>
          <a:noFill/>
        </p:spPr>
        <p:txBody>
          <a:bodyPr wrap="square" rtlCol="0">
            <a:spAutoFit/>
          </a:bodyPr>
          <a:lstStyle/>
          <a:p>
            <a:pPr algn="ctr"/>
            <a:r>
              <a:rPr lang="lt-LT" sz="2000" i="1" dirty="0" smtClean="0">
                <a:latin typeface="Times New Roman" pitchFamily="18" charset="0"/>
                <a:cs typeface="Times New Roman" pitchFamily="18" charset="0"/>
              </a:rPr>
              <a:t>Kristupo Žygimanto Paco sūnėnas </a:t>
            </a:r>
          </a:p>
          <a:p>
            <a:pPr algn="ctr"/>
            <a:r>
              <a:rPr lang="lt-LT" sz="2000" b="1" i="1" dirty="0" smtClean="0">
                <a:latin typeface="Times New Roman" pitchFamily="18" charset="0"/>
                <a:cs typeface="Times New Roman" pitchFamily="18" charset="0"/>
              </a:rPr>
              <a:t>Mykolas Kazimieras Pacas,</a:t>
            </a:r>
          </a:p>
          <a:p>
            <a:pPr algn="ctr"/>
            <a:r>
              <a:rPr lang="lt-LT" sz="2000" b="1" i="1" dirty="0" smtClean="0">
                <a:latin typeface="Times New Roman" pitchFamily="18" charset="0"/>
                <a:cs typeface="Times New Roman" pitchFamily="18" charset="0"/>
              </a:rPr>
              <a:t> </a:t>
            </a:r>
            <a:r>
              <a:rPr lang="lt-LT" sz="2000" i="1" dirty="0" smtClean="0">
                <a:latin typeface="Times New Roman" pitchFamily="18" charset="0"/>
                <a:cs typeface="Times New Roman" pitchFamily="18" charset="0"/>
              </a:rPr>
              <a:t>Lietuvos didysis etmonas, Vilniaus vaivada.</a:t>
            </a:r>
            <a:endParaRPr lang="lt-LT" sz="2000" i="1" dirty="0">
              <a:latin typeface="Times New Roman" pitchFamily="18" charset="0"/>
              <a:cs typeface="Times New Roman" pitchFamily="18" charset="0"/>
            </a:endParaRPr>
          </a:p>
        </p:txBody>
      </p:sp>
      <p:pic>
        <p:nvPicPr>
          <p:cNvPr id="6146" name="Picture 2" descr="https://upload.wikimedia.org/wikipedia/commons/f/fa/Petro_ir_Povilo_ba%C5%BEny%C4%8Dia_i%C5%A1_oro_baliono.jpg"/>
          <p:cNvPicPr>
            <a:picLocks noChangeAspect="1" noChangeArrowheads="1"/>
          </p:cNvPicPr>
          <p:nvPr/>
        </p:nvPicPr>
        <p:blipFill>
          <a:blip r:embed="rId3" cstate="print"/>
          <a:srcRect/>
          <a:stretch>
            <a:fillRect/>
          </a:stretch>
        </p:blipFill>
        <p:spPr bwMode="auto">
          <a:xfrm>
            <a:off x="3786182" y="1321614"/>
            <a:ext cx="4714860" cy="3536146"/>
          </a:xfrm>
          <a:prstGeom prst="rect">
            <a:avLst/>
          </a:prstGeom>
          <a:noFill/>
        </p:spPr>
      </p:pic>
      <p:sp>
        <p:nvSpPr>
          <p:cNvPr id="7" name="TextBox 6"/>
          <p:cNvSpPr txBox="1"/>
          <p:nvPr/>
        </p:nvSpPr>
        <p:spPr>
          <a:xfrm>
            <a:off x="3571868" y="5270857"/>
            <a:ext cx="5286412" cy="1015663"/>
          </a:xfrm>
          <a:prstGeom prst="rect">
            <a:avLst/>
          </a:prstGeom>
          <a:noFill/>
        </p:spPr>
        <p:txBody>
          <a:bodyPr wrap="square" rtlCol="0">
            <a:spAutoFit/>
          </a:bodyPr>
          <a:lstStyle/>
          <a:p>
            <a:r>
              <a:rPr lang="lt-LT" sz="2000" i="1" dirty="0" smtClean="0">
                <a:latin typeface="Times New Roman" pitchFamily="18" charset="0"/>
                <a:cs typeface="Times New Roman" pitchFamily="18" charset="0"/>
              </a:rPr>
              <a:t>Mykolas Kazimieras Pacas 1668 m. </a:t>
            </a:r>
            <a:r>
              <a:rPr lang="lt-LT" sz="2000" i="1" dirty="0" err="1" smtClean="0">
                <a:latin typeface="Times New Roman" pitchFamily="18" charset="0"/>
                <a:cs typeface="Times New Roman" pitchFamily="18" charset="0"/>
              </a:rPr>
              <a:t>fundavo</a:t>
            </a:r>
            <a:r>
              <a:rPr lang="lt-LT" sz="2000" i="1" dirty="0" smtClean="0">
                <a:latin typeface="Times New Roman" pitchFamily="18" charset="0"/>
                <a:cs typeface="Times New Roman" pitchFamily="18" charset="0"/>
              </a:rPr>
              <a:t> </a:t>
            </a:r>
            <a:r>
              <a:rPr lang="lt-LT" sz="2000" b="1" i="1" dirty="0" smtClean="0">
                <a:latin typeface="Times New Roman" pitchFamily="18" charset="0"/>
                <a:cs typeface="Times New Roman" pitchFamily="18" charset="0"/>
              </a:rPr>
              <a:t>Šv. Petro ir Povilo bažnyčią Vilniuje</a:t>
            </a:r>
            <a:r>
              <a:rPr lang="lt-LT" sz="2000" i="1" dirty="0" smtClean="0">
                <a:latin typeface="Times New Roman" pitchFamily="18" charset="0"/>
                <a:cs typeface="Times New Roman" pitchFamily="18" charset="0"/>
              </a:rPr>
              <a:t>. Jis buvo palaidotas po šios bažnyčios slenksčiu.</a:t>
            </a:r>
            <a:endParaRPr lang="lt-LT" sz="2000" i="1"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57158" y="214290"/>
            <a:ext cx="8229600" cy="571504"/>
          </a:xfrm>
        </p:spPr>
        <p:txBody>
          <a:bodyPr>
            <a:normAutofit fontScale="90000"/>
          </a:bodyPr>
          <a:lstStyle/>
          <a:p>
            <a:r>
              <a:rPr lang="lt-LT" b="1" dirty="0" smtClean="0">
                <a:solidFill>
                  <a:schemeClr val="bg2">
                    <a:lumMod val="25000"/>
                  </a:schemeClr>
                </a:solidFill>
              </a:rPr>
              <a:t>Klausimas</a:t>
            </a:r>
            <a:endParaRPr lang="lt-LT" b="1" dirty="0">
              <a:solidFill>
                <a:schemeClr val="bg2">
                  <a:lumMod val="25000"/>
                </a:schemeClr>
              </a:solidFill>
            </a:endParaRPr>
          </a:p>
        </p:txBody>
      </p:sp>
      <p:sp>
        <p:nvSpPr>
          <p:cNvPr id="3" name="Turinio vietos rezervavimo ženklas 2"/>
          <p:cNvSpPr>
            <a:spLocks noGrp="1"/>
          </p:cNvSpPr>
          <p:nvPr>
            <p:ph sz="quarter" idx="1"/>
          </p:nvPr>
        </p:nvSpPr>
        <p:spPr>
          <a:xfrm>
            <a:off x="285720" y="785794"/>
            <a:ext cx="8643998" cy="5786478"/>
          </a:xfrm>
        </p:spPr>
        <p:txBody>
          <a:bodyPr>
            <a:normAutofit fontScale="92500" lnSpcReduction="20000"/>
          </a:bodyPr>
          <a:lstStyle/>
          <a:p>
            <a:pPr marL="0" indent="269875" algn="just">
              <a:buNone/>
            </a:pPr>
            <a:r>
              <a:rPr lang="lt-LT" sz="3000" i="1" dirty="0" smtClean="0">
                <a:latin typeface="Times New Roman" pitchFamily="18" charset="0"/>
                <a:cs typeface="Times New Roman" pitchFamily="18" charset="0"/>
              </a:rPr>
              <a:t>7. Remdamiesi tekstais „Mykolas Kazimieras Pacas“ ir „Mykolo Kazimiero Paco testamentas“ Literatūros vadovėlyje (11 </a:t>
            </a:r>
            <a:r>
              <a:rPr lang="lt-LT" sz="3000" i="1" dirty="0" err="1" smtClean="0">
                <a:latin typeface="Times New Roman" pitchFamily="18" charset="0"/>
                <a:cs typeface="Times New Roman" pitchFamily="18" charset="0"/>
              </a:rPr>
              <a:t>kl</a:t>
            </a:r>
            <a:r>
              <a:rPr lang="lt-LT" sz="3000" i="1" dirty="0" smtClean="0">
                <a:latin typeface="Times New Roman" pitchFamily="18" charset="0"/>
                <a:cs typeface="Times New Roman" pitchFamily="18" charset="0"/>
              </a:rPr>
              <a:t>., 1 d., 90 -91 psl.) įvardykite:</a:t>
            </a:r>
          </a:p>
          <a:p>
            <a:pPr marL="0" indent="269875" algn="just">
              <a:buNone/>
            </a:pPr>
            <a:endParaRPr lang="lt-LT" sz="3000" dirty="0" smtClean="0">
              <a:latin typeface="Times New Roman" pitchFamily="18" charset="0"/>
              <a:cs typeface="Times New Roman" pitchFamily="18" charset="0"/>
            </a:endParaRPr>
          </a:p>
          <a:p>
            <a:pPr marL="0" indent="269875">
              <a:buNone/>
            </a:pPr>
            <a:r>
              <a:rPr lang="lt-LT" sz="3000" i="1" dirty="0" smtClean="0">
                <a:latin typeface="Times New Roman" pitchFamily="18" charset="0"/>
                <a:cs typeface="Times New Roman" pitchFamily="18" charset="0"/>
              </a:rPr>
              <a:t>a) Mykolo Kazimiero Paco gyvenimo laikmetį,</a:t>
            </a:r>
          </a:p>
          <a:p>
            <a:pPr marL="0" indent="269875">
              <a:buNone/>
            </a:pPr>
            <a:endParaRPr lang="lt-LT" sz="3000" dirty="0" smtClean="0">
              <a:latin typeface="Times New Roman" pitchFamily="18" charset="0"/>
              <a:cs typeface="Times New Roman" pitchFamily="18" charset="0"/>
            </a:endParaRPr>
          </a:p>
          <a:p>
            <a:pPr marL="0" indent="269875">
              <a:buNone/>
            </a:pPr>
            <a:r>
              <a:rPr lang="lt-LT" sz="3000" i="1" dirty="0" smtClean="0">
                <a:latin typeface="Times New Roman" pitchFamily="18" charset="0"/>
                <a:cs typeface="Times New Roman" pitchFamily="18" charset="0"/>
              </a:rPr>
              <a:t>b) pareigas,</a:t>
            </a:r>
            <a:endParaRPr lang="lt-LT" sz="3000" dirty="0" smtClean="0">
              <a:latin typeface="Times New Roman" pitchFamily="18" charset="0"/>
              <a:cs typeface="Times New Roman" pitchFamily="18" charset="0"/>
            </a:endParaRPr>
          </a:p>
          <a:p>
            <a:pPr marL="0" indent="269875">
              <a:buNone/>
            </a:pPr>
            <a:endParaRPr lang="lt-LT" sz="3000" dirty="0" smtClean="0">
              <a:latin typeface="Times New Roman" pitchFamily="18" charset="0"/>
              <a:cs typeface="Times New Roman" pitchFamily="18" charset="0"/>
            </a:endParaRPr>
          </a:p>
          <a:p>
            <a:pPr marL="0" indent="269875">
              <a:buNone/>
            </a:pPr>
            <a:r>
              <a:rPr lang="lt-LT" sz="3000" i="1" dirty="0" smtClean="0">
                <a:latin typeface="Times New Roman" pitchFamily="18" charset="0"/>
                <a:cs typeface="Times New Roman" pitchFamily="18" charset="0"/>
              </a:rPr>
              <a:t>c) nuopelnus valstybei,</a:t>
            </a:r>
            <a:endParaRPr lang="lt-LT" sz="3000" dirty="0" smtClean="0">
              <a:latin typeface="Times New Roman" pitchFamily="18" charset="0"/>
              <a:cs typeface="Times New Roman" pitchFamily="18" charset="0"/>
            </a:endParaRPr>
          </a:p>
          <a:p>
            <a:pPr marL="0" indent="269875">
              <a:buNone/>
            </a:pPr>
            <a:endParaRPr lang="lt-LT" sz="3000" dirty="0" smtClean="0">
              <a:latin typeface="Times New Roman" pitchFamily="18" charset="0"/>
              <a:cs typeface="Times New Roman" pitchFamily="18" charset="0"/>
            </a:endParaRPr>
          </a:p>
          <a:p>
            <a:pPr marL="0" indent="269875">
              <a:buNone/>
            </a:pPr>
            <a:r>
              <a:rPr lang="lt-LT" sz="3000" i="1" dirty="0" smtClean="0">
                <a:latin typeface="Times New Roman" pitchFamily="18" charset="0"/>
                <a:cs typeface="Times New Roman" pitchFamily="18" charset="0"/>
              </a:rPr>
              <a:t>d) asmenines savybes,</a:t>
            </a:r>
            <a:endParaRPr lang="lt-LT" sz="3000" dirty="0" smtClean="0">
              <a:latin typeface="Times New Roman" pitchFamily="18" charset="0"/>
              <a:cs typeface="Times New Roman" pitchFamily="18" charset="0"/>
            </a:endParaRPr>
          </a:p>
          <a:p>
            <a:pPr marL="0" indent="269875">
              <a:buNone/>
            </a:pPr>
            <a:endParaRPr lang="lt-LT" sz="3000" dirty="0" smtClean="0">
              <a:latin typeface="Times New Roman" pitchFamily="18" charset="0"/>
              <a:cs typeface="Times New Roman" pitchFamily="18" charset="0"/>
            </a:endParaRPr>
          </a:p>
          <a:p>
            <a:pPr marL="0" indent="269875">
              <a:buNone/>
            </a:pPr>
            <a:r>
              <a:rPr lang="lt-LT" sz="3000" i="1" dirty="0" smtClean="0">
                <a:latin typeface="Times New Roman" pitchFamily="18" charset="0"/>
                <a:cs typeface="Times New Roman" pitchFamily="18" charset="0"/>
              </a:rPr>
              <a:t>e) vertybes.</a:t>
            </a:r>
            <a:endParaRPr lang="lt-LT" sz="3000" dirty="0" smtClean="0">
              <a:latin typeface="Times New Roman" pitchFamily="18" charset="0"/>
              <a:cs typeface="Times New Roman" pitchFamily="18" charset="0"/>
            </a:endParaRPr>
          </a:p>
          <a:p>
            <a:pPr>
              <a:buNone/>
            </a:pPr>
            <a:endParaRPr lang="lt-LT" dirty="0" smtClean="0"/>
          </a:p>
          <a:p>
            <a:pPr>
              <a:buNone/>
            </a:pPr>
            <a:endParaRPr lang="lt-L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11156"/>
          </a:xfrm>
        </p:spPr>
        <p:txBody>
          <a:bodyPr>
            <a:normAutofit fontScale="90000"/>
          </a:bodyPr>
          <a:lstStyle/>
          <a:p>
            <a:r>
              <a:rPr lang="lt-LT" b="1" dirty="0" smtClean="0">
                <a:solidFill>
                  <a:schemeClr val="bg2">
                    <a:lumMod val="25000"/>
                  </a:schemeClr>
                </a:solidFill>
              </a:rPr>
              <a:t>7. Atsakymai</a:t>
            </a:r>
            <a:endParaRPr lang="lt-LT" b="1" dirty="0">
              <a:solidFill>
                <a:schemeClr val="bg2">
                  <a:lumMod val="25000"/>
                </a:schemeClr>
              </a:solidFill>
            </a:endParaRPr>
          </a:p>
        </p:txBody>
      </p:sp>
      <p:sp>
        <p:nvSpPr>
          <p:cNvPr id="3" name="Turinio vietos rezervavimo ženklas 2"/>
          <p:cNvSpPr>
            <a:spLocks noGrp="1"/>
          </p:cNvSpPr>
          <p:nvPr>
            <p:ph sz="quarter" idx="1"/>
          </p:nvPr>
        </p:nvSpPr>
        <p:spPr>
          <a:xfrm>
            <a:off x="457200" y="928670"/>
            <a:ext cx="8229600" cy="5197493"/>
          </a:xfrm>
        </p:spPr>
        <p:txBody>
          <a:bodyPr>
            <a:normAutofit lnSpcReduction="10000"/>
          </a:bodyPr>
          <a:lstStyle/>
          <a:p>
            <a:pPr marL="0" indent="269875">
              <a:buNone/>
            </a:pPr>
            <a:endParaRPr lang="lt-LT" dirty="0" smtClean="0"/>
          </a:p>
          <a:p>
            <a:pPr marL="0" indent="269875">
              <a:buNone/>
            </a:pPr>
            <a:r>
              <a:rPr lang="lt-LT" i="1" dirty="0" smtClean="0">
                <a:latin typeface="Times New Roman" pitchFamily="18" charset="0"/>
                <a:cs typeface="Times New Roman" pitchFamily="18" charset="0"/>
              </a:rPr>
              <a:t>a) </a:t>
            </a:r>
            <a:r>
              <a:rPr lang="lt-LT" dirty="0" smtClean="0">
                <a:latin typeface="Times New Roman" pitchFamily="18" charset="0"/>
                <a:cs typeface="Times New Roman" pitchFamily="18" charset="0"/>
              </a:rPr>
              <a:t>XVII a.</a:t>
            </a:r>
          </a:p>
          <a:p>
            <a:pPr marL="0" indent="269875">
              <a:buNone/>
            </a:pPr>
            <a:r>
              <a:rPr lang="lt-LT" i="1" dirty="0" smtClean="0">
                <a:latin typeface="Times New Roman" pitchFamily="18" charset="0"/>
                <a:cs typeface="Times New Roman" pitchFamily="18" charset="0"/>
              </a:rPr>
              <a:t>b) </a:t>
            </a:r>
            <a:r>
              <a:rPr lang="lt-LT" dirty="0" smtClean="0">
                <a:latin typeface="Times New Roman" pitchFamily="18" charset="0"/>
                <a:cs typeface="Times New Roman" pitchFamily="18" charset="0"/>
              </a:rPr>
              <a:t>Karys, politikas, LDK didysis etmonas, Vilniaus vaivada.</a:t>
            </a:r>
          </a:p>
          <a:p>
            <a:pPr marL="0" indent="269875">
              <a:buNone/>
            </a:pPr>
            <a:r>
              <a:rPr lang="lt-LT" i="1" dirty="0" smtClean="0">
                <a:latin typeface="Times New Roman" pitchFamily="18" charset="0"/>
                <a:cs typeface="Times New Roman" pitchFamily="18" charset="0"/>
              </a:rPr>
              <a:t>c) </a:t>
            </a:r>
            <a:r>
              <a:rPr lang="lt-LT" dirty="0" smtClean="0">
                <a:latin typeface="Times New Roman" pitchFamily="18" charset="0"/>
                <a:cs typeface="Times New Roman" pitchFamily="18" charset="0"/>
              </a:rPr>
              <a:t>Dalyvavo karo žygiuose, kovėsi su švedais, rusais, turkais, tramdė maištus. Tapęs Lietuvos didžiuoju etmonu ir Vilniaus vaivada aktyviai dalyvavo vidaus ir užsienio politikoje. </a:t>
            </a:r>
            <a:r>
              <a:rPr lang="lt-LT" dirty="0" err="1" smtClean="0">
                <a:latin typeface="Times New Roman" pitchFamily="18" charset="0"/>
                <a:cs typeface="Times New Roman" pitchFamily="18" charset="0"/>
              </a:rPr>
              <a:t>Fundavo</a:t>
            </a:r>
            <a:r>
              <a:rPr lang="lt-LT" dirty="0" smtClean="0">
                <a:latin typeface="Times New Roman" pitchFamily="18" charset="0"/>
                <a:cs typeface="Times New Roman" pitchFamily="18" charset="0"/>
              </a:rPr>
              <a:t> Šv. Petro ir Povilo bažnyčią Vilniuje. </a:t>
            </a:r>
          </a:p>
          <a:p>
            <a:pPr marL="0" indent="269875">
              <a:buNone/>
            </a:pPr>
            <a:r>
              <a:rPr lang="lt-LT" i="1" dirty="0" smtClean="0">
                <a:latin typeface="Times New Roman" pitchFamily="18" charset="0"/>
                <a:cs typeface="Times New Roman" pitchFamily="18" charset="0"/>
              </a:rPr>
              <a:t>d) </a:t>
            </a:r>
            <a:r>
              <a:rPr lang="lt-LT" dirty="0" smtClean="0">
                <a:latin typeface="Times New Roman" pitchFamily="18" charset="0"/>
                <a:cs typeface="Times New Roman" pitchFamily="18" charset="0"/>
              </a:rPr>
              <a:t>Narsus, ūmus, ambicingas, dievobaimingas, nusižeminęs.</a:t>
            </a:r>
          </a:p>
          <a:p>
            <a:pPr marL="0" indent="269875">
              <a:buNone/>
            </a:pPr>
            <a:r>
              <a:rPr lang="lt-LT" i="1" dirty="0" smtClean="0">
                <a:latin typeface="Times New Roman" pitchFamily="18" charset="0"/>
                <a:cs typeface="Times New Roman" pitchFamily="18" charset="0"/>
              </a:rPr>
              <a:t>e) </a:t>
            </a:r>
            <a:r>
              <a:rPr lang="lt-LT" dirty="0" smtClean="0">
                <a:latin typeface="Times New Roman" pitchFamily="18" charset="0"/>
                <a:cs typeface="Times New Roman" pitchFamily="18" charset="0"/>
              </a:rPr>
              <a:t>Gyveno kaip Kristaus karys, buvo ištikimas Dievui ir tėvynei.</a:t>
            </a:r>
          </a:p>
          <a:p>
            <a:pPr>
              <a:buNone/>
            </a:pPr>
            <a:endParaRPr lang="lt-L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439718"/>
          </a:xfrm>
        </p:spPr>
        <p:txBody>
          <a:bodyPr>
            <a:normAutofit fontScale="90000"/>
          </a:bodyPr>
          <a:lstStyle/>
          <a:p>
            <a:r>
              <a:rPr lang="lt-LT" b="1" dirty="0" smtClean="0">
                <a:solidFill>
                  <a:schemeClr val="bg2">
                    <a:lumMod val="25000"/>
                  </a:schemeClr>
                </a:solidFill>
              </a:rPr>
              <a:t>Klausimai</a:t>
            </a:r>
            <a:endParaRPr lang="lt-LT" b="1" dirty="0">
              <a:solidFill>
                <a:schemeClr val="bg2">
                  <a:lumMod val="25000"/>
                </a:schemeClr>
              </a:solidFill>
            </a:endParaRPr>
          </a:p>
        </p:txBody>
      </p:sp>
      <p:sp>
        <p:nvSpPr>
          <p:cNvPr id="3" name="Turinio vietos rezervavimo ženklas 2"/>
          <p:cNvSpPr>
            <a:spLocks noGrp="1"/>
          </p:cNvSpPr>
          <p:nvPr>
            <p:ph sz="quarter" idx="1"/>
          </p:nvPr>
        </p:nvSpPr>
        <p:spPr>
          <a:xfrm>
            <a:off x="457200" y="857232"/>
            <a:ext cx="8229600" cy="5786478"/>
          </a:xfrm>
        </p:spPr>
        <p:txBody>
          <a:bodyPr>
            <a:normAutofit fontScale="92500" lnSpcReduction="10000"/>
          </a:bodyPr>
          <a:lstStyle/>
          <a:p>
            <a:pPr marL="0" indent="269875" algn="just">
              <a:buNone/>
            </a:pPr>
            <a:r>
              <a:rPr lang="lt-LT" dirty="0" smtClean="0">
                <a:latin typeface="Times New Roman" pitchFamily="18" charset="0"/>
                <a:cs typeface="Times New Roman" pitchFamily="18" charset="0"/>
              </a:rPr>
              <a:t> </a:t>
            </a:r>
            <a:r>
              <a:rPr lang="lt-LT" sz="2800" i="1" dirty="0" smtClean="0">
                <a:latin typeface="Times New Roman" pitchFamily="18" charset="0"/>
                <a:cs typeface="Times New Roman" pitchFamily="18" charset="0"/>
              </a:rPr>
              <a:t>8. Kuo reikšminga 1601 m. lotyniškai išleista Mikalojaus Kristupo Radvilos Našlaitėlio knyga „Kelionė į Jeruzalę“? Remkitės tekstu „Pasaulio įvairovės atsivėrimas: Mikalojaus Kristupo Radvilos Našlaitėlio „Kelionė į Jeruzalę“ / „Kunigaikštis piligrimas“ (11 </a:t>
            </a:r>
            <a:r>
              <a:rPr lang="lt-LT" sz="2800" i="1" dirty="0" err="1" smtClean="0">
                <a:latin typeface="Times New Roman" pitchFamily="18" charset="0"/>
                <a:cs typeface="Times New Roman" pitchFamily="18" charset="0"/>
              </a:rPr>
              <a:t>kl</a:t>
            </a:r>
            <a:r>
              <a:rPr lang="lt-LT" sz="2800" i="1" dirty="0" smtClean="0">
                <a:latin typeface="Times New Roman" pitchFamily="18" charset="0"/>
                <a:cs typeface="Times New Roman" pitchFamily="18" charset="0"/>
              </a:rPr>
              <a:t>., 1 d. 92-93 psl.). </a:t>
            </a:r>
          </a:p>
          <a:p>
            <a:pPr marL="0" indent="269875" algn="just">
              <a:buNone/>
            </a:pPr>
            <a:endParaRPr lang="lt-LT" sz="2800" i="1" dirty="0" smtClean="0">
              <a:latin typeface="Times New Roman" pitchFamily="18" charset="0"/>
              <a:cs typeface="Times New Roman" pitchFamily="18" charset="0"/>
            </a:endParaRPr>
          </a:p>
          <a:p>
            <a:pPr marL="0" indent="269875" algn="just">
              <a:buNone/>
            </a:pPr>
            <a:r>
              <a:rPr lang="lt-LT" sz="2800" dirty="0" smtClean="0">
                <a:latin typeface="Times New Roman" pitchFamily="18" charset="0"/>
                <a:cs typeface="Times New Roman" pitchFamily="18" charset="0"/>
              </a:rPr>
              <a:t>9. </a:t>
            </a:r>
            <a:r>
              <a:rPr lang="lt-LT" sz="2800" i="1" dirty="0" smtClean="0">
                <a:latin typeface="Times New Roman" pitchFamily="18" charset="0"/>
                <a:cs typeface="Times New Roman" pitchFamily="18" charset="0"/>
              </a:rPr>
              <a:t>Remdamiesi tekstais „Kunigaikštis piligrimas“, „Uolusis maldininkas“, „“Kritiškasis vertintojas“, „Smalsus tyrinėtojas“ /„Pasaulio įvairovės atsivėrimas: Mikalojaus Kristupo Radvilos Našlaitėlio „Kelionė į Jeruzalę“ (11 </a:t>
            </a:r>
            <a:r>
              <a:rPr lang="lt-LT" sz="2800" i="1" dirty="0" err="1" smtClean="0">
                <a:latin typeface="Times New Roman" pitchFamily="18" charset="0"/>
                <a:cs typeface="Times New Roman" pitchFamily="18" charset="0"/>
              </a:rPr>
              <a:t>kl</a:t>
            </a:r>
            <a:r>
              <a:rPr lang="lt-LT" sz="2800" i="1" dirty="0" smtClean="0">
                <a:latin typeface="Times New Roman" pitchFamily="18" charset="0"/>
                <a:cs typeface="Times New Roman" pitchFamily="18" charset="0"/>
              </a:rPr>
              <a:t>., 1 d. 93-95 psl.), įvardykite Mikalojaus Kristupo Radvilos Našlaitėlio asmenines savybes. Kokių renesansinės pasaulėjautos ženklų įžvelgiate?</a:t>
            </a:r>
            <a:endParaRPr lang="lt-LT" sz="2800" dirty="0" smtClean="0">
              <a:latin typeface="Times New Roman" pitchFamily="18" charset="0"/>
              <a:cs typeface="Times New Roman" pitchFamily="18" charset="0"/>
            </a:endParaRPr>
          </a:p>
          <a:p>
            <a:pPr>
              <a:buNone/>
            </a:pPr>
            <a:endParaRPr lang="lt-L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368280"/>
          </a:xfrm>
        </p:spPr>
        <p:txBody>
          <a:bodyPr>
            <a:normAutofit fontScale="90000"/>
          </a:bodyPr>
          <a:lstStyle/>
          <a:p>
            <a:r>
              <a:rPr lang="lt-LT" b="1" dirty="0" smtClean="0">
                <a:solidFill>
                  <a:schemeClr val="bg2">
                    <a:lumMod val="25000"/>
                  </a:schemeClr>
                </a:solidFill>
              </a:rPr>
              <a:t>Atsakymai</a:t>
            </a:r>
            <a:endParaRPr lang="lt-LT" b="1" dirty="0">
              <a:solidFill>
                <a:schemeClr val="bg2">
                  <a:lumMod val="25000"/>
                </a:schemeClr>
              </a:solidFill>
            </a:endParaRPr>
          </a:p>
        </p:txBody>
      </p:sp>
      <p:sp>
        <p:nvSpPr>
          <p:cNvPr id="3" name="Turinio vietos rezervavimo ženklas 2"/>
          <p:cNvSpPr>
            <a:spLocks noGrp="1"/>
          </p:cNvSpPr>
          <p:nvPr>
            <p:ph sz="quarter" idx="1"/>
          </p:nvPr>
        </p:nvSpPr>
        <p:spPr>
          <a:xfrm>
            <a:off x="214282" y="785794"/>
            <a:ext cx="8715436" cy="5715040"/>
          </a:xfrm>
        </p:spPr>
        <p:txBody>
          <a:bodyPr>
            <a:normAutofit fontScale="70000" lnSpcReduction="20000"/>
          </a:bodyPr>
          <a:lstStyle/>
          <a:p>
            <a:pPr marL="0" indent="269875" algn="just">
              <a:buNone/>
            </a:pPr>
            <a:r>
              <a:rPr lang="lt-LT" sz="3600" dirty="0" smtClean="0">
                <a:latin typeface="Times New Roman" pitchFamily="18" charset="0"/>
                <a:cs typeface="Times New Roman" pitchFamily="18" charset="0"/>
              </a:rPr>
              <a:t>8. Tai buvo pirmoji Lietuvos autoriaus išleista piligriminių kelionių aprašymų knyga, tapusi bestseleriu Europoje.</a:t>
            </a:r>
          </a:p>
          <a:p>
            <a:pPr marL="0" indent="269875" algn="just">
              <a:buNone/>
            </a:pPr>
            <a:endParaRPr lang="lt-LT" sz="3600" dirty="0" smtClean="0">
              <a:latin typeface="Times New Roman" pitchFamily="18" charset="0"/>
              <a:cs typeface="Times New Roman" pitchFamily="18" charset="0"/>
            </a:endParaRPr>
          </a:p>
          <a:p>
            <a:pPr marL="0" indent="179388" algn="just">
              <a:buNone/>
            </a:pPr>
            <a:r>
              <a:rPr lang="lt-LT" sz="3600" dirty="0" smtClean="0">
                <a:latin typeface="Times New Roman" pitchFamily="18" charset="0"/>
                <a:cs typeface="Times New Roman" pitchFamily="18" charset="0"/>
              </a:rPr>
              <a:t>9</a:t>
            </a:r>
            <a:r>
              <a:rPr lang="lt-LT" sz="3600" b="1" dirty="0" smtClean="0">
                <a:latin typeface="Times New Roman" pitchFamily="18" charset="0"/>
                <a:cs typeface="Times New Roman" pitchFamily="18" charset="0"/>
              </a:rPr>
              <a:t> Kantrus, valingas</a:t>
            </a:r>
            <a:r>
              <a:rPr lang="lt-LT" sz="3600" dirty="0" smtClean="0">
                <a:latin typeface="Times New Roman" pitchFamily="18" charset="0"/>
                <a:cs typeface="Times New Roman" pitchFamily="18" charset="0"/>
              </a:rPr>
              <a:t> (per patį vidurvasarį, pragariškoje kaitroje keliauja Jeruzalėn); </a:t>
            </a:r>
            <a:r>
              <a:rPr lang="lt-LT" sz="3600" b="1" dirty="0" smtClean="0">
                <a:latin typeface="Times New Roman" pitchFamily="18" charset="0"/>
                <a:cs typeface="Times New Roman" pitchFamily="18" charset="0"/>
              </a:rPr>
              <a:t>kruopštus</a:t>
            </a:r>
            <a:r>
              <a:rPr lang="lt-LT" sz="3600" dirty="0" smtClean="0">
                <a:latin typeface="Times New Roman" pitchFamily="18" charset="0"/>
                <a:cs typeface="Times New Roman" pitchFamily="18" charset="0"/>
              </a:rPr>
              <a:t> (užrašuose pasižymi aplankytas vietas, pamatytas relikvijas, atstumus tarp objektų, matmenis ir kt.); </a:t>
            </a:r>
            <a:r>
              <a:rPr lang="lt-LT" sz="3600" b="1" dirty="0" smtClean="0">
                <a:latin typeface="Times New Roman" pitchFamily="18" charset="0"/>
                <a:cs typeface="Times New Roman" pitchFamily="18" charset="0"/>
              </a:rPr>
              <a:t>pamaldus, tikintis</a:t>
            </a:r>
            <a:r>
              <a:rPr lang="lt-LT" sz="3600" dirty="0" smtClean="0">
                <a:latin typeface="Times New Roman" pitchFamily="18" charset="0"/>
                <a:cs typeface="Times New Roman" pitchFamily="18" charset="0"/>
              </a:rPr>
              <a:t> (klauso Šv. Mišių, priima Švenčiausiąjį Sakramentą, dažnai kalba apie Dievo didybę ir jo malones); </a:t>
            </a:r>
            <a:r>
              <a:rPr lang="lt-LT" sz="3600" b="1" dirty="0" smtClean="0">
                <a:latin typeface="Times New Roman" pitchFamily="18" charset="0"/>
                <a:cs typeface="Times New Roman" pitchFamily="18" charset="0"/>
              </a:rPr>
              <a:t>dosnus</a:t>
            </a:r>
            <a:r>
              <a:rPr lang="lt-LT" sz="3600" dirty="0" smtClean="0">
                <a:latin typeface="Times New Roman" pitchFamily="18" charset="0"/>
                <a:cs typeface="Times New Roman" pitchFamily="18" charset="0"/>
              </a:rPr>
              <a:t> (dosniai aukoja Šventykloms, dovanoja meno dirbinių); </a:t>
            </a:r>
            <a:r>
              <a:rPr lang="lt-LT" sz="3600" b="1" dirty="0" smtClean="0">
                <a:latin typeface="Times New Roman" pitchFamily="18" charset="0"/>
                <a:cs typeface="Times New Roman" pitchFamily="18" charset="0"/>
              </a:rPr>
              <a:t>apsiskaitęs</a:t>
            </a:r>
            <a:r>
              <a:rPr lang="lt-LT" sz="3600" dirty="0" smtClean="0">
                <a:latin typeface="Times New Roman" pitchFamily="18" charset="0"/>
                <a:cs typeface="Times New Roman" pitchFamily="18" charset="0"/>
              </a:rPr>
              <a:t> (cituoja Bibliją, </a:t>
            </a:r>
            <a:r>
              <a:rPr lang="lt-LT" sz="3600" dirty="0" err="1" smtClean="0">
                <a:latin typeface="Times New Roman" pitchFamily="18" charset="0"/>
                <a:cs typeface="Times New Roman" pitchFamily="18" charset="0"/>
              </a:rPr>
              <a:t>Plinijų</a:t>
            </a:r>
            <a:r>
              <a:rPr lang="lt-LT" sz="3600" dirty="0" smtClean="0">
                <a:latin typeface="Times New Roman" pitchFamily="18" charset="0"/>
                <a:cs typeface="Times New Roman" pitchFamily="18" charset="0"/>
              </a:rPr>
              <a:t> Vyresnįjį, Juozapą Flavijų, </a:t>
            </a:r>
            <a:r>
              <a:rPr lang="lt-LT" sz="3600" dirty="0" err="1" smtClean="0">
                <a:latin typeface="Times New Roman" pitchFamily="18" charset="0"/>
                <a:cs typeface="Times New Roman" pitchFamily="18" charset="0"/>
              </a:rPr>
              <a:t>Tacitą</a:t>
            </a:r>
            <a:r>
              <a:rPr lang="lt-LT" sz="3600" dirty="0" smtClean="0">
                <a:latin typeface="Times New Roman" pitchFamily="18" charset="0"/>
                <a:cs typeface="Times New Roman" pitchFamily="18" charset="0"/>
              </a:rPr>
              <a:t>, Georgijų </a:t>
            </a:r>
            <a:r>
              <a:rPr lang="lt-LT" sz="3600" dirty="0" err="1" smtClean="0">
                <a:latin typeface="Times New Roman" pitchFamily="18" charset="0"/>
                <a:cs typeface="Times New Roman" pitchFamily="18" charset="0"/>
              </a:rPr>
              <a:t>Kedreną</a:t>
            </a:r>
            <a:r>
              <a:rPr lang="lt-LT" sz="3600" dirty="0" smtClean="0">
                <a:latin typeface="Times New Roman" pitchFamily="18" charset="0"/>
                <a:cs typeface="Times New Roman" pitchFamily="18" charset="0"/>
              </a:rPr>
              <a:t>); </a:t>
            </a:r>
            <a:r>
              <a:rPr lang="lt-LT" sz="3600" b="1" dirty="0" smtClean="0">
                <a:latin typeface="Times New Roman" pitchFamily="18" charset="0"/>
                <a:cs typeface="Times New Roman" pitchFamily="18" charset="0"/>
              </a:rPr>
              <a:t>smalsus, veiklus</a:t>
            </a:r>
            <a:r>
              <a:rPr lang="lt-LT" sz="3600" dirty="0" smtClean="0">
                <a:latin typeface="Times New Roman" pitchFamily="18" charset="0"/>
                <a:cs typeface="Times New Roman" pitchFamily="18" charset="0"/>
              </a:rPr>
              <a:t> (teorinės žinios jo netenkina, jam knieti viska pamatyti savo akimis, visur užlipti, viską pačiupinėti ir t.t.).</a:t>
            </a:r>
          </a:p>
          <a:p>
            <a:pPr marL="0" indent="179388" algn="just">
              <a:buNone/>
            </a:pPr>
            <a:r>
              <a:rPr lang="lt-LT" sz="3600" dirty="0" smtClean="0">
                <a:latin typeface="Times New Roman" pitchFamily="18" charset="0"/>
                <a:cs typeface="Times New Roman" pitchFamily="18" charset="0"/>
              </a:rPr>
              <a:t>Mikalojui Kristupui Radvilai Našlaitėliui būdingos Renesanso epochoje vertintos dorybės: veiklumas, valingumas, sveikas protas, sumanumas ir kt.</a:t>
            </a:r>
          </a:p>
          <a:p>
            <a:pPr marL="0" indent="269875" algn="just">
              <a:buNone/>
            </a:pPr>
            <a:endParaRPr lang="lt-LT" dirty="0" smtClean="0"/>
          </a:p>
          <a:p>
            <a:pPr>
              <a:buNone/>
            </a:pPr>
            <a:endParaRPr lang="lt-L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439718"/>
          </a:xfrm>
        </p:spPr>
        <p:txBody>
          <a:bodyPr>
            <a:normAutofit fontScale="90000"/>
          </a:bodyPr>
          <a:lstStyle/>
          <a:p>
            <a:r>
              <a:rPr lang="lt-LT" b="1" dirty="0" smtClean="0">
                <a:solidFill>
                  <a:schemeClr val="bg2">
                    <a:lumMod val="25000"/>
                  </a:schemeClr>
                </a:solidFill>
              </a:rPr>
              <a:t>Klausimai</a:t>
            </a:r>
            <a:endParaRPr lang="lt-LT" b="1" dirty="0">
              <a:solidFill>
                <a:schemeClr val="bg2">
                  <a:lumMod val="25000"/>
                </a:schemeClr>
              </a:solidFill>
            </a:endParaRPr>
          </a:p>
        </p:txBody>
      </p:sp>
      <p:sp>
        <p:nvSpPr>
          <p:cNvPr id="3" name="Turinio vietos rezervavimo ženklas 2"/>
          <p:cNvSpPr>
            <a:spLocks noGrp="1"/>
          </p:cNvSpPr>
          <p:nvPr>
            <p:ph sz="quarter" idx="1"/>
          </p:nvPr>
        </p:nvSpPr>
        <p:spPr>
          <a:xfrm>
            <a:off x="214282" y="785794"/>
            <a:ext cx="8715436" cy="5857916"/>
          </a:xfrm>
        </p:spPr>
        <p:txBody>
          <a:bodyPr>
            <a:normAutofit lnSpcReduction="10000"/>
          </a:bodyPr>
          <a:lstStyle/>
          <a:p>
            <a:pPr marL="0" indent="179388" algn="just">
              <a:buNone/>
            </a:pPr>
            <a:r>
              <a:rPr lang="lt-LT" sz="2800" i="1" dirty="0" smtClean="0">
                <a:latin typeface="Times New Roman" pitchFamily="18" charset="0"/>
                <a:cs typeface="Times New Roman" pitchFamily="18" charset="0"/>
              </a:rPr>
              <a:t>10. Po </a:t>
            </a:r>
            <a:r>
              <a:rPr lang="lt-LT" sz="2800" i="1" dirty="0" err="1" smtClean="0">
                <a:latin typeface="Times New Roman" pitchFamily="18" charset="0"/>
                <a:cs typeface="Times New Roman" pitchFamily="18" charset="0"/>
              </a:rPr>
              <a:t>Tridento</a:t>
            </a:r>
            <a:r>
              <a:rPr lang="lt-LT" sz="2800" i="1" dirty="0" smtClean="0">
                <a:latin typeface="Times New Roman" pitchFamily="18" charset="0"/>
                <a:cs typeface="Times New Roman" pitchFamily="18" charset="0"/>
              </a:rPr>
              <a:t> visuotinio Katalikų bažnyčios susirinkimo pradėta vykdyti Katalikiškoji reforma, t.y. vidinė Katalikų bažnyčios pertvarka. Stiprėjo kontrreformacija – kova su protestantizmu, buvo siekiama žmones grąžinti į katalikybę. Šia veikla Lietuvoje ypač aktyviai užsiėmė Jėzuitų ordinas. Įvardykite jų veiklos pavyzdžių, turėjusių reikšmės Lietuvos mokslui, menui, literatūrai, kultūrai ir kt.  (žr. 89, 93,96, 104-105 psl.)</a:t>
            </a:r>
          </a:p>
          <a:p>
            <a:pPr marL="0" indent="179388" algn="just">
              <a:buNone/>
            </a:pPr>
            <a:endParaRPr lang="lt-LT" sz="2800" i="1" dirty="0" smtClean="0">
              <a:latin typeface="Times New Roman" pitchFamily="18" charset="0"/>
              <a:cs typeface="Times New Roman" pitchFamily="18" charset="0"/>
            </a:endParaRPr>
          </a:p>
          <a:p>
            <a:pPr marL="0" indent="179388" algn="just">
              <a:buNone/>
            </a:pPr>
            <a:r>
              <a:rPr lang="lt-LT" sz="2800" i="1" dirty="0" smtClean="0">
                <a:latin typeface="Times New Roman" pitchFamily="18" charset="0"/>
                <a:cs typeface="Times New Roman" pitchFamily="18" charset="0"/>
              </a:rPr>
              <a:t>11. Kaip Didžiojoje Lietuvoje katalikų leidžiamos knygos vėliau padėjo formuotis lietuvių tautinio atgimimo idėjai? Kodėl to neįvyko Prūsijoje, nors XVI a. antroje pusėje daugiau lietuviškų knygų buvo išleidžiama būtent Rytų Prūsijoje. (žr. 111 psl.)</a:t>
            </a:r>
            <a:endParaRPr lang="lt-LT" sz="2800" dirty="0" smtClean="0">
              <a:latin typeface="Times New Roman" pitchFamily="18" charset="0"/>
              <a:cs typeface="Times New Roman" pitchFamily="18" charset="0"/>
            </a:endParaRPr>
          </a:p>
          <a:p>
            <a:pPr marL="0" indent="179388" algn="just">
              <a:buNone/>
            </a:pPr>
            <a:endParaRPr lang="lt-LT" sz="2400" dirty="0" smtClean="0"/>
          </a:p>
          <a:p>
            <a:pPr>
              <a:buNone/>
            </a:pPr>
            <a:endParaRPr lang="lt-L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00034" y="274638"/>
            <a:ext cx="8229600" cy="439718"/>
          </a:xfrm>
        </p:spPr>
        <p:txBody>
          <a:bodyPr>
            <a:normAutofit fontScale="90000"/>
          </a:bodyPr>
          <a:lstStyle/>
          <a:p>
            <a:r>
              <a:rPr lang="lt-LT" b="1" dirty="0" smtClean="0">
                <a:solidFill>
                  <a:schemeClr val="bg2">
                    <a:lumMod val="25000"/>
                  </a:schemeClr>
                </a:solidFill>
              </a:rPr>
              <a:t>Atsakymai</a:t>
            </a:r>
            <a:endParaRPr lang="lt-LT" b="1" dirty="0">
              <a:solidFill>
                <a:schemeClr val="bg2">
                  <a:lumMod val="25000"/>
                </a:schemeClr>
              </a:solidFill>
            </a:endParaRPr>
          </a:p>
        </p:txBody>
      </p:sp>
      <p:sp>
        <p:nvSpPr>
          <p:cNvPr id="3" name="Turinio vietos rezervavimo ženklas 2"/>
          <p:cNvSpPr>
            <a:spLocks noGrp="1"/>
          </p:cNvSpPr>
          <p:nvPr>
            <p:ph sz="quarter" idx="1"/>
          </p:nvPr>
        </p:nvSpPr>
        <p:spPr>
          <a:xfrm>
            <a:off x="214282" y="642918"/>
            <a:ext cx="8715436" cy="6072206"/>
          </a:xfrm>
        </p:spPr>
        <p:txBody>
          <a:bodyPr>
            <a:normAutofit fontScale="77500" lnSpcReduction="20000"/>
          </a:bodyPr>
          <a:lstStyle/>
          <a:p>
            <a:pPr marL="0" indent="179388" algn="just">
              <a:buNone/>
            </a:pPr>
            <a:r>
              <a:rPr lang="lt-LT" dirty="0" smtClean="0">
                <a:latin typeface="Times New Roman" pitchFamily="18" charset="0"/>
                <a:cs typeface="Times New Roman" pitchFamily="18" charset="0"/>
              </a:rPr>
              <a:t>10. 1570 m. jėzuitai įsteigė Vilniaus kolegiją, kuri 1579 m. pertvarkyta į akademiją (universitetą). </a:t>
            </a:r>
          </a:p>
          <a:p>
            <a:pPr marL="0" indent="179388" algn="just">
              <a:buNone/>
            </a:pPr>
            <a:r>
              <a:rPr lang="lt-LT" dirty="0" smtClean="0">
                <a:latin typeface="Times New Roman" pitchFamily="18" charset="0"/>
                <a:cs typeface="Times New Roman" pitchFamily="18" charset="0"/>
              </a:rPr>
              <a:t>XVI a. </a:t>
            </a:r>
            <a:r>
              <a:rPr lang="lt-LT" dirty="0" err="1" smtClean="0">
                <a:latin typeface="Times New Roman" pitchFamily="18" charset="0"/>
                <a:cs typeface="Times New Roman" pitchFamily="18" charset="0"/>
              </a:rPr>
              <a:t>pab</a:t>
            </a:r>
            <a:r>
              <a:rPr lang="lt-LT" dirty="0" smtClean="0">
                <a:latin typeface="Times New Roman" pitchFamily="18" charset="0"/>
                <a:cs typeface="Times New Roman" pitchFamily="18" charset="0"/>
              </a:rPr>
              <a:t>. Vilniaus universiteto spaustuvėje išleistos pirmos lietuviškos liturginės knygos – Mikalojaus Daukšos „Katekizmas“ ir „Postilė“. </a:t>
            </a:r>
          </a:p>
          <a:p>
            <a:pPr marL="0" indent="179388" algn="just">
              <a:buNone/>
            </a:pPr>
            <a:r>
              <a:rPr lang="lt-LT" dirty="0" smtClean="0">
                <a:latin typeface="Times New Roman" pitchFamily="18" charset="0"/>
                <a:cs typeface="Times New Roman" pitchFamily="18" charset="0"/>
              </a:rPr>
              <a:t>Jėzuitai Mikalojaus Kristupo Radvilos Našlaitėlio piligriminės kelionės lenkų kalba parašytus dienoraščio užrašus išvertė į lotynų kalbą ir išleido atskira knyga „Kelionė į Jeruzalę“ (keturiais lakštais-skyriais).</a:t>
            </a:r>
          </a:p>
          <a:p>
            <a:pPr marL="0" indent="179388" algn="just">
              <a:buNone/>
            </a:pPr>
            <a:r>
              <a:rPr lang="lt-LT" dirty="0" smtClean="0">
                <a:latin typeface="Times New Roman" pitchFamily="18" charset="0"/>
                <a:cs typeface="Times New Roman" pitchFamily="18" charset="0"/>
              </a:rPr>
              <a:t>Būrė talentingus žmones, siekdami, kad katalikybė įsivyrautų visose kultūrinio gyvenimo srityse. Vilniaus universitete dirbo profesoriai </a:t>
            </a:r>
            <a:r>
              <a:rPr lang="lt-LT" dirty="0" err="1" smtClean="0">
                <a:latin typeface="Times New Roman" pitchFamily="18" charset="0"/>
                <a:cs typeface="Times New Roman" pitchFamily="18" charset="0"/>
              </a:rPr>
              <a:t>Laurencijus</a:t>
            </a:r>
            <a:r>
              <a:rPr lang="lt-LT" dirty="0" smtClean="0">
                <a:latin typeface="Times New Roman" pitchFamily="18" charset="0"/>
                <a:cs typeface="Times New Roman" pitchFamily="18" charset="0"/>
              </a:rPr>
              <a:t> </a:t>
            </a:r>
            <a:r>
              <a:rPr lang="lt-LT" dirty="0" err="1" smtClean="0">
                <a:latin typeface="Times New Roman" pitchFamily="18" charset="0"/>
                <a:cs typeface="Times New Roman" pitchFamily="18" charset="0"/>
              </a:rPr>
              <a:t>Bojeris</a:t>
            </a:r>
            <a:r>
              <a:rPr lang="lt-LT" dirty="0" smtClean="0">
                <a:latin typeface="Times New Roman" pitchFamily="18" charset="0"/>
                <a:cs typeface="Times New Roman" pitchFamily="18" charset="0"/>
              </a:rPr>
              <a:t> (žymiausias jo kūrinys – „</a:t>
            </a:r>
            <a:r>
              <a:rPr lang="lt-LT" dirty="0" err="1" smtClean="0">
                <a:latin typeface="Times New Roman" pitchFamily="18" charset="0"/>
                <a:cs typeface="Times New Roman" pitchFamily="18" charset="0"/>
              </a:rPr>
              <a:t>Karolomachija</a:t>
            </a:r>
            <a:r>
              <a:rPr lang="lt-LT" dirty="0" smtClean="0">
                <a:latin typeface="Times New Roman" pitchFamily="18" charset="0"/>
                <a:cs typeface="Times New Roman" pitchFamily="18" charset="0"/>
              </a:rPr>
              <a:t>“), Žygimantas Liauksminas (išgarsėjo retorikos vadovėliu „Iškalbos praktika, arba Retorikos meno taisyklės“), Albertas </a:t>
            </a:r>
            <a:r>
              <a:rPr lang="lt-LT" dirty="0" err="1" smtClean="0">
                <a:latin typeface="Times New Roman" pitchFamily="18" charset="0"/>
                <a:cs typeface="Times New Roman" pitchFamily="18" charset="0"/>
              </a:rPr>
              <a:t>Vijūkas-Kojelavičius</a:t>
            </a:r>
            <a:r>
              <a:rPr lang="lt-LT" dirty="0" smtClean="0">
                <a:latin typeface="Times New Roman" pitchFamily="18" charset="0"/>
                <a:cs typeface="Times New Roman" pitchFamily="18" charset="0"/>
              </a:rPr>
              <a:t> (parašė pirmąją valstybės istoriją „Lietuvos istorija“, kuri du šimtus metų buvo vienas pagrindinių Lietuvos istorijos veikalų), Konstantinas Sirvydas (lietuviškai parašė didelės apimties dviejų dalių pamokslų rinkinį „Punktai sakymų“, taip pat lenkų-lotynų-lietuvių kalbų žodyną „Trijų kalbų žodynas“, kuris buvo pirmasis istorijoje lietuvių kalbos žodynas).</a:t>
            </a:r>
          </a:p>
          <a:p>
            <a:pPr marL="0" indent="179388" algn="just">
              <a:buNone/>
            </a:pPr>
            <a:endParaRPr lang="lt-LT" dirty="0" smtClean="0">
              <a:latin typeface="Times New Roman" pitchFamily="18" charset="0"/>
              <a:cs typeface="Times New Roman" pitchFamily="18" charset="0"/>
            </a:endParaRPr>
          </a:p>
          <a:p>
            <a:pPr marL="0" indent="179388" algn="just">
              <a:buNone/>
            </a:pPr>
            <a:r>
              <a:rPr lang="lt-LT" dirty="0" smtClean="0">
                <a:latin typeface="Times New Roman" pitchFamily="18" charset="0"/>
                <a:cs typeface="Times New Roman" pitchFamily="18" charset="0"/>
              </a:rPr>
              <a:t>11. Didžiojoje Lietuvoje Mikalojus Daukša ragina lietuvių kalbai suteikti daugiau teisių, grąžinti ją į viešąjį gyvenimą, būtent taip ir atsitinka. Nieko panašaus Prūsijoje nebuvo. Lietuviškų knygų leidimas ir lietuvių švietimas Prūsijoje buvo susijęs tik su protestantizmo platinimu, o lietuvius valstiečius buvo siekiama priartinti prie valstybinės vokiečių kultūros. </a:t>
            </a:r>
          </a:p>
          <a:p>
            <a:pPr marL="0" indent="179388" algn="just">
              <a:buNone/>
            </a:pPr>
            <a:endParaRPr lang="lt-LT" dirty="0" smtClean="0"/>
          </a:p>
          <a:p>
            <a:pPr>
              <a:buNone/>
            </a:pPr>
            <a:endParaRPr lang="lt-L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solidFill>
                  <a:schemeClr val="bg2">
                    <a:lumMod val="25000"/>
                  </a:schemeClr>
                </a:solidFill>
              </a:rPr>
              <a:t>Kūrybinė užduotis</a:t>
            </a:r>
            <a:endParaRPr lang="lt-LT" b="1" dirty="0">
              <a:solidFill>
                <a:schemeClr val="bg2">
                  <a:lumMod val="25000"/>
                </a:schemeClr>
              </a:solidFill>
            </a:endParaRPr>
          </a:p>
        </p:txBody>
      </p:sp>
      <p:sp>
        <p:nvSpPr>
          <p:cNvPr id="3" name="Turinio vietos rezervavimo ženklas 2"/>
          <p:cNvSpPr>
            <a:spLocks noGrp="1"/>
          </p:cNvSpPr>
          <p:nvPr>
            <p:ph sz="quarter" idx="1"/>
          </p:nvPr>
        </p:nvSpPr>
        <p:spPr/>
        <p:txBody>
          <a:bodyPr/>
          <a:lstStyle/>
          <a:p>
            <a:pPr marL="0" indent="269875" algn="just">
              <a:buNone/>
            </a:pPr>
            <a:r>
              <a:rPr lang="lt-LT" i="1" dirty="0" smtClean="0">
                <a:latin typeface="Times New Roman" pitchFamily="18" charset="0"/>
                <a:cs typeface="Times New Roman" pitchFamily="18" charset="0"/>
              </a:rPr>
              <a:t>Remdamiesi baroko epochos šaltiniais ir šiuolaikinės rašytojos Kristinos Sabaliauskaitės „Silva </a:t>
            </a:r>
            <a:r>
              <a:rPr lang="lt-LT" i="1" dirty="0" err="1" smtClean="0">
                <a:latin typeface="Times New Roman" pitchFamily="18" charset="0"/>
                <a:cs typeface="Times New Roman" pitchFamily="18" charset="0"/>
              </a:rPr>
              <a:t>rerum</a:t>
            </a:r>
            <a:r>
              <a:rPr lang="lt-LT" i="1" dirty="0" smtClean="0">
                <a:latin typeface="Times New Roman" pitchFamily="18" charset="0"/>
                <a:cs typeface="Times New Roman" pitchFamily="18" charset="0"/>
              </a:rPr>
              <a:t>“ ištrauka (žr. 111-112 psl.) ar visu kūriniu parašykite pastraipą (100-120 ž.) </a:t>
            </a:r>
            <a:r>
              <a:rPr lang="lt-LT" b="1" i="1" dirty="0" smtClean="0">
                <a:latin typeface="Times New Roman" pitchFamily="18" charset="0"/>
                <a:cs typeface="Times New Roman" pitchFamily="18" charset="0"/>
              </a:rPr>
              <a:t>„Kuo įdomi baroko epochos Lietuva?“</a:t>
            </a:r>
            <a:endParaRPr lang="lt-LT" b="1" dirty="0" smtClean="0">
              <a:latin typeface="Times New Roman" pitchFamily="18" charset="0"/>
              <a:cs typeface="Times New Roman" pitchFamily="18" charset="0"/>
            </a:endParaRPr>
          </a:p>
          <a:p>
            <a:pPr>
              <a:buNone/>
            </a:pPr>
            <a:endParaRPr lang="lt-L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ygybė">
  <a:themeElements>
    <a:clrScheme name="Lygyb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Lygybė">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ygybė">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775</TotalTime>
  <Words>1807</Words>
  <Application>Microsoft Office PowerPoint</Application>
  <PresentationFormat>Demonstracija ekrane (4:3)</PresentationFormat>
  <Paragraphs>120</Paragraphs>
  <Slides>25</Slides>
  <Notes>0</Notes>
  <HiddenSlides>0</HiddenSlides>
  <MMClips>0</MMClips>
  <ScaleCrop>false</ScaleCrop>
  <HeadingPairs>
    <vt:vector size="4" baseType="variant">
      <vt:variant>
        <vt:lpstr>Tema</vt:lpstr>
      </vt:variant>
      <vt:variant>
        <vt:i4>1</vt:i4>
      </vt:variant>
      <vt:variant>
        <vt:lpstr>Skaidrių pavadinimai</vt:lpstr>
      </vt:variant>
      <vt:variant>
        <vt:i4>25</vt:i4>
      </vt:variant>
    </vt:vector>
  </HeadingPairs>
  <TitlesOfParts>
    <vt:vector size="26" baseType="lpstr">
      <vt:lpstr>Lygybė</vt:lpstr>
      <vt:lpstr>Barokas</vt:lpstr>
      <vt:lpstr>Pamokos uždavinys</vt:lpstr>
      <vt:lpstr>Baroko bruožai</vt:lpstr>
      <vt:lpstr>Baroko bruožai</vt:lpstr>
      <vt:lpstr>Skaidrė 5</vt:lpstr>
      <vt:lpstr>Atsakymai</vt:lpstr>
      <vt:lpstr>Klausimai</vt:lpstr>
      <vt:lpstr>Atsakymai</vt:lpstr>
      <vt:lpstr>Klausimai</vt:lpstr>
      <vt:lpstr>Atsakymai</vt:lpstr>
      <vt:lpstr>Skaidrė 11</vt:lpstr>
      <vt:lpstr>Salaspilio mūšis (pavadintas pagal Salaspilio miestą Latvijoje, 18 km į pietryčius nuo Rygos) vyko 1605 m. rugsėjo 27 d. tarp Lietuvos ir Švedijos kariuomenių, vykstant 1600–1611 m. karui dėl Livonijos. Laikoma viena iš didžiausių pergalių Abiejų Tautų Respublikos istorijoje. Istoriniuose šaltiniuose dažnai vadinamas Kircholmo mūšiu, nes dabartinis Salaspilis taip vadintas iki 1917 m.</vt:lpstr>
      <vt:lpstr>Barokas mene</vt:lpstr>
      <vt:lpstr>Barokas mene</vt:lpstr>
      <vt:lpstr>Barokas mene</vt:lpstr>
      <vt:lpstr>Barokas Lietuvos mene</vt:lpstr>
      <vt:lpstr>Barokas Lietuvos mene</vt:lpstr>
      <vt:lpstr>Barokas mene</vt:lpstr>
      <vt:lpstr>Klausimas</vt:lpstr>
      <vt:lpstr>7. Atsakymai</vt:lpstr>
      <vt:lpstr>Klausimai</vt:lpstr>
      <vt:lpstr>Atsakymai</vt:lpstr>
      <vt:lpstr>Klausimai</vt:lpstr>
      <vt:lpstr>Atsakymai</vt:lpstr>
      <vt:lpstr>Kūrybinė užduotis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Barokas</dc:title>
  <dc:creator>Solveiga</dc:creator>
  <cp:lastModifiedBy>Solveiga</cp:lastModifiedBy>
  <cp:revision>87</cp:revision>
  <dcterms:created xsi:type="dcterms:W3CDTF">2015-07-22T14:20:27Z</dcterms:created>
  <dcterms:modified xsi:type="dcterms:W3CDTF">2015-08-07T18:13:01Z</dcterms:modified>
</cp:coreProperties>
</file>