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60" r:id="rId6"/>
    <p:sldId id="258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514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152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014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6376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022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773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83181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4416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2220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76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7330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72062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1122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32331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2992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712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126FC-B271-4267-A3C3-EA76D73A1F0A}" type="datetimeFigureOut">
              <a:rPr lang="lt-LT" smtClean="0"/>
              <a:t>2015.05.27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D306407-A935-4DBC-ABC2-90E43A7983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637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Kieno šios citatos?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2757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Jonas Biliūnas, „Ubagas“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0690" y="2133600"/>
            <a:ext cx="4303986" cy="4393324"/>
          </a:xfrm>
        </p:spPr>
        <p:txBody>
          <a:bodyPr>
            <a:normAutofit/>
          </a:bodyPr>
          <a:lstStyle/>
          <a:p>
            <a:r>
              <a:rPr lang="lt-LT" sz="2400" dirty="0" smtClean="0"/>
              <a:t>„&lt;...&gt;jaučiau, kad dalį amžinos vaikų kaltės ir aš savyje nešioju.“</a:t>
            </a:r>
          </a:p>
          <a:p>
            <a:r>
              <a:rPr lang="lt-LT" sz="2400" dirty="0" smtClean="0"/>
              <a:t>„&lt;...&gt;bitės tada tik sekas ir </a:t>
            </a:r>
            <a:r>
              <a:rPr lang="lt-LT" sz="2400" dirty="0" err="1" smtClean="0"/>
              <a:t>esti</a:t>
            </a:r>
            <a:r>
              <a:rPr lang="lt-LT" sz="2400" dirty="0" smtClean="0"/>
              <a:t> geros, kada </a:t>
            </a:r>
            <a:r>
              <a:rPr lang="lt-LT" sz="2400" dirty="0" err="1" smtClean="0"/>
              <a:t>bičiuoliai</a:t>
            </a:r>
            <a:r>
              <a:rPr lang="lt-LT" sz="2400" dirty="0" smtClean="0"/>
              <a:t> nešykštūs ir vienybėj gyvena, kada ir kitiems jų nepavydi.“</a:t>
            </a:r>
            <a:endParaRPr lang="lt-LT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68599" y="2490952"/>
            <a:ext cx="5392000" cy="2853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790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Motiejus Kazimieras </a:t>
            </a:r>
            <a:r>
              <a:rPr lang="lt-LT" dirty="0" err="1" smtClean="0"/>
              <a:t>Srabievijus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9614" y="2133600"/>
            <a:ext cx="5263462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„Dorybė vengia, net jei verta yra,/Šlovingo garso.“</a:t>
            </a:r>
          </a:p>
          <a:p>
            <a:pPr marL="0" indent="0">
              <a:buNone/>
            </a:pPr>
            <a:r>
              <a:rPr lang="lt-LT" sz="3200" dirty="0" smtClean="0"/>
              <a:t>„Urna – visų dorybių matas.“</a:t>
            </a:r>
            <a:endParaRPr lang="lt-LT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65391" y="2300288"/>
            <a:ext cx="2829785" cy="3911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321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Jonas Biliūnas, „Liūdna pasaka“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8179" y="1450428"/>
            <a:ext cx="5704897" cy="5076496"/>
          </a:xfrm>
        </p:spPr>
        <p:txBody>
          <a:bodyPr>
            <a:noAutofit/>
          </a:bodyPr>
          <a:lstStyle/>
          <a:p>
            <a:r>
              <a:rPr lang="lt-LT" sz="2400" dirty="0" smtClean="0"/>
              <a:t>„Tau tik vienai nebijau savo širdies </a:t>
            </a:r>
            <a:r>
              <a:rPr lang="lt-LT" sz="2400" dirty="0" err="1" smtClean="0"/>
              <a:t>atadaryti</a:t>
            </a:r>
            <a:r>
              <a:rPr lang="lt-LT" sz="2400" dirty="0" smtClean="0"/>
              <a:t>, jos skausmų ir apsivylimų parodyti. Tu tik mane </a:t>
            </a:r>
            <a:r>
              <a:rPr lang="lt-LT" sz="2400" dirty="0"/>
              <a:t>supranti: moki mano klaidas ir silpnumą atleisti...“</a:t>
            </a:r>
          </a:p>
          <a:p>
            <a:r>
              <a:rPr lang="lt-LT" sz="2400" dirty="0"/>
              <a:t>„Dieve, kiek tasai senas veidas raukšlių ir raukšlelių turėjo! Ilgi </a:t>
            </a:r>
            <a:r>
              <a:rPr lang="lt-LT" sz="2400" dirty="0" err="1"/>
              <a:t>ilgi</a:t>
            </a:r>
            <a:r>
              <a:rPr lang="lt-LT" sz="2400" dirty="0"/>
              <a:t> gyvenimo metai rašė ant to veido sopulius ir ašaras ir vargų klaikumą – rašė rūpestingai, be pasigailėjimo. Likimo pirštas nepraleido nei mažiausio atsitikimo, - visa </a:t>
            </a:r>
            <a:r>
              <a:rPr lang="lt-LT" sz="2400" dirty="0" err="1"/>
              <a:t>ton</a:t>
            </a:r>
            <a:r>
              <a:rPr lang="lt-LT" sz="2400" dirty="0"/>
              <a:t> gyvenimo knygon įrašė</a:t>
            </a:r>
            <a:r>
              <a:rPr lang="lt-LT" sz="2400" dirty="0" smtClean="0"/>
              <a:t>.“</a:t>
            </a:r>
            <a:endParaRPr lang="lt-LT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59744" y="2744349"/>
            <a:ext cx="4247609" cy="2852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691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Jonas </a:t>
            </a:r>
            <a:r>
              <a:rPr lang="lt-LT" dirty="0" err="1" smtClean="0"/>
              <a:t>Radvanas</a:t>
            </a:r>
            <a:r>
              <a:rPr lang="lt-LT" dirty="0" smtClean="0"/>
              <a:t>, „</a:t>
            </a:r>
            <a:r>
              <a:rPr lang="lt-LT" dirty="0" err="1" smtClean="0"/>
              <a:t>Radviliada</a:t>
            </a:r>
            <a:r>
              <a:rPr lang="lt-LT" dirty="0" smtClean="0"/>
              <a:t>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1145" y="2133599"/>
            <a:ext cx="5231931" cy="4377559"/>
          </a:xfrm>
        </p:spPr>
        <p:txBody>
          <a:bodyPr>
            <a:normAutofit/>
          </a:bodyPr>
          <a:lstStyle/>
          <a:p>
            <a:r>
              <a:rPr lang="lt-LT" sz="2400" dirty="0" smtClean="0"/>
              <a:t>„MIEGOT ANT ŠLOVĖS SVETIMOS – NEGARBINGA.“</a:t>
            </a:r>
          </a:p>
          <a:p>
            <a:r>
              <a:rPr lang="lt-LT" sz="2400" dirty="0" smtClean="0"/>
              <a:t>„Ginklais galinga yra ir šlove išgarsėjusi žemė/čia, plačiuose laukuose, per kuriuos Lietuva nusidriekus -/motina derlių skalsių ir gentis, įgudus kariauti.“</a:t>
            </a:r>
            <a:endParaRPr lang="lt-LT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49052" y="2575691"/>
            <a:ext cx="4255559" cy="2831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542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Šatrijos Ragana, „Sename dvare“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4041" y="1450428"/>
            <a:ext cx="6386706" cy="52026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/>
              <a:t> </a:t>
            </a:r>
            <a:r>
              <a:rPr lang="lt-LT" sz="2400" dirty="0" smtClean="0"/>
              <a:t>   Raudoniems </a:t>
            </a:r>
            <a:r>
              <a:rPr lang="lt-LT" sz="2400" dirty="0"/>
              <a:t>saulėlydžiams begęstant, baltų rožių sidabrinės akys žiūri į mane pro langą...</a:t>
            </a:r>
          </a:p>
          <a:p>
            <a:pPr marL="0" indent="0">
              <a:buNone/>
            </a:pPr>
            <a:r>
              <a:rPr lang="lt-LT" sz="2400" dirty="0"/>
              <a:t>    Ir nuskyniau vieną baltą rožę, ir glaudžiu prie žiedo karštą kaktą... Motin mano! ar ne tavo rankos - baltos, meilios, kvapios ir švelnutės - taip mane meilingai glamonėja?</a:t>
            </a:r>
          </a:p>
          <a:p>
            <a:pPr marL="0" indent="0">
              <a:buNone/>
            </a:pPr>
            <a:r>
              <a:rPr lang="lt-LT" sz="2400" dirty="0"/>
              <a:t>    Ar ne tavo tai rankelės brangios?</a:t>
            </a:r>
          </a:p>
          <a:p>
            <a:pPr marL="0" indent="0">
              <a:buNone/>
            </a:pPr>
            <a:r>
              <a:rPr lang="lt-LT" sz="2400" dirty="0"/>
              <a:t>    Ašaroms apsirasojo žiedas...</a:t>
            </a:r>
          </a:p>
          <a:p>
            <a:pPr marL="0" indent="0">
              <a:buNone/>
            </a:pPr>
            <a:r>
              <a:rPr lang="lt-LT" sz="2400" dirty="0"/>
              <a:t>    O pro langą sidabrinės akys žiūri vis. Ir jųjų kvapo bangos audžia seną </a:t>
            </a:r>
            <a:r>
              <a:rPr lang="lt-LT" sz="2400" dirty="0" err="1"/>
              <a:t>seną</a:t>
            </a:r>
            <a:r>
              <a:rPr lang="lt-LT" sz="2400" dirty="0"/>
              <a:t> aukso sapną.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75181" y="2620032"/>
            <a:ext cx="4371479" cy="2724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886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724" y="624110"/>
            <a:ext cx="10006887" cy="1280890"/>
          </a:xfrm>
        </p:spPr>
        <p:txBody>
          <a:bodyPr/>
          <a:lstStyle/>
          <a:p>
            <a:r>
              <a:rPr lang="lt-LT" dirty="0" smtClean="0"/>
              <a:t>Vincas Mykolaitis – Putinas, „</a:t>
            </a:r>
            <a:r>
              <a:rPr lang="lt-LT" dirty="0" err="1" smtClean="0"/>
              <a:t>Vivos</a:t>
            </a:r>
            <a:r>
              <a:rPr lang="lt-LT" dirty="0" smtClean="0"/>
              <a:t> </a:t>
            </a:r>
            <a:r>
              <a:rPr lang="lt-LT" dirty="0" err="1" smtClean="0"/>
              <a:t>plango</a:t>
            </a:r>
            <a:r>
              <a:rPr lang="lt-LT" dirty="0" smtClean="0"/>
              <a:t>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980" y="2133600"/>
            <a:ext cx="3137338" cy="4535214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Per bedugnes ir kalnus</a:t>
            </a:r>
          </a:p>
          <a:p>
            <a:pPr marL="0" indent="0">
              <a:buNone/>
            </a:pPr>
            <a:r>
              <a:rPr lang="lt-LT" dirty="0"/>
              <a:t>Jūs žengiat kaip gigantai!</a:t>
            </a:r>
          </a:p>
          <a:p>
            <a:pPr marL="0" indent="0">
              <a:buNone/>
            </a:pPr>
            <a:r>
              <a:rPr lang="lt-LT" dirty="0"/>
              <a:t>Išnardote marias</a:t>
            </a:r>
          </a:p>
          <a:p>
            <a:pPr marL="0" indent="0">
              <a:buNone/>
            </a:pPr>
            <a:r>
              <a:rPr lang="lt-LT" dirty="0"/>
              <a:t>Ir kylat į padanges,</a:t>
            </a:r>
          </a:p>
          <a:p>
            <a:pPr marL="0" indent="0">
              <a:buNone/>
            </a:pPr>
            <a:r>
              <a:rPr lang="lt-LT" dirty="0"/>
              <a:t>Ir spjaudotės </a:t>
            </a:r>
            <a:r>
              <a:rPr lang="lt-LT" dirty="0" err="1"/>
              <a:t>ugnim</a:t>
            </a:r>
            <a:r>
              <a:rPr lang="lt-LT" dirty="0"/>
              <a:t>,</a:t>
            </a:r>
          </a:p>
          <a:p>
            <a:pPr marL="0" indent="0">
              <a:buNone/>
            </a:pPr>
            <a:r>
              <a:rPr lang="lt-LT" dirty="0"/>
              <a:t>Ir vemiate siera, –</a:t>
            </a:r>
          </a:p>
          <a:p>
            <a:pPr marL="0" indent="0">
              <a:buNone/>
            </a:pPr>
            <a:r>
              <a:rPr lang="lt-LT" dirty="0"/>
              <a:t>Ir Dievo žemėj jums nėra,</a:t>
            </a:r>
          </a:p>
          <a:p>
            <a:pPr marL="0" indent="0">
              <a:buNone/>
            </a:pPr>
            <a:r>
              <a:rPr lang="lt-LT" dirty="0"/>
              <a:t>Gyvieji!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61585" y="2126222"/>
            <a:ext cx="3543025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Ir aš einu į tylumą,</a:t>
            </a:r>
          </a:p>
          <a:p>
            <a:pPr marL="0" indent="0">
              <a:buNone/>
            </a:pPr>
            <a:r>
              <a:rPr lang="lt-LT" sz="2400" dirty="0"/>
              <a:t>Į tylumą palaimintą ir didžią.</a:t>
            </a:r>
          </a:p>
        </p:txBody>
      </p:sp>
      <p:sp>
        <p:nvSpPr>
          <p:cNvPr id="5" name="Rectangle 4"/>
          <p:cNvSpPr/>
          <p:nvPr/>
        </p:nvSpPr>
        <p:spPr>
          <a:xfrm>
            <a:off x="3878318" y="2828836"/>
            <a:ext cx="35157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/>
              <a:t>Ir sūnūs nebeverkia,</a:t>
            </a:r>
          </a:p>
          <a:p>
            <a:r>
              <a:rPr lang="lt-LT" sz="2400" dirty="0" smtClean="0"/>
              <a:t>Kai mirti motiną pasmerkia.</a:t>
            </a:r>
          </a:p>
          <a:p>
            <a:r>
              <a:rPr lang="lt-LT" sz="2400" dirty="0" smtClean="0"/>
              <a:t>Nereikalinga ir tuščia</a:t>
            </a:r>
          </a:p>
          <a:p>
            <a:r>
              <a:rPr lang="lt-LT" sz="2400" dirty="0" smtClean="0"/>
              <a:t>Žmogaus paniekinta kančia.</a:t>
            </a:r>
            <a:endParaRPr lang="lt-LT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791" y="4208394"/>
            <a:ext cx="3911791" cy="2460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038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979" y="488731"/>
            <a:ext cx="11256579" cy="1731579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err="1" smtClean="0"/>
              <a:t>Just</a:t>
            </a:r>
            <a:r>
              <a:rPr lang="lt-LT" dirty="0" smtClean="0"/>
              <a:t>. Marcinkevičius, baladžių poema „Devyni broliai“ </a:t>
            </a:r>
            <a:br>
              <a:rPr lang="lt-LT" dirty="0" smtClean="0"/>
            </a:br>
            <a:r>
              <a:rPr lang="lt-LT" dirty="0" smtClean="0"/>
              <a:t>(„Pirmas atsidusimas“, „Armonikos baladė“, „Girta baladė“)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9352" y="2309306"/>
            <a:ext cx="4508937" cy="35787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/>
              <a:t>Nuo jūros grįžta broliai devyni,</a:t>
            </a:r>
          </a:p>
          <a:p>
            <a:pPr marL="0" indent="0">
              <a:buNone/>
            </a:pPr>
            <a:r>
              <a:rPr lang="lt-LT" sz="2400" dirty="0"/>
              <a:t>sunkius dalgius į klevą sukabina.</a:t>
            </a:r>
          </a:p>
          <a:p>
            <a:pPr marL="0" indent="0">
              <a:buNone/>
            </a:pPr>
            <a:r>
              <a:rPr lang="lt-LT" sz="2400" dirty="0"/>
              <a:t>Ir maudosi rūstybės vandeny,</a:t>
            </a:r>
          </a:p>
          <a:p>
            <a:pPr marL="0" indent="0">
              <a:buNone/>
            </a:pPr>
            <a:r>
              <a:rPr lang="lt-LT" sz="2400" dirty="0"/>
              <a:t>ir vienas kito broliu nevadina</a:t>
            </a:r>
            <a:r>
              <a:rPr lang="lt-LT" sz="2400" dirty="0" smtClean="0"/>
              <a:t>.</a:t>
            </a:r>
          </a:p>
          <a:p>
            <a:pPr marL="0" indent="0">
              <a:buNone/>
            </a:pPr>
            <a:r>
              <a:rPr lang="lt-LT" sz="2400" dirty="0" smtClean="0"/>
              <a:t>&lt;...&gt;</a:t>
            </a:r>
          </a:p>
          <a:p>
            <a:pPr marL="0" indent="0">
              <a:buNone/>
            </a:pPr>
            <a:r>
              <a:rPr lang="pt-BR" sz="2400" dirty="0"/>
              <a:t>Susidrumstė likimai ir vanduo</a:t>
            </a:r>
          </a:p>
          <a:p>
            <a:pPr marL="0" indent="0">
              <a:buNone/>
            </a:pPr>
            <a:r>
              <a:rPr lang="pt-BR" sz="2400" dirty="0"/>
              <a:t>ir išplakė į krantą kraujo putą.</a:t>
            </a:r>
            <a:endParaRPr lang="lt-LT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309306"/>
            <a:ext cx="4313864" cy="39653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/>
              <a:t>Per ilgai užtruko vakaronės,</a:t>
            </a:r>
          </a:p>
          <a:p>
            <a:pPr marL="0" indent="0">
              <a:buNone/>
            </a:pPr>
            <a:r>
              <a:rPr lang="lt-LT" sz="2400" dirty="0"/>
              <a:t>per ilgai užsitęsė gūžynės</a:t>
            </a:r>
            <a:r>
              <a:rPr lang="lt-LT" sz="2400" dirty="0" smtClean="0"/>
              <a:t>...</a:t>
            </a:r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r>
              <a:rPr lang="lt-LT" sz="2400" dirty="0" smtClean="0"/>
              <a:t>&lt;...&gt;</a:t>
            </a:r>
          </a:p>
          <a:p>
            <a:pPr marL="0" indent="0">
              <a:buNone/>
            </a:pPr>
            <a:r>
              <a:rPr lang="lt-LT" sz="2400" dirty="0"/>
              <a:t>Visas miestas šlitinėja.</a:t>
            </a:r>
          </a:p>
          <a:p>
            <a:pPr marL="0" indent="0">
              <a:buNone/>
            </a:pPr>
            <a:r>
              <a:rPr lang="lt-LT" sz="2400" dirty="0"/>
              <a:t>Pilnas kaimas girtų.</a:t>
            </a:r>
          </a:p>
          <a:p>
            <a:pPr marL="0" indent="0">
              <a:buNone/>
            </a:pPr>
            <a:r>
              <a:rPr lang="lt-LT" sz="2400" dirty="0"/>
              <a:t>Degtinėle! </a:t>
            </a:r>
            <a:r>
              <a:rPr lang="lt-LT" sz="2400" dirty="0" err="1"/>
              <a:t>Apgynėja</a:t>
            </a:r>
            <a:endParaRPr lang="lt-LT" sz="2400" dirty="0"/>
          </a:p>
          <a:p>
            <a:pPr marL="0" indent="0">
              <a:buNone/>
            </a:pPr>
            <a:r>
              <a:rPr lang="lt-LT" sz="2400" dirty="0"/>
              <a:t>ir nuo tų, ir nuo tų.</a:t>
            </a:r>
          </a:p>
        </p:txBody>
      </p:sp>
    </p:spTree>
    <p:extLst>
      <p:ext uri="{BB962C8B-B14F-4D97-AF65-F5344CB8AC3E}">
        <p14:creationId xmlns:p14="http://schemas.microsoft.com/office/powerpoint/2010/main" val="244326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Šatrijos Ragana, „Sename dvare“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4303" y="2133600"/>
            <a:ext cx="5578773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 smtClean="0"/>
              <a:t>„&lt;...&gt; siela </a:t>
            </a:r>
            <a:r>
              <a:rPr lang="lt-LT" sz="2400" dirty="0"/>
              <a:t>pilna, pilna klausimų... Klausimų, į kuriuos nėra atsakymo</a:t>
            </a:r>
            <a:r>
              <a:rPr lang="lt-LT" sz="2400" dirty="0" smtClean="0"/>
              <a:t>. </a:t>
            </a:r>
            <a:r>
              <a:rPr lang="lt-LT" sz="2400" dirty="0"/>
              <a:t>&lt;...&gt; Kodėl žmogaus sielos esmė yra ilgesys? Kodėl žmogus, nutvėręs tai, ką buvo vijęsis, apsivylęs sako: ne, tat ne tai! Kodėl žmogaus sieloje žydi gėlės, kurių kvapu niekas nesigėri? Kodėl viso ko galas yra mirtis</a:t>
            </a:r>
            <a:r>
              <a:rPr lang="lt-LT" sz="2400" dirty="0" smtClean="0"/>
              <a:t>?“</a:t>
            </a:r>
          </a:p>
          <a:p>
            <a:pPr marL="0" indent="0">
              <a:buNone/>
            </a:pPr>
            <a:r>
              <a:rPr lang="lt-LT" sz="2400" dirty="0"/>
              <a:t>„Nepaisant visų lenkiškų rūbų, lietuvė yra mano siela</a:t>
            </a:r>
            <a:r>
              <a:rPr lang="lt-LT" sz="2400" dirty="0" smtClean="0"/>
              <a:t>.“</a:t>
            </a:r>
            <a:endParaRPr lang="lt-LT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38572" y="2760116"/>
            <a:ext cx="4128963" cy="2772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7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Just</a:t>
            </a:r>
            <a:r>
              <a:rPr lang="lt-LT" dirty="0" smtClean="0"/>
              <a:t>. Marcinkevičius, „Mažvydas“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8993" y="2133599"/>
            <a:ext cx="5894083" cy="4945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/>
              <a:t>„Ne šitaip/Gyvenimas matuojamas.“</a:t>
            </a:r>
          </a:p>
          <a:p>
            <a:pPr marL="0" indent="0">
              <a:buNone/>
            </a:pPr>
            <a:r>
              <a:rPr lang="lt-LT" sz="2400" dirty="0" smtClean="0"/>
              <a:t>„Žodis mano dievas.“</a:t>
            </a:r>
          </a:p>
          <a:p>
            <a:pPr marL="0" indent="0">
              <a:buNone/>
            </a:pPr>
            <a:r>
              <a:rPr lang="lt-LT" sz="2400" dirty="0" smtClean="0"/>
              <a:t>„Šitiek metų/Tarytum karčią metėlių arbatą/Geriu aš pareigą. Tik pareiga/Mane čia atvedė ir čia paliko.“</a:t>
            </a:r>
          </a:p>
          <a:p>
            <a:pPr marL="0" indent="0">
              <a:buNone/>
            </a:pPr>
            <a:r>
              <a:rPr lang="lt-LT" sz="2400" dirty="0" smtClean="0"/>
              <a:t>„Klausyk</a:t>
            </a:r>
            <a:r>
              <a:rPr lang="lt-LT" sz="2400" dirty="0"/>
              <a:t>, bet juk </a:t>
            </a:r>
            <a:r>
              <a:rPr lang="lt-LT" sz="2400" dirty="0" smtClean="0"/>
              <a:t>tai </a:t>
            </a:r>
            <a:r>
              <a:rPr lang="lt-LT" sz="2400" dirty="0"/>
              <a:t>velniškai gražu</a:t>
            </a:r>
            <a:r>
              <a:rPr lang="lt-LT" sz="2400" dirty="0" smtClean="0"/>
              <a:t>!/Kokia prasmė! </a:t>
            </a:r>
            <a:r>
              <a:rPr lang="lt-LT" sz="2400" dirty="0"/>
              <a:t>Ir medis, ir </a:t>
            </a:r>
            <a:r>
              <a:rPr lang="lt-LT" sz="2400" dirty="0" smtClean="0"/>
              <a:t>žmogus/</a:t>
            </a:r>
            <a:r>
              <a:rPr lang="lt-LT" sz="2400" dirty="0" err="1" smtClean="0"/>
              <a:t>Šaknim</a:t>
            </a:r>
            <a:r>
              <a:rPr lang="lt-LT" sz="2400" dirty="0" smtClean="0"/>
              <a:t> </a:t>
            </a:r>
            <a:r>
              <a:rPr lang="lt-LT" sz="2400" dirty="0"/>
              <a:t>– </a:t>
            </a:r>
            <a:r>
              <a:rPr lang="lt-LT" sz="2400" dirty="0" smtClean="0"/>
              <a:t>į pragarą, </a:t>
            </a:r>
            <a:r>
              <a:rPr lang="lt-LT" sz="2400" dirty="0" err="1"/>
              <a:t>šakom</a:t>
            </a:r>
            <a:r>
              <a:rPr lang="lt-LT" sz="2400" dirty="0"/>
              <a:t> – </a:t>
            </a:r>
            <a:r>
              <a:rPr lang="lt-LT" sz="2400" dirty="0" smtClean="0"/>
              <a:t>į dangų.“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47186" y="2126222"/>
            <a:ext cx="4887311" cy="47317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/>
              <a:t>„O galgi/Tasai </a:t>
            </a:r>
            <a:r>
              <a:rPr lang="lt-LT" sz="2800" dirty="0"/>
              <a:t>akmuo Sizifui – </a:t>
            </a:r>
            <a:r>
              <a:rPr lang="lt-LT" sz="2800" dirty="0" smtClean="0"/>
              <a:t>ne bausmė,/O laimė? </a:t>
            </a:r>
            <a:r>
              <a:rPr lang="lt-LT" sz="2800" dirty="0"/>
              <a:t>Ne </a:t>
            </a:r>
            <a:r>
              <a:rPr lang="lt-LT" sz="2800" dirty="0" smtClean="0"/>
              <a:t>kančia </a:t>
            </a:r>
            <a:r>
              <a:rPr lang="lt-LT" sz="2800" dirty="0"/>
              <a:t>– o </a:t>
            </a:r>
            <a:r>
              <a:rPr lang="lt-LT" sz="2800" dirty="0" smtClean="0"/>
              <a:t>džiaugsmas? Gal/Be </a:t>
            </a:r>
            <a:r>
              <a:rPr lang="lt-LT" sz="2800" dirty="0"/>
              <a:t>to akmens gyvenimo </a:t>
            </a:r>
            <a:r>
              <a:rPr lang="lt-LT" sz="2800" dirty="0" smtClean="0"/>
              <a:t>nebūtų...“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63173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538" y="624110"/>
            <a:ext cx="10704786" cy="1280890"/>
          </a:xfrm>
        </p:spPr>
        <p:txBody>
          <a:bodyPr>
            <a:noAutofit/>
          </a:bodyPr>
          <a:lstStyle/>
          <a:p>
            <a:pPr algn="ctr"/>
            <a:r>
              <a:rPr lang="lt-LT" sz="2800" dirty="0" smtClean="0"/>
              <a:t>V. Mačernis, ištrauka iš dienoraščio, paskutinę gyvenimo dieną rašytos giesmės (XV) fragmentas, Ketvirtoji vizija, 7 rudens sonetas</a:t>
            </a:r>
            <a:endParaRPr lang="lt-LT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3324" y="2286000"/>
            <a:ext cx="4477407" cy="4367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 smtClean="0"/>
              <a:t>„Todėl mokėkime gyventi nors ir dūžtančiose formose. Mes patys esame šviesa, mes patys esame saulė, todėl neaimanuokime, jei aplinkui tamsu, mes nemokame sau kelio </a:t>
            </a:r>
            <a:r>
              <a:rPr lang="lt-LT" sz="2000" dirty="0" err="1" smtClean="0"/>
              <a:t>nušviest</a:t>
            </a:r>
            <a:r>
              <a:rPr lang="lt-LT" sz="2000" dirty="0" smtClean="0"/>
              <a:t>. Kiekvienam nešam sielą lyg žibintą. Ir ką aš padarysiu, jei mano žibintas silpnai šviečia.“</a:t>
            </a:r>
          </a:p>
          <a:p>
            <a:pPr marL="0" indent="0">
              <a:buNone/>
            </a:pPr>
            <a:r>
              <a:rPr lang="lt-LT" sz="2000" dirty="0" smtClean="0"/>
              <a:t>„Mano akys yra liūdnos, nes jos mato daug/spalvų, kurios blunka.“</a:t>
            </a:r>
            <a:endParaRPr lang="lt-LT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0276" y="2081048"/>
            <a:ext cx="6526923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/>
              <a:t>Nors kartais manyje suspindi saulės langas</a:t>
            </a:r>
          </a:p>
          <a:p>
            <a:pPr marL="0" indent="0">
              <a:buNone/>
            </a:pPr>
            <a:r>
              <a:rPr lang="lt-LT" sz="2400" dirty="0"/>
              <a:t>Ir plečiasi lyg medis laisvėje aukštyn, </a:t>
            </a:r>
            <a:r>
              <a:rPr lang="lt-LT" sz="2400" dirty="0" err="1"/>
              <a:t>platyn</a:t>
            </a:r>
            <a:r>
              <a:rPr lang="lt-LT" sz="2400" dirty="0"/>
              <a:t>,-</a:t>
            </a:r>
          </a:p>
          <a:p>
            <a:pPr marL="0" indent="0">
              <a:buNone/>
            </a:pPr>
            <a:r>
              <a:rPr lang="lt-LT" sz="2400" dirty="0"/>
              <a:t>Iš tolimų, nežinomų kraštų atklysta tas erdvių klajūnas paukštis</a:t>
            </a:r>
          </a:p>
          <a:p>
            <a:pPr marL="0" indent="0">
              <a:buNone/>
            </a:pPr>
            <a:r>
              <a:rPr lang="lt-LT" sz="2400" dirty="0"/>
              <a:t>Ir meta didelių sparnų šešėlį mano džiaugsmo </a:t>
            </a:r>
            <a:r>
              <a:rPr lang="lt-LT" sz="2400" dirty="0" err="1"/>
              <a:t>vidurin</a:t>
            </a:r>
            <a:r>
              <a:rPr lang="lt-LT" sz="2400" dirty="0" smtClean="0"/>
              <a:t>.</a:t>
            </a:r>
          </a:p>
          <a:p>
            <a:pPr marL="0" indent="0">
              <a:buNone/>
            </a:pPr>
            <a:r>
              <a:rPr lang="lt-LT" sz="2400" dirty="0" smtClean="0"/>
              <a:t>************</a:t>
            </a:r>
          </a:p>
          <a:p>
            <a:pPr marL="0" indent="0">
              <a:buNone/>
            </a:pPr>
            <a:r>
              <a:rPr lang="lt-LT" sz="2400" dirty="0" smtClean="0"/>
              <a:t>„Kodėl kas nors yra? Kodėl aš pats esu/Didžiausia paslaptis visatos slėpinių?“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87614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J. V. Gėtė, „Faustas“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5433" y="1382945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/>
              <a:t>„Tik tas tevertas laisvės ir gyvybės,/Kuris kas dieną grumiasi dėl jų.“</a:t>
            </a:r>
          </a:p>
          <a:p>
            <a:pPr marL="0" indent="0">
              <a:buNone/>
            </a:pPr>
            <a:r>
              <a:rPr lang="lt-LT" sz="2800" dirty="0" smtClean="0"/>
              <a:t>„Žmogų net ir </a:t>
            </a:r>
            <a:r>
              <a:rPr lang="lt-LT" sz="2800" dirty="0" err="1" smtClean="0"/>
              <a:t>klystkeliuos</a:t>
            </a:r>
            <a:r>
              <a:rPr lang="lt-LT" sz="2800" dirty="0" smtClean="0"/>
              <a:t> </a:t>
            </a:r>
            <a:r>
              <a:rPr lang="lt-LT" sz="2800" dirty="0" err="1" smtClean="0"/>
              <a:t>tamsiuos</a:t>
            </a:r>
            <a:r>
              <a:rPr lang="lt-LT" sz="2800" dirty="0" smtClean="0"/>
              <a:t>/Ne taip jau paprasta ir lengva paklaidinti.“</a:t>
            </a:r>
          </a:p>
          <a:p>
            <a:pPr marL="0" indent="0">
              <a:buNone/>
            </a:pPr>
            <a:r>
              <a:rPr lang="lt-LT" sz="2800" dirty="0" smtClean="0"/>
              <a:t>„</a:t>
            </a:r>
            <a:r>
              <a:rPr lang="lt-LT" sz="2800" dirty="0" err="1" smtClean="0"/>
              <a:t>Many</a:t>
            </a:r>
            <a:r>
              <a:rPr lang="lt-LT" sz="2800" dirty="0" smtClean="0"/>
              <a:t> dvi sielos </a:t>
            </a:r>
            <a:r>
              <a:rPr lang="lt-LT" sz="2800" dirty="0" err="1" smtClean="0"/>
              <a:t>grumias</a:t>
            </a:r>
            <a:r>
              <a:rPr lang="lt-LT" sz="2800" dirty="0" smtClean="0"/>
              <a:t> nuolatos!“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547" y="4244374"/>
            <a:ext cx="3380226" cy="2249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3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V. Mykolaitis-Putinas, „Vergas“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9614" y="2133600"/>
            <a:ext cx="5263462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„Aš nei vergas, nei karalius, tik žmogus.“</a:t>
            </a:r>
            <a:endParaRPr lang="lt-LT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493" y="2779153"/>
            <a:ext cx="4896459" cy="3360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012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Vincas Krėvė, „Skerdžius“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744" y="1466193"/>
            <a:ext cx="7151761" cy="52026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 smtClean="0"/>
              <a:t>„Seniau </a:t>
            </a:r>
            <a:r>
              <a:rPr lang="lt-LT" sz="2000" dirty="0"/>
              <a:t>miško niekas nei sėjo, nei sodino, </a:t>
            </a:r>
            <a:r>
              <a:rPr lang="lt-LT" sz="2000" dirty="0" smtClean="0"/>
              <a:t>patsai sau </a:t>
            </a:r>
            <a:r>
              <a:rPr lang="lt-LT" sz="2000" dirty="0"/>
              <a:t>augo kaip siena; o dabar jį kaip </a:t>
            </a:r>
            <a:r>
              <a:rPr lang="lt-LT" sz="2000" dirty="0" smtClean="0"/>
              <a:t>kopūstus ir </a:t>
            </a:r>
            <a:r>
              <a:rPr lang="lt-LT" sz="2000" dirty="0"/>
              <a:t>sėja, ir sodina, bet miškas vis nyksta ir nyksta</a:t>
            </a:r>
            <a:r>
              <a:rPr lang="lt-LT" sz="2000" dirty="0" smtClean="0"/>
              <a:t>.“</a:t>
            </a:r>
          </a:p>
          <a:p>
            <a:pPr marL="0" indent="0">
              <a:buNone/>
            </a:pPr>
            <a:r>
              <a:rPr lang="lt-LT" sz="2000" dirty="0" smtClean="0"/>
              <a:t>„Be miško skusta žmogus.“</a:t>
            </a:r>
          </a:p>
          <a:p>
            <a:pPr marL="0" indent="0">
              <a:buNone/>
            </a:pPr>
            <a:r>
              <a:rPr lang="lt-LT" sz="2000" dirty="0"/>
              <a:t>„</a:t>
            </a:r>
            <a:r>
              <a:rPr lang="lt-LT" sz="2000" dirty="0" smtClean="0"/>
              <a:t>Nukirsti tokį </a:t>
            </a:r>
            <a:r>
              <a:rPr lang="lt-LT" sz="2000" dirty="0"/>
              <a:t>medį, vis tiek kaip žmogų užmušti</a:t>
            </a:r>
            <a:r>
              <a:rPr lang="lt-LT" sz="2000" dirty="0" smtClean="0"/>
              <a:t>!“</a:t>
            </a:r>
          </a:p>
          <a:p>
            <a:pPr marL="0" indent="0">
              <a:buNone/>
            </a:pPr>
            <a:r>
              <a:rPr lang="lt-LT" sz="2000" dirty="0"/>
              <a:t>„Senovėj žmonės kaip galėdami sodino </a:t>
            </a:r>
            <a:r>
              <a:rPr lang="lt-LT" sz="2000" dirty="0" smtClean="0"/>
              <a:t>medžius aplink </a:t>
            </a:r>
            <a:r>
              <a:rPr lang="lt-LT" sz="2000" dirty="0"/>
              <a:t>namus, sodžiuose kaip giriose švokštė šlamėjo</a:t>
            </a:r>
            <a:r>
              <a:rPr lang="lt-LT" sz="2000" dirty="0" smtClean="0"/>
              <a:t>, visokių </a:t>
            </a:r>
            <a:r>
              <a:rPr lang="lt-LT" sz="2000" dirty="0"/>
              <a:t>paukščių pilna buvo, o dabar </a:t>
            </a:r>
            <a:r>
              <a:rPr lang="lt-LT" sz="2000" dirty="0" smtClean="0"/>
              <a:t>koks ten </a:t>
            </a:r>
            <a:r>
              <a:rPr lang="lt-LT" sz="2000" dirty="0"/>
              <a:t>snarglius, vos nuo žemės paaugęs, šūkaloja</a:t>
            </a:r>
            <a:r>
              <a:rPr lang="lt-LT" sz="2000" dirty="0" smtClean="0"/>
              <a:t>: „</a:t>
            </a:r>
            <a:r>
              <a:rPr lang="lt-LT" sz="2000" dirty="0"/>
              <a:t>nukirsiu, nukirsiu</a:t>
            </a:r>
            <a:r>
              <a:rPr lang="lt-LT" sz="2000" dirty="0" smtClean="0"/>
              <a:t>!“ Pamėginęs </a:t>
            </a:r>
            <a:r>
              <a:rPr lang="lt-LT" sz="2000" dirty="0"/>
              <a:t>būtai tu senovėj taip kalbėti</a:t>
            </a:r>
            <a:r>
              <a:rPr lang="lt-LT" sz="2000" dirty="0" smtClean="0"/>
              <a:t>! Ištiestų </a:t>
            </a:r>
            <a:r>
              <a:rPr lang="lt-LT" sz="2000" dirty="0"/>
              <a:t>tave ant grendimo, įskeltų tau kapą</a:t>
            </a:r>
            <a:r>
              <a:rPr lang="lt-LT" sz="2000" dirty="0" smtClean="0"/>
              <a:t>, žinotai </a:t>
            </a:r>
            <a:r>
              <a:rPr lang="lt-LT" sz="2000" dirty="0"/>
              <a:t>tada</a:t>
            </a:r>
            <a:r>
              <a:rPr lang="lt-LT" sz="2000" dirty="0" smtClean="0"/>
              <a:t>.“</a:t>
            </a:r>
          </a:p>
          <a:p>
            <a:pPr marL="0" indent="0">
              <a:buNone/>
            </a:pPr>
            <a:r>
              <a:rPr lang="lt-LT" sz="2000" dirty="0"/>
              <a:t>„Jau kai žmonės tokių medžių, kaip liepa, nesigaili</a:t>
            </a:r>
            <a:r>
              <a:rPr lang="lt-LT" sz="2000" dirty="0" smtClean="0"/>
              <a:t>, tai </a:t>
            </a:r>
            <a:r>
              <a:rPr lang="lt-LT" sz="2000" dirty="0"/>
              <a:t>jie ir nieko nesigaili. E, mirti geriau </a:t>
            </a:r>
            <a:r>
              <a:rPr lang="lt-LT" sz="2000" dirty="0" smtClean="0"/>
              <a:t>negu tokiais </a:t>
            </a:r>
            <a:r>
              <a:rPr lang="lt-LT" sz="2000" dirty="0"/>
              <a:t>laikais gyvenus</a:t>
            </a:r>
            <a:r>
              <a:rPr lang="lt-LT" sz="2000" dirty="0" smtClean="0"/>
              <a:t>!“</a:t>
            </a:r>
            <a:endParaRPr lang="lt-LT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90841" y="2126222"/>
            <a:ext cx="2013770" cy="3777622"/>
          </a:xfrm>
        </p:spPr>
        <p:txBody>
          <a:bodyPr>
            <a:normAutofit/>
          </a:bodyPr>
          <a:lstStyle/>
          <a:p>
            <a:endParaRPr lang="lt-L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3195" y="2126222"/>
            <a:ext cx="3596106" cy="2393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357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V. Mykolaitis-Putinas, „Altorių šešėly“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3281" y="2126222"/>
            <a:ext cx="431386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/>
              <a:t>„Tylėk, dangstykis ir paslėpk/Svajones savo ir jausmus...“</a:t>
            </a:r>
            <a:endParaRPr lang="lt-LT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56803" y="2126222"/>
            <a:ext cx="5132140" cy="3415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460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Vincas Krėvė, „Skirgaila“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6964" y="134353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/>
              <a:t>„Perkūnas manęs neišgirs, o kitiems dievams melstis aš nenoriu.“</a:t>
            </a:r>
          </a:p>
          <a:p>
            <a:pPr marL="0" indent="0">
              <a:buNone/>
            </a:pPr>
            <a:r>
              <a:rPr lang="lt-LT" sz="2400" dirty="0" smtClean="0"/>
              <a:t>„Aš nebetikiu nei dievais, nei žmonėmis.“</a:t>
            </a:r>
          </a:p>
          <a:p>
            <a:pPr marL="0" indent="0">
              <a:buNone/>
            </a:pPr>
            <a:r>
              <a:rPr lang="lt-LT" sz="2400" dirty="0" smtClean="0"/>
              <a:t>„&lt;...&gt;svarbiausias gyvenimo uždavinys – išgyventi taip amžių, kad savo darbais nenuskriaustai kitų ir nepriverstai jų kentėti.“</a:t>
            </a:r>
            <a:endParaRPr lang="lt-LT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015" y="3818107"/>
            <a:ext cx="3916254" cy="2606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58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910" y="624110"/>
            <a:ext cx="9817701" cy="1280890"/>
          </a:xfrm>
        </p:spPr>
        <p:txBody>
          <a:bodyPr/>
          <a:lstStyle/>
          <a:p>
            <a:r>
              <a:rPr lang="lt-LT" dirty="0" smtClean="0"/>
              <a:t>Jonas Aistis, „Džiazas“, „Peizažas“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6193" y="2133600"/>
            <a:ext cx="5436883" cy="3777622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Aš gyvenu agonija, geltonu rudeniu </a:t>
            </a:r>
          </a:p>
          <a:p>
            <a:pPr marL="0" indent="0">
              <a:buNone/>
            </a:pPr>
            <a:r>
              <a:rPr lang="lt-LT" dirty="0"/>
              <a:t>Drauge </a:t>
            </a:r>
            <a:r>
              <a:rPr lang="lt-LT" dirty="0" smtClean="0"/>
              <a:t>su merdinčia</a:t>
            </a:r>
            <a:r>
              <a:rPr lang="lt-LT" dirty="0"/>
              <a:t>, su mirštančia Europa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 smtClean="0"/>
              <a:t>&lt;...&gt;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03076" y="2126222"/>
            <a:ext cx="4601535" cy="3777622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LAUKAS, kelias, pieva, kryžius, </a:t>
            </a:r>
          </a:p>
          <a:p>
            <a:pPr marL="0" indent="0">
              <a:buNone/>
            </a:pPr>
            <a:r>
              <a:rPr lang="lt-LT" dirty="0"/>
              <a:t>Šilo juosta mėlyna, </a:t>
            </a:r>
          </a:p>
          <a:p>
            <a:pPr marL="0" indent="0">
              <a:buNone/>
            </a:pPr>
            <a:r>
              <a:rPr lang="lt-LT" dirty="0"/>
              <a:t>Debesėlių tankus ižas </a:t>
            </a:r>
          </a:p>
          <a:p>
            <a:pPr marL="0" indent="0">
              <a:buNone/>
            </a:pPr>
            <a:r>
              <a:rPr lang="lt-LT" dirty="0"/>
              <a:t>Ir graudi </a:t>
            </a:r>
            <a:r>
              <a:rPr lang="lt-LT" dirty="0" err="1"/>
              <a:t>graudi</a:t>
            </a:r>
            <a:r>
              <a:rPr lang="lt-LT" dirty="0"/>
              <a:t> daina.</a:t>
            </a:r>
          </a:p>
          <a:p>
            <a:pPr marL="0" indent="0">
              <a:buNone/>
            </a:pPr>
            <a:r>
              <a:rPr lang="lt-LT" dirty="0" smtClean="0"/>
              <a:t>&lt;...&gt;</a:t>
            </a:r>
          </a:p>
          <a:p>
            <a:pPr marL="0" indent="0">
              <a:buNone/>
            </a:pPr>
            <a:r>
              <a:rPr lang="lt-LT" dirty="0"/>
              <a:t>Tik sukrykš, lyg gervė, svirtis, </a:t>
            </a:r>
          </a:p>
          <a:p>
            <a:pPr marL="0" indent="0">
              <a:buNone/>
            </a:pPr>
            <a:r>
              <a:rPr lang="lt-LT" dirty="0"/>
              <a:t>Sušlamės daina </a:t>
            </a:r>
            <a:r>
              <a:rPr lang="lt-LT" dirty="0" err="1"/>
              <a:t>klevuos</a:t>
            </a:r>
            <a:r>
              <a:rPr lang="lt-LT" dirty="0"/>
              <a:t>... </a:t>
            </a:r>
          </a:p>
          <a:p>
            <a:pPr marL="0" indent="0">
              <a:buNone/>
            </a:pPr>
            <a:r>
              <a:rPr lang="lt-LT" dirty="0"/>
              <a:t>Gera čia </a:t>
            </a:r>
            <a:r>
              <a:rPr lang="lt-LT" dirty="0" err="1"/>
              <a:t>gyvent</a:t>
            </a:r>
            <a:r>
              <a:rPr lang="lt-LT" dirty="0"/>
              <a:t> ir mirti! </a:t>
            </a:r>
          </a:p>
          <a:p>
            <a:pPr marL="0" indent="0">
              <a:buNone/>
            </a:pPr>
            <a:r>
              <a:rPr lang="lt-LT" dirty="0"/>
              <a:t>Gera </a:t>
            </a:r>
            <a:r>
              <a:rPr lang="lt-LT" dirty="0" err="1"/>
              <a:t>vargt</a:t>
            </a:r>
            <a:r>
              <a:rPr lang="lt-LT" dirty="0"/>
              <a:t> čia, Lietuvoj!..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7699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4208" y="624110"/>
            <a:ext cx="9770404" cy="1280890"/>
          </a:xfrm>
        </p:spPr>
        <p:txBody>
          <a:bodyPr>
            <a:normAutofit/>
          </a:bodyPr>
          <a:lstStyle/>
          <a:p>
            <a:pPr algn="ctr"/>
            <a:r>
              <a:rPr lang="lt-LT" sz="2800" dirty="0" smtClean="0"/>
              <a:t>H. Radauskas, „Pasaka“, „Dainos gimimas“, „Laiškai sau pačiam“, „Kaštanas pradeda </a:t>
            </a:r>
            <a:r>
              <a:rPr lang="lt-LT" sz="2800" dirty="0" err="1" smtClean="0"/>
              <a:t>žydėt</a:t>
            </a:r>
            <a:r>
              <a:rPr lang="lt-LT" sz="2800" dirty="0" smtClean="0"/>
              <a:t>“</a:t>
            </a:r>
            <a:endParaRPr lang="lt-LT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3848" y="2133599"/>
            <a:ext cx="4666593" cy="4566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Klausau, ką Pasaka man gieda kaip lakštingala</a:t>
            </a:r>
            <a:r>
              <a:rPr lang="lt-LT" dirty="0" smtClean="0"/>
              <a:t>,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Pasauliu netikiu, o Pasaka tikiu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 smtClean="0"/>
              <a:t>&lt;...&gt;</a:t>
            </a:r>
          </a:p>
          <a:p>
            <a:pPr marL="0" indent="0">
              <a:buNone/>
            </a:pPr>
            <a:r>
              <a:rPr lang="lt-LT" dirty="0"/>
              <a:t>Aš nestatau namų, aš nevedu tautos</a:t>
            </a:r>
            <a:r>
              <a:rPr lang="lt-LT" dirty="0" smtClean="0"/>
              <a:t>,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Aš sėdžiu po </a:t>
            </a:r>
            <a:r>
              <a:rPr lang="lt-LT" dirty="0" err="1"/>
              <a:t>šakom</a:t>
            </a:r>
            <a:r>
              <a:rPr lang="lt-LT" dirty="0"/>
              <a:t> </a:t>
            </a:r>
            <a:r>
              <a:rPr lang="lt-LT" dirty="0" smtClean="0"/>
              <a:t>akacijos baltos.</a:t>
            </a:r>
          </a:p>
          <a:p>
            <a:pPr marL="0" indent="0">
              <a:buNone/>
            </a:pPr>
            <a:r>
              <a:rPr lang="lt-LT" dirty="0" smtClean="0"/>
              <a:t>&lt;...&gt;</a:t>
            </a:r>
          </a:p>
          <a:p>
            <a:pPr marL="0" indent="0">
              <a:buNone/>
            </a:pPr>
            <a:r>
              <a:rPr lang="lt-LT" dirty="0"/>
              <a:t>Vos liesdamas daiktus ir žmones</a:t>
            </a:r>
            <a:r>
              <a:rPr lang="lt-LT" dirty="0" smtClean="0"/>
              <a:t>,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Aš laikausi pats už </a:t>
            </a:r>
            <a:r>
              <a:rPr lang="lt-LT" dirty="0" smtClean="0"/>
              <a:t>savęs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Ir einu be dangaus </a:t>
            </a:r>
            <a:r>
              <a:rPr lang="lt-LT" dirty="0" smtClean="0"/>
              <a:t>malonės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Per pasaulio gatves.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4337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Velniop nueina aukštas menas</a:t>
            </a:r>
            <a:r>
              <a:rPr lang="lt-LT" dirty="0" smtClean="0"/>
              <a:t>,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Ir nebegalima </a:t>
            </a:r>
            <a:r>
              <a:rPr lang="lt-LT" dirty="0" err="1"/>
              <a:t>liūdėt</a:t>
            </a:r>
            <a:r>
              <a:rPr lang="lt-LT" dirty="0" smtClean="0"/>
              <a:t>,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Kada pavasarį </a:t>
            </a:r>
            <a:r>
              <a:rPr lang="lt-LT" dirty="0" smtClean="0"/>
              <a:t>kaštanas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Už lango pradeda </a:t>
            </a:r>
            <a:r>
              <a:rPr lang="lt-LT" dirty="0" err="1"/>
              <a:t>žydėt</a:t>
            </a:r>
            <a:r>
              <a:rPr lang="lt-LT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499" y="3900762"/>
            <a:ext cx="2574542" cy="256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164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J. Aputis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7821" y="2354317"/>
            <a:ext cx="10416791" cy="45036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 smtClean="0"/>
              <a:t>„Ką dabar galiu padaryti? Kokia mano vieta šitoje siloso duobėje?“</a:t>
            </a:r>
          </a:p>
          <a:p>
            <a:pPr marL="0" indent="0">
              <a:buNone/>
            </a:pPr>
            <a:r>
              <a:rPr lang="lt-LT" sz="2400" dirty="0" smtClean="0"/>
              <a:t>„sąjunginės reikšmės pensininkas“</a:t>
            </a:r>
          </a:p>
          <a:p>
            <a:pPr marL="0" indent="0">
              <a:buNone/>
            </a:pPr>
            <a:r>
              <a:rPr lang="lt-LT" sz="2400" dirty="0" smtClean="0"/>
              <a:t>„Galima išmokti gerai lošti biliardą, taip apskaičiuoti smūgius, kad tiksliai žinotum, į kurį kampą ir į kurį lizdą įkris rutulys, tačiau, lazda sudavęs žmogui, neapskaičiuosi jo kritimo kampo, o juo labiau – to žmogaus nepadėsi iš naujo ant žalios gelumbės ir nebeprisitaikysi iš naujo suduoti lazda! Nes stumdomas ir jis gali nusitverti kokį pagalį...“</a:t>
            </a:r>
          </a:p>
          <a:p>
            <a:pPr marL="0" indent="0">
              <a:buNone/>
            </a:pPr>
            <a:r>
              <a:rPr lang="lt-LT" sz="2400" dirty="0" smtClean="0"/>
              <a:t>„Bet koks dirbtinis dažymas, nors dažai būtų pagaminti ir geriausiose laboratorijose, padaro žmogų netikrą.“</a:t>
            </a:r>
          </a:p>
          <a:p>
            <a:pPr marL="0" indent="0">
              <a:buNone/>
            </a:pPr>
            <a:r>
              <a:rPr lang="lt-LT" sz="2400" dirty="0" smtClean="0"/>
              <a:t>„Negali žmogaus gyvenimas visąlaik švytėti.“</a:t>
            </a:r>
            <a:endParaRPr lang="lt-LT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386" y="208210"/>
            <a:ext cx="2820549" cy="2112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195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J. Kunčinas, „Tūla“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772" y="3080378"/>
            <a:ext cx="1021184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/>
              <a:t>„&lt;...&gt;plykstelėjom kaip nuogi laidai, aklai susilietę tamsoje, sukibirkščiavom – ir viskas.“</a:t>
            </a:r>
          </a:p>
          <a:p>
            <a:pPr marL="0" indent="0">
              <a:buNone/>
            </a:pPr>
            <a:r>
              <a:rPr lang="lt-LT" sz="2400" dirty="0" smtClean="0"/>
              <a:t>„&lt;...&gt;ji privertė mane atsispirti nuo dumblino dugno, pasipurtyti ir bent apsidairyti aplinkui.“</a:t>
            </a:r>
          </a:p>
          <a:p>
            <a:pPr marL="0" indent="0">
              <a:buNone/>
            </a:pPr>
            <a:r>
              <a:rPr lang="lt-LT" sz="2400" dirty="0" smtClean="0"/>
              <a:t>„Turi kaip gyvūnas prisitaikyti prie naujų sąlygų, susilieti su gatve, rūku, </a:t>
            </a:r>
            <a:r>
              <a:rPr lang="lt-LT" sz="2400" dirty="0" err="1" smtClean="0"/>
              <a:t>paturgės</a:t>
            </a:r>
            <a:r>
              <a:rPr lang="lt-LT" sz="2400" dirty="0" smtClean="0"/>
              <a:t> kiosku ir šaligatvio plyta, su garu, dūmais, derva, keiksmažodžiais ir sausu dulkių sūkuriu virš priemiesčio dykynės...“</a:t>
            </a:r>
            <a:endParaRPr lang="lt-LT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854" y="624109"/>
            <a:ext cx="3072437" cy="2292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766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Česlovas Milošas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4662" y="1418897"/>
            <a:ext cx="10069950" cy="2301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„GERA </a:t>
            </a:r>
            <a:r>
              <a:rPr lang="lt-LT" sz="3200" dirty="0"/>
              <a:t>YRA GIMTI mažoje šalyje, kur </a:t>
            </a:r>
            <a:r>
              <a:rPr lang="lt-LT" sz="3200" dirty="0" smtClean="0"/>
              <a:t>gamta </a:t>
            </a:r>
            <a:r>
              <a:rPr lang="lt-LT" sz="3200" dirty="0"/>
              <a:t>yra žmogiško masto, kur per </a:t>
            </a:r>
            <a:r>
              <a:rPr lang="lt-LT" sz="3200" dirty="0" smtClean="0"/>
              <a:t>šimtmečius </a:t>
            </a:r>
            <a:r>
              <a:rPr lang="lt-LT" sz="3200" dirty="0"/>
              <a:t>drauge gyveno </a:t>
            </a:r>
            <a:r>
              <a:rPr lang="lt-LT" sz="3200" dirty="0" smtClean="0"/>
              <a:t>įvairios kalbos </a:t>
            </a:r>
            <a:r>
              <a:rPr lang="lt-LT" sz="3200" dirty="0"/>
              <a:t>ir religijos. Aš kalbu apie </a:t>
            </a:r>
            <a:r>
              <a:rPr lang="lt-LT" sz="3200" dirty="0" smtClean="0"/>
              <a:t>Lietuvą </a:t>
            </a:r>
            <a:r>
              <a:rPr lang="lt-LT" sz="3200" dirty="0"/>
              <a:t>– </a:t>
            </a:r>
            <a:r>
              <a:rPr lang="lt-LT" sz="3200" dirty="0" smtClean="0"/>
              <a:t>padavimų </a:t>
            </a:r>
            <a:r>
              <a:rPr lang="lt-LT" sz="3200" dirty="0"/>
              <a:t>ir poezijos </a:t>
            </a:r>
            <a:r>
              <a:rPr lang="lt-LT" sz="3200" dirty="0" smtClean="0"/>
              <a:t>kraštą.“ </a:t>
            </a:r>
            <a:endParaRPr lang="lt-LT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097" y="3720662"/>
            <a:ext cx="3625853" cy="2599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173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Antanas Škėma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Simpatingas laukinis</a:t>
            </a:r>
          </a:p>
          <a:p>
            <a:pPr marL="0" indent="0">
              <a:buNone/>
            </a:pPr>
            <a:endParaRPr lang="lt-LT" sz="3200" dirty="0"/>
          </a:p>
          <a:p>
            <a:pPr marL="0" indent="0">
              <a:buNone/>
            </a:pPr>
            <a:r>
              <a:rPr lang="lt-LT" sz="3200" dirty="0" smtClean="0"/>
              <a:t>Ar gerai padarė Laurynas Dūda pasikoręs?</a:t>
            </a:r>
          </a:p>
          <a:p>
            <a:pPr marL="0" indent="0">
              <a:buNone/>
            </a:pPr>
            <a:endParaRPr lang="lt-LT" sz="3200" dirty="0"/>
          </a:p>
          <a:p>
            <a:pPr marL="0" indent="0">
              <a:buNone/>
            </a:pPr>
            <a:r>
              <a:rPr lang="lt-LT" sz="3200" dirty="0" smtClean="0"/>
              <a:t>Donkichotas, bet ne cinikas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83573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B. Krivickas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8993" y="2133599"/>
            <a:ext cx="5894084" cy="44406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/>
              <a:t>„Nes </a:t>
            </a:r>
            <a:r>
              <a:rPr lang="lt-LT" sz="2400" dirty="0"/>
              <a:t>tenai, ganyklose kalnų</a:t>
            </a:r>
            <a:r>
              <a:rPr lang="lt-LT" sz="2400" dirty="0" smtClean="0"/>
              <a:t>,/Aš </a:t>
            </a:r>
            <a:r>
              <a:rPr lang="lt-LT" sz="2400" dirty="0"/>
              <a:t>girdėjau tą gėdingą gandą</a:t>
            </a:r>
            <a:r>
              <a:rPr lang="lt-LT" sz="2400" dirty="0" smtClean="0"/>
              <a:t>,//Kad </a:t>
            </a:r>
            <a:r>
              <a:rPr lang="lt-LT" sz="2400" dirty="0"/>
              <a:t>visoj tautoj jau </a:t>
            </a:r>
            <a:r>
              <a:rPr lang="lt-LT" sz="2400" dirty="0" err="1"/>
              <a:t>nėr</a:t>
            </a:r>
            <a:r>
              <a:rPr lang="lt-LT" sz="2400" dirty="0"/>
              <a:t> kas </a:t>
            </a:r>
            <a:r>
              <a:rPr lang="lt-LT" sz="2400" dirty="0" smtClean="0"/>
              <a:t>gina/Vardą </a:t>
            </a:r>
            <a:r>
              <a:rPr lang="lt-LT" sz="2400" dirty="0"/>
              <a:t>vieno iš visų </a:t>
            </a:r>
            <a:r>
              <a:rPr lang="lt-LT" sz="2400" dirty="0" smtClean="0"/>
              <a:t>dievų...“</a:t>
            </a:r>
          </a:p>
          <a:p>
            <a:pPr marL="0" indent="0">
              <a:buNone/>
            </a:pPr>
            <a:r>
              <a:rPr lang="lt-LT" sz="2400" dirty="0"/>
              <a:t>„Ir todėl štai prieš tave aš </a:t>
            </a:r>
            <a:r>
              <a:rPr lang="lt-LT" sz="2400" dirty="0" err="1"/>
              <a:t>stosiuos</a:t>
            </a:r>
            <a:r>
              <a:rPr lang="lt-LT" sz="2400" dirty="0" smtClean="0"/>
              <a:t>!/ Nors </a:t>
            </a:r>
            <a:r>
              <a:rPr lang="lt-LT" sz="2400" dirty="0"/>
              <a:t>žinau: ranka man per silpna</a:t>
            </a:r>
            <a:r>
              <a:rPr lang="lt-LT" sz="2400" dirty="0" smtClean="0"/>
              <a:t>…/Bet </a:t>
            </a:r>
            <a:r>
              <a:rPr lang="lt-LT" sz="2400" dirty="0"/>
              <a:t>lyg žaibo žvilganti </a:t>
            </a:r>
            <a:r>
              <a:rPr lang="lt-LT" sz="2400" dirty="0" smtClean="0"/>
              <a:t>liepsna/Dega </a:t>
            </a:r>
            <a:r>
              <a:rPr lang="lt-LT" sz="2400" dirty="0"/>
              <a:t>pyktis sielos įžeistosios</a:t>
            </a:r>
            <a:r>
              <a:rPr lang="lt-LT" sz="2400" dirty="0" smtClean="0"/>
              <a:t>!“</a:t>
            </a:r>
            <a:endParaRPr lang="lt-LT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64415" y="2133599"/>
            <a:ext cx="3940196" cy="3283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892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171</TotalTime>
  <Words>1436</Words>
  <Application>Microsoft Office PowerPoint</Application>
  <PresentationFormat>Widescreen</PresentationFormat>
  <Paragraphs>135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Wisp</vt:lpstr>
      <vt:lpstr>Kieno šios citatos?</vt:lpstr>
      <vt:lpstr>Jonas Biliūnas, „Ubagas“</vt:lpstr>
      <vt:lpstr>Motiejus Kazimieras Srabievijus</vt:lpstr>
      <vt:lpstr>Jonas Biliūnas, „Liūdna pasaka“</vt:lpstr>
      <vt:lpstr>Jonas Radvanas, „Radviliada“</vt:lpstr>
      <vt:lpstr>Šatrijos Ragana, „Sename dvare“</vt:lpstr>
      <vt:lpstr>Vincas Mykolaitis – Putinas, „Vivos plango“</vt:lpstr>
      <vt:lpstr>Just. Marcinkevičius, baladžių poema „Devyni broliai“  („Pirmas atsidusimas“, „Armonikos baladė“, „Girta baladė“)</vt:lpstr>
      <vt:lpstr>Šatrijos Ragana, „Sename dvare“</vt:lpstr>
      <vt:lpstr>Just. Marcinkevičius, „Mažvydas“</vt:lpstr>
      <vt:lpstr>V. Mačernis, ištrauka iš dienoraščio, paskutinę gyvenimo dieną rašytos giesmės (XV) fragmentas, Ketvirtoji vizija, 7 rudens sonetas</vt:lpstr>
      <vt:lpstr>J. V. Gėtė, „Faustas“</vt:lpstr>
      <vt:lpstr>V. Mykolaitis-Putinas, „Vergas“</vt:lpstr>
      <vt:lpstr>Vincas Krėvė, „Skerdžius“</vt:lpstr>
      <vt:lpstr>V. Mykolaitis-Putinas, „Altorių šešėly“</vt:lpstr>
      <vt:lpstr>Vincas Krėvė, „Skirgaila“</vt:lpstr>
      <vt:lpstr>Jonas Aistis, „Džiazas“, „Peizažas“</vt:lpstr>
      <vt:lpstr>H. Radauskas, „Pasaka“, „Dainos gimimas“, „Laiškai sau pačiam“, „Kaštanas pradeda žydėt“</vt:lpstr>
      <vt:lpstr>J. Aputis</vt:lpstr>
      <vt:lpstr>J. Kunčinas, „Tūla“</vt:lpstr>
      <vt:lpstr>Česlovas Milošas</vt:lpstr>
      <vt:lpstr>Antanas Škėma</vt:lpstr>
      <vt:lpstr>B. Krivickas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Kieno šios citatos?</dc:title>
  <dc:creator>vartotojas</dc:creator>
  <cp:lastModifiedBy>vartotojas</cp:lastModifiedBy>
  <cp:revision>18</cp:revision>
  <dcterms:created xsi:type="dcterms:W3CDTF">2015-05-27T18:52:09Z</dcterms:created>
  <dcterms:modified xsi:type="dcterms:W3CDTF">2015-05-27T21:43:56Z</dcterms:modified>
</cp:coreProperties>
</file>