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2" r:id="rId3"/>
    <p:sldId id="263" r:id="rId4"/>
    <p:sldId id="257" r:id="rId5"/>
    <p:sldId id="258" r:id="rId6"/>
    <p:sldId id="259" r:id="rId7"/>
    <p:sldId id="260" r:id="rId8"/>
    <p:sldId id="261" r:id="rId9"/>
    <p:sldId id="264" r:id="rId10"/>
    <p:sldId id="265" r:id="rId11"/>
    <p:sldId id="266" r:id="rId12"/>
    <p:sldId id="267" r:id="rId13"/>
    <p:sldId id="268" r:id="rId14"/>
    <p:sldId id="269" r:id="rId15"/>
    <p:sldId id="271" r:id="rId16"/>
    <p:sldId id="272" r:id="rId17"/>
    <p:sldId id="276" r:id="rId18"/>
    <p:sldId id="274" r:id="rId19"/>
    <p:sldId id="277" r:id="rId20"/>
    <p:sldId id="279" r:id="rId21"/>
    <p:sldId id="280" r:id="rId22"/>
    <p:sldId id="281" r:id="rId23"/>
    <p:sldId id="282" r:id="rId24"/>
    <p:sldId id="283" r:id="rId25"/>
    <p:sldId id="284" r:id="rId26"/>
    <p:sldId id="286" r:id="rId27"/>
    <p:sldId id="287" r:id="rId28"/>
    <p:sldId id="288" r:id="rId29"/>
    <p:sldId id="289" r:id="rId30"/>
    <p:sldId id="290" r:id="rId31"/>
    <p:sldId id="270" r:id="rId32"/>
    <p:sldId id="291" r:id="rId33"/>
    <p:sldId id="292" r:id="rId34"/>
    <p:sldId id="293" r:id="rId35"/>
    <p:sldId id="294"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p:cViewPr varScale="1">
        <p:scale>
          <a:sx n="61" d="100"/>
          <a:sy n="61" d="100"/>
        </p:scale>
        <p:origin x="108" y="3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A069CB8-F204-4D06-B913-C5A26A89888A}" type="datetimeFigureOut">
              <a:rPr lang="en-US" dirty="0"/>
              <a:t>4/15/2015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30BB376-B19C-488D-ABEB-03C7E6E9E3E0}" type="datetimeFigureOut">
              <a:rPr lang="en-US" dirty="0"/>
              <a:t>4/15/2015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9637A9-119A-49DA-BD12-AAC58B377D80}"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6F077B-A50F-4D64-8574-E2D6A98A5553}" type="datetimeFigureOut">
              <a:rPr lang="en-US" dirty="0"/>
              <a:t>4/15/2015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D9E2A62-1983-43A1-A163-D8AA46534C80}" type="datetimeFigureOut">
              <a:rPr lang="en-US" dirty="0"/>
              <a:t>4/15/2015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98F3E3B-34E3-4345-B2A1-994B83598A9C}" type="datetimeFigureOut">
              <a:rPr lang="en-US" dirty="0"/>
              <a:t>4/15/2015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D816C96-82A1-4D77-8ADA-627AC6FE3D65}" type="datetimeFigureOut">
              <a:rPr lang="en-US" dirty="0"/>
              <a:t>4/15/2015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D102C1E-28F2-47E9-802D-339E64E2F920}" type="datetimeFigureOut">
              <a:rPr lang="en-US" dirty="0"/>
              <a:t>4/15/2015</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4271A48-F18A-45B3-BC05-1E27DA3F88AF}" type="datetimeFigureOut">
              <a:rPr lang="en-US" dirty="0"/>
              <a:t>4/15/2015</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B747F8-9654-4282-85D2-65F41AAE7A75}" type="datetimeFigureOut">
              <a:rPr lang="en-US" dirty="0"/>
              <a:t>4/15/2015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B6E300-0A13-4A81-945A-7333C271A069}" type="datetimeFigureOut">
              <a:rPr lang="en-US" dirty="0"/>
              <a:t>4/15/2015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4671962-1EA4-46E7-BCB0-F36CE46D1A59}" type="datetimeFigureOut">
              <a:rPr lang="en-US" dirty="0"/>
              <a:t>4/15/2015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DC5B261-8843-42D1-AAFC-05E20E2D9B97}" type="datetimeFigureOut">
              <a:rPr lang="en-US" dirty="0"/>
              <a:t>4/15/2015</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84634" y="110359"/>
            <a:ext cx="7971046" cy="3489052"/>
          </a:xfrm>
        </p:spPr>
        <p:txBody>
          <a:bodyPr>
            <a:normAutofit fontScale="90000"/>
          </a:bodyPr>
          <a:lstStyle/>
          <a:p>
            <a:pPr algn="ctr"/>
            <a:r>
              <a:rPr lang="lt-LT" sz="6000" b="1" dirty="0" smtClean="0"/>
              <a:t>Judita Vaičiūnaitė </a:t>
            </a:r>
            <a:r>
              <a:rPr lang="lt-LT" sz="6000" dirty="0" smtClean="0"/>
              <a:t>(1937-2001) – moderni miesto ir jo kultūros poetė, elegantiško žodžio meistrė.</a:t>
            </a:r>
            <a:endParaRPr lang="lt-LT" sz="6000" dirty="0"/>
          </a:p>
        </p:txBody>
      </p:sp>
      <p:pic>
        <p:nvPicPr>
          <p:cNvPr id="4" name="Picture 3"/>
          <p:cNvPicPr>
            <a:picLocks noChangeAspect="1"/>
          </p:cNvPicPr>
          <p:nvPr/>
        </p:nvPicPr>
        <p:blipFill>
          <a:blip r:embed="rId2"/>
          <a:stretch>
            <a:fillRect/>
          </a:stretch>
        </p:blipFill>
        <p:spPr>
          <a:xfrm>
            <a:off x="120343" y="123771"/>
            <a:ext cx="2780512" cy="3475640"/>
          </a:xfrm>
          <a:prstGeom prst="rect">
            <a:avLst/>
          </a:prstGeom>
          <a:ln>
            <a:noFill/>
          </a:ln>
          <a:effectLst>
            <a:outerShdw blurRad="292100" dist="139700" dir="2700000" algn="tl" rotWithShape="0">
              <a:srgbClr val="333333">
                <a:alpha val="65000"/>
              </a:srgbClr>
            </a:outerShdw>
          </a:effectLst>
        </p:spPr>
      </p:pic>
      <p:sp>
        <p:nvSpPr>
          <p:cNvPr id="3" name="Subtitle 2"/>
          <p:cNvSpPr>
            <a:spLocks noGrp="1"/>
          </p:cNvSpPr>
          <p:nvPr>
            <p:ph type="subTitle" idx="1"/>
          </p:nvPr>
        </p:nvSpPr>
        <p:spPr>
          <a:xfrm>
            <a:off x="120343" y="4382813"/>
            <a:ext cx="11798388" cy="2065283"/>
          </a:xfrm>
        </p:spPr>
        <p:txBody>
          <a:bodyPr>
            <a:normAutofit lnSpcReduction="10000"/>
          </a:bodyPr>
          <a:lstStyle/>
          <a:p>
            <a:pPr algn="ctr"/>
            <a:r>
              <a:rPr lang="lt-LT" b="1" dirty="0" smtClean="0">
                <a:solidFill>
                  <a:srgbClr val="C00000"/>
                </a:solidFill>
              </a:rPr>
              <a:t>GIMĖ Kaune</a:t>
            </a:r>
            <a:r>
              <a:rPr lang="lt-LT" b="1" dirty="0">
                <a:solidFill>
                  <a:srgbClr val="C00000"/>
                </a:solidFill>
              </a:rPr>
              <a:t>, žymaus gydytojo šeimoje, buvo supama kultūros, kaip pati yra </a:t>
            </a:r>
            <a:r>
              <a:rPr lang="lt-LT" b="1" dirty="0" smtClean="0">
                <a:solidFill>
                  <a:srgbClr val="C00000"/>
                </a:solidFill>
              </a:rPr>
              <a:t>sakiusi, </a:t>
            </a:r>
            <a:r>
              <a:rPr lang="lt-LT" b="1" dirty="0">
                <a:solidFill>
                  <a:srgbClr val="C00000"/>
                </a:solidFill>
              </a:rPr>
              <a:t>„universiteto profesoriaus, gydytojo psichiatro, didelio humanisto ir idealisto šeimoj, kur buvau mokoma atiduoti žaislus tėvo globojamiems psichiškai nesveikiems vaikams, kur iš toli atvykstantys ligoniai neretai būdavo gydomi veltui […] Visada pasąmonėj regiu savo tėvus baltais </a:t>
            </a:r>
            <a:r>
              <a:rPr lang="lt-LT" b="1" dirty="0" err="1" smtClean="0">
                <a:solidFill>
                  <a:srgbClr val="C00000"/>
                </a:solidFill>
              </a:rPr>
              <a:t>chalataiS</a:t>
            </a:r>
            <a:r>
              <a:rPr lang="lt-LT" b="1" dirty="0" smtClean="0">
                <a:solidFill>
                  <a:srgbClr val="C00000"/>
                </a:solidFill>
              </a:rPr>
              <a:t>“. </a:t>
            </a:r>
            <a:endParaRPr lang="lt-LT" b="1" dirty="0">
              <a:solidFill>
                <a:srgbClr val="C00000"/>
              </a:solidFill>
            </a:endParaRPr>
          </a:p>
        </p:txBody>
      </p:sp>
    </p:spTree>
    <p:extLst>
      <p:ext uri="{BB962C8B-B14F-4D97-AF65-F5344CB8AC3E}">
        <p14:creationId xmlns:p14="http://schemas.microsoft.com/office/powerpoint/2010/main" val="14377927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a:xfrm>
            <a:off x="110359" y="1845734"/>
            <a:ext cx="11887200" cy="4023360"/>
          </a:xfrm>
        </p:spPr>
        <p:txBody>
          <a:bodyPr>
            <a:noAutofit/>
          </a:bodyPr>
          <a:lstStyle/>
          <a:p>
            <a:pPr algn="just"/>
            <a:r>
              <a:rPr lang="lt-LT" sz="2800" dirty="0"/>
              <a:t>Poetė nuolat stebėjo aplinką — kartais ją sudomindavo koks nors patrauklus reljefas, architektūros detalė, žmogaus eisena ar išgirstas muzikos akordas, ji gebėdavo fiksuoti tai, kas aplinkui. Tačiau tai ypatingas stebėjimas — ji nematydavo, kas bjauru, nešvaru ar nemalonu, o tai, kas gražu, suteikia vilties, įkvepia kūrybai. Dažnai tokie pojūčiai ir virsdavo eilėmis. Poetinį J. Vaičiūnaitės braižą formavo ne tik perskaitytų žymių ar mažiau žymių poetų kūryba, bet ir prozos knygos, taip pat ne viena meno sritis. Vaikystėje būsimoji poetė lankė muzikos mokyklą, vaizduotę žadindavo įvairūs koncertai. Darė įtaką filmai, atskiri kadrai (kino seansai pas poną Mikalauską vaikystėje), teatras, baletas, meninės fotografijos, muzikos kūrinio formos išbaigtumas, monumentalūs architektūros statiniai ir visa kita, kas susiję su meno pasauliu. </a:t>
            </a:r>
          </a:p>
        </p:txBody>
      </p:sp>
    </p:spTree>
    <p:extLst>
      <p:ext uri="{BB962C8B-B14F-4D97-AF65-F5344CB8AC3E}">
        <p14:creationId xmlns:p14="http://schemas.microsoft.com/office/powerpoint/2010/main" val="579514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noAutofit/>
          </a:bodyPr>
          <a:lstStyle/>
          <a:p>
            <a:pPr algn="ctr"/>
            <a:r>
              <a:rPr lang="lt-LT" sz="4800" dirty="0"/>
              <a:t>Lyrikė yra sakiusi, </a:t>
            </a:r>
            <a:r>
              <a:rPr lang="lt-LT" sz="4800" dirty="0" smtClean="0"/>
              <a:t>jog </a:t>
            </a:r>
            <a:r>
              <a:rPr lang="lt-LT" sz="4800" i="1" dirty="0">
                <a:solidFill>
                  <a:srgbClr val="C00000"/>
                </a:solidFill>
              </a:rPr>
              <a:t>„Menas yra būtinas žmogui, jis formuoja jį vaikystėje, lydi visą gyvenimą, auklėja jį humanizmo dvasia, ir kiekvienas renkasi iš jo begalybės tai, kas jam labiau </a:t>
            </a:r>
            <a:r>
              <a:rPr lang="lt-LT" sz="4800" i="1" dirty="0" smtClean="0">
                <a:solidFill>
                  <a:srgbClr val="C00000"/>
                </a:solidFill>
              </a:rPr>
              <a:t>artima“</a:t>
            </a:r>
            <a:r>
              <a:rPr lang="lt-LT" sz="4800" dirty="0" smtClean="0"/>
              <a:t>.</a:t>
            </a:r>
            <a:endParaRPr lang="lt-LT" sz="4800" dirty="0"/>
          </a:p>
        </p:txBody>
      </p:sp>
    </p:spTree>
    <p:extLst>
      <p:ext uri="{BB962C8B-B14F-4D97-AF65-F5344CB8AC3E}">
        <p14:creationId xmlns:p14="http://schemas.microsoft.com/office/powerpoint/2010/main" val="4141527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179590"/>
          </a:xfrm>
        </p:spPr>
        <p:txBody>
          <a:bodyPr/>
          <a:lstStyle/>
          <a:p>
            <a:r>
              <a:rPr lang="lt-LT" dirty="0" smtClean="0"/>
              <a:t>Eilėraščių laikas</a:t>
            </a:r>
            <a:endParaRPr lang="lt-LT" dirty="0"/>
          </a:p>
        </p:txBody>
      </p:sp>
      <p:sp>
        <p:nvSpPr>
          <p:cNvPr id="3" name="Content Placeholder 2"/>
          <p:cNvSpPr>
            <a:spLocks noGrp="1"/>
          </p:cNvSpPr>
          <p:nvPr>
            <p:ph idx="1"/>
          </p:nvPr>
        </p:nvSpPr>
        <p:spPr>
          <a:xfrm>
            <a:off x="362607" y="1845734"/>
            <a:ext cx="11524593" cy="4365880"/>
          </a:xfrm>
        </p:spPr>
        <p:txBody>
          <a:bodyPr/>
          <a:lstStyle/>
          <a:p>
            <a:pPr algn="just"/>
            <a:r>
              <a:rPr lang="lt-LT" sz="2800" dirty="0"/>
              <a:t>Daugelio J. Vaičiūnaitės eilėraščių apie Kauną laikas - prisiminimų. Kaunas - gimtasis miestas - apgaubtas vaikystės spindesio, apšviestas </a:t>
            </a:r>
            <a:r>
              <a:rPr lang="lt-LT" sz="2800" dirty="0" smtClean="0"/>
              <a:t>„negrįžimo</a:t>
            </a:r>
            <a:r>
              <a:rPr lang="lt-LT" sz="2800" dirty="0"/>
              <a:t>” saulės. Prisiminimuose atgyja praeitis: skardžiu kylantis vaikystės funikulierius, išnyrantis iš sapno; pro miglą skamba sesers pianinas. Atsiminimai visada  susiję su šviesa - visa yra nušviesta prisiminimų saulės. Laiko reginiai matomi lyg pro ūkanas, miglą, buvę ir jau nesantys. Tai vizijos.</a:t>
            </a:r>
          </a:p>
          <a:p>
            <a:pPr algn="just"/>
            <a:r>
              <a:rPr lang="lt-LT" sz="2800" dirty="0"/>
              <a:t>Kai kalbama apie senąjį Vilnių arba kitus Lietuvos istorijos puslapius,  tada sukuriamas vaizdas, lyg praeitis  susitiktų su dabartimi. Numirę skulptoriai, auksakaliai ir mūrininkai pristabdo šimtmečius, senamiesčio gatvėje sutirpsta miestiečių balsas, </a:t>
            </a:r>
            <a:r>
              <a:rPr lang="lt-LT" sz="2800" dirty="0" err="1"/>
              <a:t>prievartėj</a:t>
            </a:r>
            <a:r>
              <a:rPr lang="lt-LT" sz="2800" dirty="0"/>
              <a:t> girdėti kiemsargiai ir arkliai, kurių jau seniai nėra...</a:t>
            </a:r>
          </a:p>
          <a:p>
            <a:endParaRPr lang="lt-LT" dirty="0"/>
          </a:p>
        </p:txBody>
      </p:sp>
    </p:spTree>
    <p:extLst>
      <p:ext uri="{BB962C8B-B14F-4D97-AF65-F5344CB8AC3E}">
        <p14:creationId xmlns:p14="http://schemas.microsoft.com/office/powerpoint/2010/main" val="7607232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Eilėraščių erdvė</a:t>
            </a:r>
            <a:endParaRPr lang="lt-LT" dirty="0"/>
          </a:p>
        </p:txBody>
      </p:sp>
      <p:sp>
        <p:nvSpPr>
          <p:cNvPr id="3" name="Content Placeholder 2"/>
          <p:cNvSpPr>
            <a:spLocks noGrp="1"/>
          </p:cNvSpPr>
          <p:nvPr>
            <p:ph idx="1"/>
          </p:nvPr>
        </p:nvSpPr>
        <p:spPr>
          <a:xfrm>
            <a:off x="157655" y="1845733"/>
            <a:ext cx="11761076" cy="4460473"/>
          </a:xfrm>
        </p:spPr>
        <p:txBody>
          <a:bodyPr>
            <a:normAutofit lnSpcReduction="10000"/>
          </a:bodyPr>
          <a:lstStyle/>
          <a:p>
            <a:pPr algn="just"/>
            <a:r>
              <a:rPr lang="lt-LT" sz="2400" dirty="0"/>
              <a:t>Pirmuosiuose eilėraščiuose atsiveria plačios erdvės. Vėliau vis dažnesnė retrospekcija, o paskutiniuose eilėraščiuose erdvė gerokai siauresnė - kambarys, miesto aikštė, bet erdvės įspūdis vis tiek išlieka stiprus. </a:t>
            </a:r>
          </a:p>
          <a:p>
            <a:pPr algn="just"/>
            <a:r>
              <a:rPr lang="lt-LT" sz="2400" dirty="0"/>
              <a:t>Erdvė dažnai modeliuojama geometrinėmis figūromis: itin dažni ratas, rutulys, kreivė, taškas, kampas, kontūras, tiesė, kubas, ratilas, skritulys. Kai kurie sudaro atskiras semantines grandis: matyt, nuo saulės, vienos svarbiausių J. Vaičiūnaitės metaforų, yra kilę nimbo, aureolės, rato, apskritimo vaizdiniai.</a:t>
            </a:r>
          </a:p>
          <a:p>
            <a:pPr algn="just"/>
            <a:r>
              <a:rPr lang="lt-LT" sz="2400" dirty="0"/>
              <a:t> Tapybos nulemti yra erdvės modeliavimai. Ji mėgsta suskaldytą, sudvigubintą erdvę – kartoja veidrodžio, peizažo, fono motyvus.</a:t>
            </a:r>
          </a:p>
          <a:p>
            <a:pPr algn="just"/>
            <a:r>
              <a:rPr lang="lt-LT" sz="2400" dirty="0"/>
              <a:t>Erdvė dažnai yra šviesi: krinta saulės, žvaigždynų, prožektorių šviesa. Gali švytėti sekmadienio sienos, veidrodžio gelmės, saulė atsispindi vaikystės veidrody. Šie įvairaus intensyvumo šviesos efektai kartais primena impresionizmo, kartais ekspresionizmo poetiką.</a:t>
            </a:r>
          </a:p>
          <a:p>
            <a:endParaRPr lang="lt-LT" dirty="0"/>
          </a:p>
        </p:txBody>
      </p:sp>
    </p:spTree>
    <p:extLst>
      <p:ext uri="{BB962C8B-B14F-4D97-AF65-F5344CB8AC3E}">
        <p14:creationId xmlns:p14="http://schemas.microsoft.com/office/powerpoint/2010/main" val="5672304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Eilėraščių temos</a:t>
            </a:r>
            <a:endParaRPr lang="lt-LT" dirty="0"/>
          </a:p>
        </p:txBody>
      </p:sp>
      <p:sp>
        <p:nvSpPr>
          <p:cNvPr id="3" name="Content Placeholder 2"/>
          <p:cNvSpPr>
            <a:spLocks noGrp="1"/>
          </p:cNvSpPr>
          <p:nvPr>
            <p:ph idx="1"/>
          </p:nvPr>
        </p:nvSpPr>
        <p:spPr>
          <a:xfrm>
            <a:off x="173421" y="1845733"/>
            <a:ext cx="11887200" cy="4586598"/>
          </a:xfrm>
        </p:spPr>
        <p:txBody>
          <a:bodyPr>
            <a:normAutofit/>
          </a:bodyPr>
          <a:lstStyle/>
          <a:p>
            <a:pPr algn="just">
              <a:buFont typeface="Wingdings" panose="05000000000000000000" pitchFamily="2" charset="2"/>
              <a:buChar char="Ø"/>
            </a:pPr>
            <a:r>
              <a:rPr lang="lt-LT" sz="2400" dirty="0" smtClean="0"/>
              <a:t> </a:t>
            </a:r>
            <a:r>
              <a:rPr lang="lt-LT" sz="2400" b="1" dirty="0" smtClean="0">
                <a:solidFill>
                  <a:srgbClr val="C00000"/>
                </a:solidFill>
              </a:rPr>
              <a:t>Miestas.</a:t>
            </a:r>
            <a:r>
              <a:rPr lang="lt-LT" sz="2400" dirty="0" smtClean="0"/>
              <a:t> </a:t>
            </a:r>
            <a:r>
              <a:rPr lang="lt-LT" sz="2400" dirty="0"/>
              <a:t>Vilnius ir Kaunas poetei yra pirmiausia meno kūriniai, žavūs miestai. ( Prisiminkime, kad A. Škėmai Amerikos miestai yra siaubą keliantys savo architektūra.) J. Vaičiūnaitė kuria Vilniaus miesto epą - atgaivina senąją ir vaizduoja naują buitį, senus namus, prekių stotis, aikštes, turgavietes, miesto cirką, balaganus, skverus, egzotiškus miesto gyventojus, jų papročius ir psichologiją. </a:t>
            </a:r>
          </a:p>
          <a:p>
            <a:pPr algn="just">
              <a:buFont typeface="Wingdings" panose="05000000000000000000" pitchFamily="2" charset="2"/>
              <a:buChar char="Ø"/>
            </a:pPr>
            <a:r>
              <a:rPr lang="lt-LT" sz="2400" dirty="0" smtClean="0"/>
              <a:t> </a:t>
            </a:r>
            <a:r>
              <a:rPr lang="lt-LT" sz="2400" b="1" dirty="0" smtClean="0">
                <a:solidFill>
                  <a:srgbClr val="C00000"/>
                </a:solidFill>
              </a:rPr>
              <a:t>Muzika</a:t>
            </a:r>
            <a:r>
              <a:rPr lang="lt-LT" sz="2400" b="1" dirty="0">
                <a:solidFill>
                  <a:srgbClr val="C00000"/>
                </a:solidFill>
              </a:rPr>
              <a:t>, tapyba. </a:t>
            </a:r>
            <a:r>
              <a:rPr lang="lt-LT" sz="2400" dirty="0"/>
              <a:t>J. Vaičiūnaitė  yra parašiusi ciklų pagal Čiurlionį, Botičelį ir </a:t>
            </a:r>
            <a:r>
              <a:rPr lang="lt-LT" sz="2400" dirty="0" err="1"/>
              <a:t>Vinčį</a:t>
            </a:r>
            <a:r>
              <a:rPr lang="lt-LT" sz="2400" dirty="0"/>
              <a:t>, jos amžininką A. Stasiulevičių, apie Šopeną. Mėgsta iš renesanso atėjusį perspektyvos dėsnį ir todėl jos daiktai ir žmogus visada yra matomi aplinkoje. Muzikinės asociacijos padeda kurti eilėraščių foną, dvasinę atmosferą. Iš praeities ataidi įvairių muzikos instrumentų garsai, minimi muzikos </a:t>
            </a:r>
            <a:r>
              <a:rPr lang="lt-LT" sz="2400" dirty="0" smtClean="0"/>
              <a:t>terminai.</a:t>
            </a:r>
          </a:p>
          <a:p>
            <a:pPr algn="just">
              <a:buFont typeface="Wingdings" panose="05000000000000000000" pitchFamily="2" charset="2"/>
              <a:buChar char="Ø"/>
            </a:pPr>
            <a:r>
              <a:rPr lang="lt-LT" sz="2400" dirty="0" smtClean="0"/>
              <a:t> </a:t>
            </a:r>
            <a:r>
              <a:rPr lang="lt-LT" sz="2400" b="1" dirty="0" smtClean="0">
                <a:solidFill>
                  <a:srgbClr val="C00000"/>
                </a:solidFill>
              </a:rPr>
              <a:t>Gamta</a:t>
            </a:r>
            <a:r>
              <a:rPr lang="lt-LT" sz="2400" b="1" dirty="0">
                <a:solidFill>
                  <a:srgbClr val="C00000"/>
                </a:solidFill>
              </a:rPr>
              <a:t>.</a:t>
            </a:r>
            <a:r>
              <a:rPr lang="lt-LT" sz="2400" dirty="0"/>
              <a:t> Nuolat minimi žydintys lauko ir kambariniai augalai. Grynai gamtinės lyrikos nėra daug.</a:t>
            </a:r>
          </a:p>
          <a:p>
            <a:endParaRPr lang="lt-LT" dirty="0"/>
          </a:p>
        </p:txBody>
      </p:sp>
    </p:spTree>
    <p:extLst>
      <p:ext uri="{BB962C8B-B14F-4D97-AF65-F5344CB8AC3E}">
        <p14:creationId xmlns:p14="http://schemas.microsoft.com/office/powerpoint/2010/main" val="1664928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Eilėraščių temos</a:t>
            </a:r>
            <a:endParaRPr lang="lt-LT" dirty="0"/>
          </a:p>
        </p:txBody>
      </p:sp>
      <p:sp>
        <p:nvSpPr>
          <p:cNvPr id="3" name="Content Placeholder 2"/>
          <p:cNvSpPr>
            <a:spLocks noGrp="1"/>
          </p:cNvSpPr>
          <p:nvPr>
            <p:ph idx="1"/>
          </p:nvPr>
        </p:nvSpPr>
        <p:spPr>
          <a:xfrm>
            <a:off x="204952" y="1845734"/>
            <a:ext cx="11698014" cy="4570832"/>
          </a:xfrm>
        </p:spPr>
        <p:txBody>
          <a:bodyPr>
            <a:normAutofit lnSpcReduction="10000"/>
          </a:bodyPr>
          <a:lstStyle/>
          <a:p>
            <a:pPr algn="just">
              <a:buFont typeface="Wingdings" panose="05000000000000000000" pitchFamily="2" charset="2"/>
              <a:buChar char="Ø"/>
            </a:pPr>
            <a:r>
              <a:rPr lang="lt-LT" sz="2400" b="1" dirty="0" smtClean="0">
                <a:solidFill>
                  <a:srgbClr val="C00000"/>
                </a:solidFill>
              </a:rPr>
              <a:t> Istorija</a:t>
            </a:r>
            <a:r>
              <a:rPr lang="lt-LT" sz="2400" b="1" dirty="0">
                <a:solidFill>
                  <a:srgbClr val="C00000"/>
                </a:solidFill>
              </a:rPr>
              <a:t>. </a:t>
            </a:r>
            <a:r>
              <a:rPr lang="lt-LT" sz="2400" dirty="0" smtClean="0">
                <a:solidFill>
                  <a:schemeClr val="tx1"/>
                </a:solidFill>
              </a:rPr>
              <a:t>E</a:t>
            </a:r>
            <a:r>
              <a:rPr lang="lt-LT" sz="2400" dirty="0" smtClean="0"/>
              <a:t>ilėraščiai-vizijos atgaivina </a:t>
            </a:r>
            <a:r>
              <a:rPr lang="lt-LT" sz="2400" dirty="0"/>
              <a:t>istoriją, mitą, kultūrą. </a:t>
            </a:r>
            <a:r>
              <a:rPr lang="lt-LT" sz="2400" dirty="0" smtClean="0"/>
              <a:t>Kuriamas </a:t>
            </a:r>
            <a:r>
              <a:rPr lang="lt-LT" sz="2400" dirty="0"/>
              <a:t>bebalsis </a:t>
            </a:r>
            <a:r>
              <a:rPr lang="lt-LT" sz="2400" dirty="0" smtClean="0"/>
              <a:t>dialogas arba kaip </a:t>
            </a:r>
            <a:r>
              <a:rPr lang="lt-LT" sz="2400" dirty="0"/>
              <a:t>istorinės ar mitologinės kaukės (veikėjo) monologas, jis dažnai siužetiškas. Raiškiai ir įtaigiai praveriami istorijos toliai: žydi alyvmedžiai Gardine, kvepia </a:t>
            </a:r>
            <a:r>
              <a:rPr lang="lt-LT" sz="2400" dirty="0" err="1"/>
              <a:t>medum</a:t>
            </a:r>
            <a:r>
              <a:rPr lang="lt-LT" sz="2400" dirty="0"/>
              <a:t> ir vaisiais kunigaikščių menės, prisimenami 9 Kęstučio vaikų likimai, Barboros Radvilaitės gyvenimas. Istorija apie šią moterį yra tapusi neatskiriama Vilniaus kultūros dalimi, Renesanso atspindžiu Lietuvoje, talpia moteriškumo, grožio, meilės metafora.  Apskritai moters paveikslai J. Vaičiūnaitės lyrikoje ryškėja iš lietuvių tapybos asociacijų, iškyla įvairiomis metamorfozėmis iš mito ir tautosakos parafrazių: istorijos mūza </a:t>
            </a:r>
            <a:r>
              <a:rPr lang="lt-LT" sz="2400" dirty="0" err="1" smtClean="0"/>
              <a:t>Klio</a:t>
            </a:r>
            <a:r>
              <a:rPr lang="lt-LT" sz="2400" dirty="0" smtClean="0"/>
              <a:t> - </a:t>
            </a:r>
            <a:r>
              <a:rPr lang="lt-LT" sz="2400" dirty="0"/>
              <a:t>maža pajūryje žaidžianti mergaitė, prie gaublio budinti </a:t>
            </a:r>
            <a:r>
              <a:rPr lang="lt-LT" sz="2400" dirty="0" err="1"/>
              <a:t>Uranija</a:t>
            </a:r>
            <a:r>
              <a:rPr lang="lt-LT" sz="2400" dirty="0"/>
              <a:t>  </a:t>
            </a:r>
            <a:r>
              <a:rPr lang="lt-LT" sz="2400" dirty="0" smtClean="0"/>
              <a:t>(astronomijos </a:t>
            </a:r>
            <a:r>
              <a:rPr lang="lt-LT" sz="2400" dirty="0"/>
              <a:t>ir, apskritai, mokslo deivė), naktyje šokanti </a:t>
            </a:r>
            <a:r>
              <a:rPr lang="lt-LT" sz="2400" dirty="0" err="1" smtClean="0"/>
              <a:t>Terpsichorė</a:t>
            </a:r>
            <a:r>
              <a:rPr lang="lt-LT" sz="2400" dirty="0" smtClean="0"/>
              <a:t>   (šokio </a:t>
            </a:r>
            <a:r>
              <a:rPr lang="lt-LT" sz="2400" dirty="0"/>
              <a:t>deivė).</a:t>
            </a:r>
          </a:p>
          <a:p>
            <a:pPr algn="just">
              <a:buFont typeface="Wingdings" panose="05000000000000000000" pitchFamily="2" charset="2"/>
              <a:buChar char="Ø"/>
            </a:pPr>
            <a:r>
              <a:rPr lang="lt-LT" sz="2400" b="1" dirty="0" smtClean="0">
                <a:solidFill>
                  <a:srgbClr val="C00000"/>
                </a:solidFill>
              </a:rPr>
              <a:t> Meilė</a:t>
            </a:r>
            <a:r>
              <a:rPr lang="lt-LT" sz="2400" b="1" dirty="0">
                <a:solidFill>
                  <a:srgbClr val="C00000"/>
                </a:solidFill>
              </a:rPr>
              <a:t>. </a:t>
            </a:r>
            <a:r>
              <a:rPr lang="lt-LT" sz="2400" dirty="0"/>
              <a:t>Meilė jai </a:t>
            </a:r>
            <a:r>
              <a:rPr lang="lt-LT" sz="2400" dirty="0" smtClean="0"/>
              <a:t>aistra</a:t>
            </a:r>
            <a:r>
              <a:rPr lang="lt-LT" sz="2400" dirty="0"/>
              <a:t>, pilna grožio, nerimo ir </a:t>
            </a:r>
            <a:r>
              <a:rPr lang="lt-LT" sz="2400" dirty="0" smtClean="0"/>
              <a:t>pražūties, bet </a:t>
            </a:r>
            <a:r>
              <a:rPr lang="lt-LT" sz="2400" dirty="0"/>
              <a:t>ji gali būti ir nuodėminga, ir draustas džiaugsmas, ir viską nuplaunanti liepsna bei praradimo skausmas, vienatvė, tyla. Ir begalinė ištikimybė, laukimas, vaikiškas patiklumas, graudulys, švelnumas. Kai kurie meilės eilėraščiai - savotiškos lyrinės novelės  </a:t>
            </a:r>
            <a:r>
              <a:rPr lang="lt-LT" sz="2400" dirty="0" smtClean="0"/>
              <a:t>(„Kanonas </a:t>
            </a:r>
            <a:r>
              <a:rPr lang="lt-LT" sz="2400" dirty="0"/>
              <a:t>Barborai Radvilaitei ”).</a:t>
            </a:r>
          </a:p>
          <a:p>
            <a:endParaRPr lang="lt-LT" dirty="0"/>
          </a:p>
        </p:txBody>
      </p:sp>
    </p:spTree>
    <p:extLst>
      <p:ext uri="{BB962C8B-B14F-4D97-AF65-F5344CB8AC3E}">
        <p14:creationId xmlns:p14="http://schemas.microsoft.com/office/powerpoint/2010/main" val="12615506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Poetikos savitumas</a:t>
            </a:r>
            <a:endParaRPr lang="lt-LT" dirty="0"/>
          </a:p>
        </p:txBody>
      </p:sp>
      <p:sp>
        <p:nvSpPr>
          <p:cNvPr id="3" name="Content Placeholder 2"/>
          <p:cNvSpPr>
            <a:spLocks noGrp="1"/>
          </p:cNvSpPr>
          <p:nvPr>
            <p:ph idx="1"/>
          </p:nvPr>
        </p:nvSpPr>
        <p:spPr/>
        <p:txBody>
          <a:bodyPr>
            <a:normAutofit/>
          </a:bodyPr>
          <a:lstStyle/>
          <a:p>
            <a:pPr algn="just"/>
            <a:r>
              <a:rPr lang="lt-LT" sz="3600" dirty="0" err="1"/>
              <a:t>J.Vaičiūnaitės</a:t>
            </a:r>
            <a:r>
              <a:rPr lang="lt-LT" sz="3600" dirty="0"/>
              <a:t> poetinio žodyno savitumą lemia žodžiai, susiję su senąja architektūra (arkados, galerijos, skliautai), su didžiausiais meno stiliais (renesansas, barokas), su sakralumu (bažnyčia, varpinė, angelas), su specifine miesto augalija (geltonos rožės, vilkdalgiai, vijokliai).</a:t>
            </a:r>
          </a:p>
        </p:txBody>
      </p:sp>
    </p:spTree>
    <p:extLst>
      <p:ext uri="{BB962C8B-B14F-4D97-AF65-F5344CB8AC3E}">
        <p14:creationId xmlns:p14="http://schemas.microsoft.com/office/powerpoint/2010/main" val="20255484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Eilėraščio </a:t>
            </a:r>
            <a:r>
              <a:rPr lang="lt-LT" b="1" dirty="0" smtClean="0">
                <a:solidFill>
                  <a:srgbClr val="C00000"/>
                </a:solidFill>
              </a:rPr>
              <a:t>„Saulėgrąža“ </a:t>
            </a:r>
            <a:r>
              <a:rPr lang="lt-LT" dirty="0" smtClean="0"/>
              <a:t>analizė</a:t>
            </a:r>
            <a:endParaRPr lang="lt-LT" dirty="0"/>
          </a:p>
        </p:txBody>
      </p:sp>
      <p:pic>
        <p:nvPicPr>
          <p:cNvPr id="4" name="Content Placeholder 3"/>
          <p:cNvPicPr>
            <a:picLocks noGrp="1" noChangeAspect="1"/>
          </p:cNvPicPr>
          <p:nvPr>
            <p:ph idx="1"/>
          </p:nvPr>
        </p:nvPicPr>
        <p:blipFill>
          <a:blip r:embed="rId2"/>
          <a:stretch>
            <a:fillRect/>
          </a:stretch>
        </p:blipFill>
        <p:spPr>
          <a:xfrm>
            <a:off x="2893082" y="2087453"/>
            <a:ext cx="5935608" cy="394987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30080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a:xfrm>
            <a:off x="220717" y="725214"/>
            <a:ext cx="11650717" cy="5143880"/>
          </a:xfrm>
        </p:spPr>
        <p:txBody>
          <a:bodyPr>
            <a:noAutofit/>
          </a:bodyPr>
          <a:lstStyle/>
          <a:p>
            <a:pPr algn="just"/>
            <a:r>
              <a:rPr lang="lt-LT" sz="2800" dirty="0"/>
              <a:t>Eilėraštis pradedamas erdvės ir laiko nusakymu. Vilnius, statybvietė tampa išeities tašku. Ši erdvė dviprasmiška – tai ir senas, turtingą istoriją turintis miestas, ir modernus didmiestis, dar tik kuriantis savo palikimą. Šioje erdvėje išaugusi saulėgrąža – neįprastas vaizdas. Gėlė tarsi tampa grandimi, jungiančia praeitį ir dabartį. Ji – ir harmoninga visumos dalis, ir ypatinga detalė (,,žalio indėniško kraujo“). Tai atskleidžia laikmečio dvasią (praeitis kupina malonių prisiminimų, jaunystės siautulio) ir jos reikšmę dabarčiai. </a:t>
            </a:r>
            <a:r>
              <a:rPr lang="lt-LT" sz="2800" dirty="0" err="1">
                <a:solidFill>
                  <a:srgbClr val="C00000"/>
                </a:solidFill>
              </a:rPr>
              <a:t>Anaforiškai</a:t>
            </a:r>
            <a:r>
              <a:rPr lang="lt-LT" sz="2800" dirty="0"/>
              <a:t> kartojamas žodis ,,dar“ pabrėžia amžiną grįžimą į svajonėmis apipintą laiką. Grįžtama ne vien mintimis, bet ir visu kūnu, visa siela, prisiminimai tarsi atgyja (,,jos šnaresio vėjy klausau“). Saulėgrąžos žiedo vaizdas toks ryškus, kad galima jį laikyti saulės atspindžiu žemėje. Šitaip realus vaizdas perkeliamas į naują, aukštesnę suvokimo plotmę</a:t>
            </a:r>
            <a:r>
              <a:rPr lang="lt-LT" sz="2800" dirty="0" smtClean="0"/>
              <a:t>.</a:t>
            </a:r>
          </a:p>
          <a:p>
            <a:pPr algn="just"/>
            <a:r>
              <a:rPr lang="lt-LT" sz="2400" i="1" dirty="0" smtClean="0">
                <a:solidFill>
                  <a:srgbClr val="C00000"/>
                </a:solidFill>
              </a:rPr>
              <a:t>Anafora</a:t>
            </a:r>
            <a:r>
              <a:rPr lang="lt-LT" sz="2400" i="1" dirty="0" smtClean="0"/>
              <a:t> </a:t>
            </a:r>
            <a:r>
              <a:rPr lang="el-GR" sz="2400" i="1" dirty="0" smtClean="0"/>
              <a:t>– </a:t>
            </a:r>
            <a:r>
              <a:rPr lang="lt-LT" sz="2400" i="1" dirty="0"/>
              <a:t>stilistinė figūra, to paties arba panašiai skambančio žodžio ar kelių žodžių akcentuotas kartojimas gretimų sakinių, žodžių grupių ar poezijos eilučių pradžioje.</a:t>
            </a:r>
          </a:p>
        </p:txBody>
      </p:sp>
    </p:spTree>
    <p:extLst>
      <p:ext uri="{BB962C8B-B14F-4D97-AF65-F5344CB8AC3E}">
        <p14:creationId xmlns:p14="http://schemas.microsoft.com/office/powerpoint/2010/main" val="1874291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a:xfrm>
            <a:off x="236483" y="1845734"/>
            <a:ext cx="11666483" cy="4023360"/>
          </a:xfrm>
        </p:spPr>
        <p:txBody>
          <a:bodyPr>
            <a:noAutofit/>
          </a:bodyPr>
          <a:lstStyle/>
          <a:p>
            <a:pPr algn="just"/>
            <a:r>
              <a:rPr lang="lt-LT" sz="2800" dirty="0"/>
              <a:t>Saulėgrąža – tai lyg lyrinio subjekto persikūnijimas. Šiuo įvaizdžiu lyrinis ,,aš“ metaforiškai įprasmina savo būtį. Žalias gėlės kraujas – aliuzija į laukinės gamtos ir sukultūrintos erdvės darną. Neprijaukinama siela ,,lyg išdygus iš Vilniaus baroko“ – jos šaknys yra istorija, sudaranti žmogaus pasaulėvokos pamatus. Išmėtytų plytų, nuolaužų motyvai sukuria nesibaigiančio laiko rato įspūdį. </a:t>
            </a:r>
            <a:r>
              <a:rPr lang="lt-LT" sz="2800" dirty="0" err="1"/>
              <a:t>Anaforiškas</a:t>
            </a:r>
            <a:r>
              <a:rPr lang="lt-LT" sz="2800" dirty="0"/>
              <a:t> žodžio ,,virš“ kartojimas šį įspūdį sustiprina. Prisiliečiama ir prie bendrosios praeities (kultūrinis lygmuo), ir prie asmeninės patirties (individualios asmenybės lygmuo). Juos abu jungia kasdienybė. J. Vaičiūnaitės kūryboje ji ypatinga, poetizuojama, gražių dalykų ieškoma paprastume. Šiame eilėraštyje proziška kasdienybė įprasminama karališko vasaros parko metafora. Tai yra nuoroda į puošnųjį baroką ir jo palikimą.</a:t>
            </a:r>
          </a:p>
        </p:txBody>
      </p:sp>
    </p:spTree>
    <p:extLst>
      <p:ext uri="{BB962C8B-B14F-4D97-AF65-F5344CB8AC3E}">
        <p14:creationId xmlns:p14="http://schemas.microsoft.com/office/powerpoint/2010/main" val="25023321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a:xfrm>
            <a:off x="220717" y="1845734"/>
            <a:ext cx="11776842" cy="4023360"/>
          </a:xfrm>
        </p:spPr>
        <p:txBody>
          <a:bodyPr>
            <a:noAutofit/>
          </a:bodyPr>
          <a:lstStyle/>
          <a:p>
            <a:pPr algn="just"/>
            <a:r>
              <a:rPr lang="lt-LT" sz="2800" dirty="0"/>
              <a:t>Žmogaus būties trapumą nesustojančio laiko tėkmės akivaizdoje išreiškia dūžtančio stiklo metafora. Paradoksalu, bet laikinumas užtikrina nepakartojamą akimirkos žavesį. Lyrinis subjektas suvokia trapią egzistenciją ir stengiasi ją įprasminti. Kreipimasis į vėją (,,pagrok, / vėjau virš gelžgalių dar madrigalą“) – tai žodžiai, skirti ir gaivališkai gamtos jėgai, nutrūktgalviškai ir neapčiuopiamai, ir savo paties sielai, virpančiai kartais šaltame pasaulyje (geležies įvaizdis). Šaltis kontrastuoja su dykvietės karščiu – atsiranda daugiaprasmiškumo, nepastovumo motyvai, sukuriama praeities (baroko puošnumo, karališko spindesio) ir dabarties priešprieša. Tačiau kontrastas nesugriauna dermės – ,,saulės gėlė“ taip pat permainingai gręžia ,,nuauksintą veidą pro dulkių debesis“. Eilėraščio pabaigoje atsiskleidžia ne tik tęstinumo, bet ir kintančio pasaulio idėja.</a:t>
            </a:r>
          </a:p>
        </p:txBody>
      </p:sp>
    </p:spTree>
    <p:extLst>
      <p:ext uri="{BB962C8B-B14F-4D97-AF65-F5344CB8AC3E}">
        <p14:creationId xmlns:p14="http://schemas.microsoft.com/office/powerpoint/2010/main" val="1589975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a:xfrm>
            <a:off x="315309" y="1845734"/>
            <a:ext cx="11524593" cy="4365880"/>
          </a:xfrm>
        </p:spPr>
        <p:txBody>
          <a:bodyPr>
            <a:noAutofit/>
          </a:bodyPr>
          <a:lstStyle/>
          <a:p>
            <a:pPr algn="just"/>
            <a:r>
              <a:rPr lang="lt-LT" sz="3200" dirty="0"/>
              <a:t>J. Vaičiūnaitės eilėraštyje ,,Saulėgrąža“ ryškios svarbiausios poetės kūrybos temos: nuolatinis istorijos pasikartojimas, ypatingas </a:t>
            </a:r>
            <a:r>
              <a:rPr lang="lt-LT" sz="3200" dirty="0" smtClean="0"/>
              <a:t>žmogaus </a:t>
            </a:r>
            <a:r>
              <a:rPr lang="lt-LT" sz="3200" dirty="0"/>
              <a:t>ir kultūros ryšys, santykis su vaikystės </a:t>
            </a:r>
            <a:r>
              <a:rPr lang="lt-LT" sz="3200" dirty="0" smtClean="0"/>
              <a:t>pasauliu. </a:t>
            </a:r>
            <a:r>
              <a:rPr lang="lt-LT" sz="3200" dirty="0"/>
              <a:t>Jos  plėtojamos remiantis istoriniais kontekstais, tačiau žvelgiama iš dabarties perspektyvos. Eilėraštį sudaro vienas sakinys – taip struktūriškai įprasminamas nepaliaujamas </a:t>
            </a:r>
            <a:r>
              <a:rPr lang="lt-LT" sz="3200" dirty="0" err="1"/>
              <a:t>kartojimasis</a:t>
            </a:r>
            <a:r>
              <a:rPr lang="lt-LT" sz="3200" dirty="0"/>
              <a:t>, būties amžinumas ir užbaigtumas. Suvokiama, jog žmogus  egzistencija trumpa, tačiau ji nuolat pasikartoja, tik jau kitu metu, kitomis formomis. </a:t>
            </a:r>
          </a:p>
        </p:txBody>
      </p:sp>
    </p:spTree>
    <p:extLst>
      <p:ext uri="{BB962C8B-B14F-4D97-AF65-F5344CB8AC3E}">
        <p14:creationId xmlns:p14="http://schemas.microsoft.com/office/powerpoint/2010/main" val="1554918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Marcelijus Martinaitis (1936-2013)</a:t>
            </a:r>
            <a:endParaRPr lang="lt-LT" dirty="0"/>
          </a:p>
        </p:txBody>
      </p:sp>
      <p:pic>
        <p:nvPicPr>
          <p:cNvPr id="5" name="Content Placeholder 4"/>
          <p:cNvPicPr>
            <a:picLocks noGrp="1" noChangeAspect="1"/>
          </p:cNvPicPr>
          <p:nvPr>
            <p:ph sz="half" idx="1"/>
          </p:nvPr>
        </p:nvPicPr>
        <p:blipFill>
          <a:blip r:embed="rId2"/>
          <a:stretch>
            <a:fillRect/>
          </a:stretch>
        </p:blipFill>
        <p:spPr>
          <a:xfrm>
            <a:off x="1097280" y="1904187"/>
            <a:ext cx="3625917" cy="4107081"/>
          </a:xfrm>
          <a:prstGeom prst="rect">
            <a:avLst/>
          </a:prstGeom>
          <a:ln>
            <a:noFill/>
          </a:ln>
          <a:effectLst>
            <a:outerShdw blurRad="292100" dist="139700" dir="2700000" algn="tl" rotWithShape="0">
              <a:srgbClr val="333333">
                <a:alpha val="65000"/>
              </a:srgbClr>
            </a:outerShdw>
          </a:effectLst>
        </p:spPr>
      </p:pic>
      <p:sp>
        <p:nvSpPr>
          <p:cNvPr id="4" name="Content Placeholder 3"/>
          <p:cNvSpPr>
            <a:spLocks noGrp="1"/>
          </p:cNvSpPr>
          <p:nvPr>
            <p:ph sz="half" idx="2"/>
          </p:nvPr>
        </p:nvSpPr>
        <p:spPr>
          <a:xfrm>
            <a:off x="5029200" y="1845734"/>
            <a:ext cx="6842234" cy="4223989"/>
          </a:xfrm>
        </p:spPr>
        <p:txBody>
          <a:bodyPr>
            <a:normAutofit lnSpcReduction="10000"/>
          </a:bodyPr>
          <a:lstStyle/>
          <a:p>
            <a:r>
              <a:rPr lang="lt-LT" sz="2400" dirty="0"/>
              <a:t>Gimė </a:t>
            </a:r>
            <a:r>
              <a:rPr lang="lt-LT" sz="2400" dirty="0" err="1"/>
              <a:t>Paserbentyje</a:t>
            </a:r>
            <a:r>
              <a:rPr lang="lt-LT" sz="2400" dirty="0"/>
              <a:t>, Raseinių rajone</a:t>
            </a:r>
            <a:r>
              <a:rPr lang="lt-LT" sz="2400" dirty="0" smtClean="0"/>
              <a:t>). Tai vienas </a:t>
            </a:r>
            <a:r>
              <a:rPr lang="lt-LT" sz="2400" dirty="0"/>
              <a:t>žymiausių </a:t>
            </a:r>
            <a:r>
              <a:rPr lang="lt-LT" sz="2400" dirty="0" smtClean="0"/>
              <a:t>XX amžiaus </a:t>
            </a:r>
            <a:r>
              <a:rPr lang="lt-LT" sz="2400" dirty="0"/>
              <a:t>lietuvių poetų, </a:t>
            </a:r>
            <a:r>
              <a:rPr lang="lt-LT" sz="2400" dirty="0" smtClean="0"/>
              <a:t>eseistų</a:t>
            </a:r>
            <a:r>
              <a:rPr lang="lt-LT" sz="2400" dirty="0"/>
              <a:t>, aktyvus Sąjūdžio veikėjas, 1998 m. Nacionalinės kultūros ir meno premijos laureatas</a:t>
            </a:r>
            <a:r>
              <a:rPr lang="lt-LT" sz="2400" dirty="0" smtClean="0"/>
              <a:t>. </a:t>
            </a:r>
          </a:p>
          <a:p>
            <a:r>
              <a:rPr lang="lt-LT" sz="2400" dirty="0"/>
              <a:t>Svarbiausias Martinaičio poezijos motyvas – </a:t>
            </a:r>
            <a:r>
              <a:rPr lang="lt-LT" sz="2400" dirty="0" smtClean="0"/>
              <a:t>senosios</a:t>
            </a:r>
            <a:r>
              <a:rPr lang="lt-LT" sz="2400" dirty="0"/>
              <a:t>, archajiškosios, kaimo pasaulėjautos </a:t>
            </a:r>
            <a:r>
              <a:rPr lang="lt-LT" sz="2400" dirty="0" smtClean="0"/>
              <a:t>susidūrimas </a:t>
            </a:r>
            <a:r>
              <a:rPr lang="lt-LT" sz="2400" dirty="0"/>
              <a:t>su moderniu pasauliu ir žlugimas</a:t>
            </a:r>
            <a:r>
              <a:rPr lang="lt-LT" sz="2400" dirty="0" smtClean="0"/>
              <a:t>.</a:t>
            </a:r>
          </a:p>
          <a:p>
            <a:r>
              <a:rPr lang="lt-LT" sz="2400" b="1" dirty="0" smtClean="0"/>
              <a:t>Kūrybos temos:</a:t>
            </a:r>
          </a:p>
          <a:p>
            <a:pPr>
              <a:buFont typeface="Wingdings" panose="05000000000000000000" pitchFamily="2" charset="2"/>
              <a:buChar char="Ø"/>
            </a:pPr>
            <a:r>
              <a:rPr lang="lt-LT" sz="2400" dirty="0"/>
              <a:t> </a:t>
            </a:r>
            <a:r>
              <a:rPr lang="lt-LT" sz="2400" i="1" dirty="0"/>
              <a:t>Žemdirbių kultūra ir pasaulis. </a:t>
            </a:r>
          </a:p>
          <a:p>
            <a:pPr>
              <a:buFont typeface="Wingdings" panose="05000000000000000000" pitchFamily="2" charset="2"/>
              <a:buChar char="Ø"/>
            </a:pPr>
            <a:r>
              <a:rPr lang="lt-LT" sz="2400" i="1" dirty="0"/>
              <a:t>Tautinės vertybės – Tėvynė, žemė, </a:t>
            </a:r>
            <a:r>
              <a:rPr lang="lt-LT" sz="2400" i="1" dirty="0" smtClean="0"/>
              <a:t>motina</a:t>
            </a:r>
            <a:r>
              <a:rPr lang="lt-LT" sz="2400" i="1" dirty="0"/>
              <a:t>, kalba, žodis. </a:t>
            </a:r>
          </a:p>
        </p:txBody>
      </p:sp>
    </p:spTree>
    <p:extLst>
      <p:ext uri="{BB962C8B-B14F-4D97-AF65-F5344CB8AC3E}">
        <p14:creationId xmlns:p14="http://schemas.microsoft.com/office/powerpoint/2010/main" val="1666748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186" y="286603"/>
            <a:ext cx="11776842" cy="1163825"/>
          </a:xfrm>
        </p:spPr>
        <p:txBody>
          <a:bodyPr>
            <a:normAutofit fontScale="90000"/>
          </a:bodyPr>
          <a:lstStyle/>
          <a:p>
            <a:pPr algn="ctr"/>
            <a:r>
              <a:rPr lang="lt-LT" sz="4400" dirty="0" smtClean="0"/>
              <a:t>Ištikimas savo šaknims – </a:t>
            </a:r>
            <a:r>
              <a:rPr lang="lt-LT" sz="4400" dirty="0" err="1" smtClean="0"/>
              <a:t>žemdirbiškai</a:t>
            </a:r>
            <a:r>
              <a:rPr lang="lt-LT" sz="4400" dirty="0" smtClean="0"/>
              <a:t>, etnografinei kultūrai </a:t>
            </a:r>
            <a:r>
              <a:rPr lang="lt-LT" dirty="0" smtClean="0"/>
              <a:t/>
            </a:r>
            <a:br>
              <a:rPr lang="lt-LT" dirty="0" smtClean="0"/>
            </a:br>
            <a:r>
              <a:rPr lang="lt-LT" sz="3600" dirty="0" smtClean="0"/>
              <a:t>(fotografijų albumas „Marcelijaus margučiai“ – 2012 m.)</a:t>
            </a:r>
            <a:endParaRPr lang="lt-LT" sz="3600" dirty="0"/>
          </a:p>
        </p:txBody>
      </p:sp>
      <p:pic>
        <p:nvPicPr>
          <p:cNvPr id="5" name="Content Placeholder 4"/>
          <p:cNvPicPr>
            <a:picLocks noGrp="1" noChangeAspect="1"/>
          </p:cNvPicPr>
          <p:nvPr>
            <p:ph sz="half" idx="1"/>
          </p:nvPr>
        </p:nvPicPr>
        <p:blipFill>
          <a:blip r:embed="rId2"/>
          <a:stretch>
            <a:fillRect/>
          </a:stretch>
        </p:blipFill>
        <p:spPr>
          <a:xfrm>
            <a:off x="1967761" y="1964605"/>
            <a:ext cx="2982611" cy="4175655"/>
          </a:xfrm>
          <a:prstGeom prst="rect">
            <a:avLst/>
          </a:prstGeom>
        </p:spPr>
      </p:pic>
      <p:pic>
        <p:nvPicPr>
          <p:cNvPr id="6" name="Content Placeholder 5"/>
          <p:cNvPicPr>
            <a:picLocks noGrp="1" noChangeAspect="1"/>
          </p:cNvPicPr>
          <p:nvPr>
            <p:ph sz="half" idx="2"/>
          </p:nvPr>
        </p:nvPicPr>
        <p:blipFill>
          <a:blip r:embed="rId3"/>
          <a:stretch>
            <a:fillRect/>
          </a:stretch>
        </p:blipFill>
        <p:spPr>
          <a:xfrm>
            <a:off x="7050142" y="1964604"/>
            <a:ext cx="3242273" cy="4175655"/>
          </a:xfrm>
          <a:prstGeom prst="rect">
            <a:avLst/>
          </a:prstGeom>
        </p:spPr>
      </p:pic>
    </p:spTree>
    <p:extLst>
      <p:ext uri="{BB962C8B-B14F-4D97-AF65-F5344CB8AC3E}">
        <p14:creationId xmlns:p14="http://schemas.microsoft.com/office/powerpoint/2010/main" val="3085381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Kūrybos bruožai</a:t>
            </a:r>
            <a:endParaRPr lang="lt-LT" dirty="0"/>
          </a:p>
        </p:txBody>
      </p:sp>
      <p:sp>
        <p:nvSpPr>
          <p:cNvPr id="3" name="Content Placeholder 2"/>
          <p:cNvSpPr>
            <a:spLocks noGrp="1"/>
          </p:cNvSpPr>
          <p:nvPr>
            <p:ph idx="1"/>
          </p:nvPr>
        </p:nvSpPr>
        <p:spPr>
          <a:xfrm>
            <a:off x="378372" y="1845733"/>
            <a:ext cx="11508828" cy="4381645"/>
          </a:xfrm>
        </p:spPr>
        <p:txBody>
          <a:bodyPr>
            <a:normAutofit fontScale="92500" lnSpcReduction="10000"/>
          </a:bodyPr>
          <a:lstStyle/>
          <a:p>
            <a:pPr>
              <a:buFont typeface="Wingdings" panose="05000000000000000000" pitchFamily="2" charset="2"/>
              <a:buChar char="Ø"/>
            </a:pPr>
            <a:r>
              <a:rPr lang="lt-LT" sz="2800" dirty="0">
                <a:solidFill>
                  <a:schemeClr val="tx1"/>
                </a:solidFill>
              </a:rPr>
              <a:t>Martinaičio </a:t>
            </a:r>
            <a:r>
              <a:rPr lang="lt-LT" sz="2800" dirty="0" smtClean="0">
                <a:solidFill>
                  <a:schemeClr val="tx1"/>
                </a:solidFill>
              </a:rPr>
              <a:t>žodžio </a:t>
            </a:r>
            <a:r>
              <a:rPr lang="lt-LT" sz="2800" dirty="0">
                <a:solidFill>
                  <a:schemeClr val="tx1"/>
                </a:solidFill>
              </a:rPr>
              <a:t>atmintis nuolat gaivinama senųjų </a:t>
            </a:r>
            <a:r>
              <a:rPr lang="lt-LT" sz="2800" dirty="0" smtClean="0">
                <a:solidFill>
                  <a:schemeClr val="tx1"/>
                </a:solidFill>
              </a:rPr>
              <a:t>folkloro </a:t>
            </a:r>
            <a:r>
              <a:rPr lang="lt-LT" sz="2800" dirty="0">
                <a:solidFill>
                  <a:schemeClr val="tx1"/>
                </a:solidFill>
              </a:rPr>
              <a:t>žanrų (rauda, melų pasaka, </a:t>
            </a:r>
            <a:r>
              <a:rPr lang="lt-LT" sz="2800" dirty="0" smtClean="0">
                <a:solidFill>
                  <a:schemeClr val="tx1"/>
                </a:solidFill>
              </a:rPr>
              <a:t>sakmė</a:t>
            </a:r>
            <a:r>
              <a:rPr lang="lt-LT" sz="2800" dirty="0">
                <a:solidFill>
                  <a:schemeClr val="tx1"/>
                </a:solidFill>
              </a:rPr>
              <a:t>, baladė, mįslė, humoristinė dainelė) </a:t>
            </a:r>
            <a:r>
              <a:rPr lang="lt-LT" sz="2800" dirty="0" smtClean="0">
                <a:solidFill>
                  <a:schemeClr val="tx1"/>
                </a:solidFill>
              </a:rPr>
              <a:t>bei </a:t>
            </a:r>
            <a:r>
              <a:rPr lang="lt-LT" sz="2800" dirty="0">
                <a:solidFill>
                  <a:schemeClr val="tx1"/>
                </a:solidFill>
              </a:rPr>
              <a:t>ankstesnės lietuvių poezijos stilizacija, </a:t>
            </a:r>
            <a:r>
              <a:rPr lang="lt-LT" sz="2800" dirty="0" smtClean="0">
                <a:solidFill>
                  <a:schemeClr val="tx1"/>
                </a:solidFill>
              </a:rPr>
              <a:t>paprastumo </a:t>
            </a:r>
            <a:r>
              <a:rPr lang="lt-LT" sz="2800" dirty="0">
                <a:solidFill>
                  <a:schemeClr val="tx1"/>
                </a:solidFill>
              </a:rPr>
              <a:t>siekiu ir primityvumo poetika. </a:t>
            </a:r>
            <a:endParaRPr lang="lt-LT" sz="2800" dirty="0" smtClean="0">
              <a:solidFill>
                <a:schemeClr val="tx1"/>
              </a:solidFill>
            </a:endParaRPr>
          </a:p>
          <a:p>
            <a:pPr>
              <a:buFont typeface="Wingdings" panose="05000000000000000000" pitchFamily="2" charset="2"/>
              <a:buChar char="Ø"/>
            </a:pPr>
            <a:r>
              <a:rPr lang="lt-LT" sz="2800" dirty="0">
                <a:solidFill>
                  <a:schemeClr val="tx1"/>
                </a:solidFill>
              </a:rPr>
              <a:t>Orientuojamasi į epinę </a:t>
            </a:r>
            <a:r>
              <a:rPr lang="lt-LT" sz="2800" dirty="0" smtClean="0">
                <a:solidFill>
                  <a:schemeClr val="tx1"/>
                </a:solidFill>
              </a:rPr>
              <a:t>tradiciją</a:t>
            </a:r>
            <a:endParaRPr lang="lt-LT" sz="2800" dirty="0">
              <a:solidFill>
                <a:schemeClr val="tx1"/>
              </a:solidFill>
            </a:endParaRPr>
          </a:p>
          <a:p>
            <a:pPr>
              <a:buFont typeface="Wingdings" panose="05000000000000000000" pitchFamily="2" charset="2"/>
              <a:buChar char="Ø"/>
            </a:pPr>
            <a:r>
              <a:rPr lang="lt-LT" sz="2800" dirty="0">
                <a:solidFill>
                  <a:schemeClr val="tx1"/>
                </a:solidFill>
              </a:rPr>
              <a:t>Poezijai būdinga pasakos logika, </a:t>
            </a:r>
            <a:r>
              <a:rPr lang="lt-LT" sz="2800" dirty="0" smtClean="0">
                <a:solidFill>
                  <a:schemeClr val="tx1"/>
                </a:solidFill>
              </a:rPr>
              <a:t>tikroviškumo </a:t>
            </a:r>
            <a:r>
              <a:rPr lang="lt-LT" sz="2800" dirty="0">
                <a:solidFill>
                  <a:schemeClr val="tx1"/>
                </a:solidFill>
              </a:rPr>
              <a:t>ir netikroviškumo samplaika. </a:t>
            </a:r>
            <a:endParaRPr lang="lt-LT" sz="2800" dirty="0" smtClean="0">
              <a:solidFill>
                <a:schemeClr val="tx1"/>
              </a:solidFill>
            </a:endParaRPr>
          </a:p>
          <a:p>
            <a:pPr>
              <a:buFont typeface="Wingdings" panose="05000000000000000000" pitchFamily="2" charset="2"/>
              <a:buChar char="Ø"/>
            </a:pPr>
            <a:r>
              <a:rPr lang="lt-LT" sz="2800" dirty="0">
                <a:solidFill>
                  <a:schemeClr val="tx1"/>
                </a:solidFill>
              </a:rPr>
              <a:t>Čia nuolat grumiasi </a:t>
            </a:r>
            <a:r>
              <a:rPr lang="lt-LT" sz="2800" dirty="0" smtClean="0">
                <a:solidFill>
                  <a:schemeClr val="tx1"/>
                </a:solidFill>
              </a:rPr>
              <a:t>priešingi </a:t>
            </a:r>
            <a:r>
              <a:rPr lang="lt-LT" sz="2800" dirty="0">
                <a:solidFill>
                  <a:schemeClr val="tx1"/>
                </a:solidFill>
              </a:rPr>
              <a:t>pradai – skausmas ir džiaugsmas, </a:t>
            </a:r>
            <a:r>
              <a:rPr lang="lt-LT" sz="2800" dirty="0" smtClean="0">
                <a:solidFill>
                  <a:schemeClr val="tx1"/>
                </a:solidFill>
              </a:rPr>
              <a:t>mirtis </a:t>
            </a:r>
            <a:r>
              <a:rPr lang="lt-LT" sz="2800" dirty="0">
                <a:solidFill>
                  <a:schemeClr val="tx1"/>
                </a:solidFill>
              </a:rPr>
              <a:t>ir </a:t>
            </a:r>
            <a:r>
              <a:rPr lang="lt-LT" sz="2800" dirty="0" smtClean="0">
                <a:solidFill>
                  <a:schemeClr val="tx1"/>
                </a:solidFill>
              </a:rPr>
              <a:t>gyvybė.</a:t>
            </a:r>
          </a:p>
          <a:p>
            <a:pPr>
              <a:buFont typeface="Wingdings" panose="05000000000000000000" pitchFamily="2" charset="2"/>
              <a:buChar char="Ø"/>
            </a:pPr>
            <a:r>
              <a:rPr lang="lt-LT" sz="2800" dirty="0">
                <a:solidFill>
                  <a:schemeClr val="tx1"/>
                </a:solidFill>
              </a:rPr>
              <a:t>Eilėse yra sielvarto ir </a:t>
            </a:r>
            <a:r>
              <a:rPr lang="lt-LT" sz="2800" dirty="0" smtClean="0">
                <a:solidFill>
                  <a:schemeClr val="tx1"/>
                </a:solidFill>
              </a:rPr>
              <a:t>liūdesio.</a:t>
            </a:r>
            <a:endParaRPr lang="lt-LT" sz="2800" dirty="0">
              <a:solidFill>
                <a:schemeClr val="tx1"/>
              </a:solidFill>
            </a:endParaRPr>
          </a:p>
          <a:p>
            <a:pPr>
              <a:buFont typeface="Wingdings" panose="05000000000000000000" pitchFamily="2" charset="2"/>
              <a:buChar char="Ø"/>
            </a:pPr>
            <a:r>
              <a:rPr lang="lt-LT" sz="2800" dirty="0" smtClean="0">
                <a:solidFill>
                  <a:schemeClr val="tx1"/>
                </a:solidFill>
              </a:rPr>
              <a:t>Pažįstamos </a:t>
            </a:r>
            <a:r>
              <a:rPr lang="lt-LT" sz="2800" dirty="0">
                <a:solidFill>
                  <a:schemeClr val="tx1"/>
                </a:solidFill>
              </a:rPr>
              <a:t>nevilties ir </a:t>
            </a:r>
            <a:r>
              <a:rPr lang="lt-LT" sz="2800" dirty="0" smtClean="0">
                <a:solidFill>
                  <a:schemeClr val="tx1"/>
                </a:solidFill>
              </a:rPr>
              <a:t>vienišumo.</a:t>
            </a:r>
            <a:endParaRPr lang="lt-LT" sz="2800" dirty="0">
              <a:solidFill>
                <a:schemeClr val="tx1"/>
              </a:solidFill>
            </a:endParaRPr>
          </a:p>
          <a:p>
            <a:pPr>
              <a:buFont typeface="Wingdings" panose="05000000000000000000" pitchFamily="2" charset="2"/>
              <a:buChar char="Ø"/>
            </a:pPr>
            <a:r>
              <a:rPr lang="lt-LT" sz="2800" dirty="0">
                <a:solidFill>
                  <a:schemeClr val="tx1"/>
                </a:solidFill>
              </a:rPr>
              <a:t>Pažįstamos nevilties ir vienišumo </a:t>
            </a:r>
            <a:r>
              <a:rPr lang="lt-LT" sz="2800" dirty="0" smtClean="0">
                <a:solidFill>
                  <a:schemeClr val="tx1"/>
                </a:solidFill>
              </a:rPr>
              <a:t>akimirkos.</a:t>
            </a:r>
            <a:endParaRPr lang="lt-LT" sz="2800" dirty="0">
              <a:solidFill>
                <a:schemeClr val="tx1"/>
              </a:solidFill>
            </a:endParaRPr>
          </a:p>
          <a:p>
            <a:endParaRPr lang="lt-LT" dirty="0"/>
          </a:p>
        </p:txBody>
      </p:sp>
    </p:spTree>
    <p:extLst>
      <p:ext uri="{BB962C8B-B14F-4D97-AF65-F5344CB8AC3E}">
        <p14:creationId xmlns:p14="http://schemas.microsoft.com/office/powerpoint/2010/main" val="18303004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sz="half" idx="1"/>
          </p:nvPr>
        </p:nvSpPr>
        <p:spPr>
          <a:xfrm>
            <a:off x="346841" y="1845733"/>
            <a:ext cx="5688197" cy="4460473"/>
          </a:xfrm>
        </p:spPr>
        <p:txBody>
          <a:bodyPr>
            <a:normAutofit/>
          </a:bodyPr>
          <a:lstStyle/>
          <a:p>
            <a:r>
              <a:rPr lang="lt-LT" sz="3200" dirty="0"/>
              <a:t>Marcelijaus Martinaičio poezija, anot kritiko Kęstučio Nastopkos, apima viską, ką patiria žmogus savo kelyje, nuo lopšio iki kapo. Poetui nesvetimos mintys ir apie mirtį, išnykimą, bet jos žmogaus nesekina, o atvirkščiai – taurina, grūdina, nes tai yra realybė, kurioje žmogus gyvena.</a:t>
            </a:r>
          </a:p>
          <a:p>
            <a:endParaRPr lang="lt-LT" dirty="0"/>
          </a:p>
        </p:txBody>
      </p:sp>
      <p:sp>
        <p:nvSpPr>
          <p:cNvPr id="4" name="Content Placeholder 3"/>
          <p:cNvSpPr>
            <a:spLocks noGrp="1"/>
          </p:cNvSpPr>
          <p:nvPr>
            <p:ph sz="half" idx="2"/>
          </p:nvPr>
        </p:nvSpPr>
        <p:spPr/>
        <p:txBody>
          <a:bodyPr>
            <a:normAutofit/>
          </a:bodyPr>
          <a:lstStyle/>
          <a:p>
            <a:endParaRPr lang="lt-LT"/>
          </a:p>
        </p:txBody>
      </p:sp>
    </p:spTree>
    <p:extLst>
      <p:ext uri="{BB962C8B-B14F-4D97-AF65-F5344CB8AC3E}">
        <p14:creationId xmlns:p14="http://schemas.microsoft.com/office/powerpoint/2010/main" val="9551104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t>Prisiminimas apie ateitį</a:t>
            </a:r>
            <a:br>
              <a:rPr lang="lt-LT" dirty="0"/>
            </a:br>
            <a:endParaRPr lang="lt-LT" dirty="0"/>
          </a:p>
        </p:txBody>
      </p:sp>
      <p:sp>
        <p:nvSpPr>
          <p:cNvPr id="3" name="Content Placeholder 2"/>
          <p:cNvSpPr>
            <a:spLocks noGrp="1"/>
          </p:cNvSpPr>
          <p:nvPr>
            <p:ph sz="half" idx="1"/>
          </p:nvPr>
        </p:nvSpPr>
        <p:spPr>
          <a:xfrm>
            <a:off x="1097278" y="1135117"/>
            <a:ext cx="4937760" cy="5533697"/>
          </a:xfrm>
        </p:spPr>
        <p:txBody>
          <a:bodyPr>
            <a:normAutofit fontScale="92500" lnSpcReduction="10000"/>
          </a:bodyPr>
          <a:lstStyle/>
          <a:p>
            <a:r>
              <a:rPr lang="lt-LT" dirty="0" smtClean="0"/>
              <a:t>     </a:t>
            </a:r>
            <a:r>
              <a:rPr lang="lt-LT" dirty="0"/>
              <a:t>Pirmiausiai prarandama mylimoji.</a:t>
            </a:r>
          </a:p>
          <a:p>
            <a:r>
              <a:rPr lang="lt-LT" dirty="0"/>
              <a:t>     Tai būna skaudžiausia:</a:t>
            </a:r>
          </a:p>
          <a:p>
            <a:r>
              <a:rPr lang="lt-LT" dirty="0"/>
              <a:t>     su tuo ilgai neapsiprantama,</a:t>
            </a:r>
          </a:p>
          <a:p>
            <a:r>
              <a:rPr lang="lt-LT" dirty="0"/>
              <a:t>     bet praeina.</a:t>
            </a:r>
          </a:p>
          <a:p>
            <a:r>
              <a:rPr lang="lt-LT" dirty="0"/>
              <a:t>     Po to retėja draugai,</a:t>
            </a:r>
          </a:p>
          <a:p>
            <a:r>
              <a:rPr lang="lt-LT" dirty="0"/>
              <a:t>     sodo medžiai,</a:t>
            </a:r>
          </a:p>
          <a:p>
            <a:r>
              <a:rPr lang="lt-LT" dirty="0"/>
              <a:t>     vienas po kito kažkur dingsta daiktai.</a:t>
            </a:r>
          </a:p>
          <a:p>
            <a:r>
              <a:rPr lang="lt-LT" dirty="0"/>
              <a:t>     Rečiau kas beužeina,</a:t>
            </a:r>
          </a:p>
          <a:p>
            <a:r>
              <a:rPr lang="lt-LT" dirty="0"/>
              <a:t>     retesni pinigai,</a:t>
            </a:r>
          </a:p>
          <a:p>
            <a:r>
              <a:rPr lang="lt-LT" dirty="0"/>
              <a:t>     laiškai. Užkalbinti</a:t>
            </a:r>
          </a:p>
          <a:p>
            <a:r>
              <a:rPr lang="lt-LT" dirty="0"/>
              <a:t>     skuba greičiau </a:t>
            </a:r>
            <a:r>
              <a:rPr lang="lt-LT" dirty="0" err="1"/>
              <a:t>baigt</a:t>
            </a:r>
            <a:r>
              <a:rPr lang="lt-LT" dirty="0"/>
              <a:t> pokalbį.</a:t>
            </a:r>
          </a:p>
          <a:p>
            <a:r>
              <a:rPr lang="lt-LT" dirty="0" smtClean="0"/>
              <a:t>     </a:t>
            </a:r>
            <a:r>
              <a:rPr lang="fi-FI" dirty="0"/>
              <a:t> Vaikai,</a:t>
            </a:r>
          </a:p>
          <a:p>
            <a:r>
              <a:rPr lang="fi-FI" dirty="0"/>
              <a:t>     kurie aplipdavo kaip obelį vaisiai,</a:t>
            </a:r>
            <a:endParaRPr lang="lt-LT" dirty="0"/>
          </a:p>
        </p:txBody>
      </p:sp>
      <p:sp>
        <p:nvSpPr>
          <p:cNvPr id="4" name="Content Placeholder 3"/>
          <p:cNvSpPr>
            <a:spLocks noGrp="1"/>
          </p:cNvSpPr>
          <p:nvPr>
            <p:ph sz="half" idx="2"/>
          </p:nvPr>
        </p:nvSpPr>
        <p:spPr>
          <a:xfrm>
            <a:off x="6217920" y="1135118"/>
            <a:ext cx="4937760" cy="5833242"/>
          </a:xfrm>
        </p:spPr>
        <p:txBody>
          <a:bodyPr>
            <a:normAutofit fontScale="92500" lnSpcReduction="10000"/>
          </a:bodyPr>
          <a:lstStyle/>
          <a:p>
            <a:r>
              <a:rPr lang="lt-LT" dirty="0" smtClean="0"/>
              <a:t>     ima </a:t>
            </a:r>
            <a:r>
              <a:rPr lang="lt-LT" dirty="0" err="1"/>
              <a:t>lankyt</a:t>
            </a:r>
            <a:r>
              <a:rPr lang="lt-LT" dirty="0"/>
              <a:t> tik susirgus</a:t>
            </a:r>
            <a:r>
              <a:rPr lang="lt-LT" dirty="0" smtClean="0"/>
              <a:t>.</a:t>
            </a:r>
            <a:endParaRPr lang="lt-LT" dirty="0"/>
          </a:p>
          <a:p>
            <a:r>
              <a:rPr lang="lt-LT" dirty="0"/>
              <a:t>     Galiausiai tik vienas šuva</a:t>
            </a:r>
          </a:p>
          <a:p>
            <a:r>
              <a:rPr lang="lt-LT" dirty="0" smtClean="0"/>
              <a:t>     </a:t>
            </a:r>
            <a:r>
              <a:rPr lang="lt-LT" dirty="0"/>
              <a:t>nenuleidžia akių,</a:t>
            </a:r>
          </a:p>
          <a:p>
            <a:r>
              <a:rPr lang="lt-LT" dirty="0" smtClean="0"/>
              <a:t>     </a:t>
            </a:r>
            <a:r>
              <a:rPr lang="lt-LT" dirty="0"/>
              <a:t>pasiruošęs </a:t>
            </a:r>
            <a:r>
              <a:rPr lang="lt-LT" dirty="0" err="1"/>
              <a:t>lyžtelt</a:t>
            </a:r>
            <a:r>
              <a:rPr lang="lt-LT" dirty="0"/>
              <a:t> </a:t>
            </a:r>
            <a:r>
              <a:rPr lang="lt-LT" dirty="0" smtClean="0"/>
              <a:t>rankas</a:t>
            </a:r>
            <a:endParaRPr lang="lt-LT" dirty="0"/>
          </a:p>
          <a:p>
            <a:r>
              <a:rPr lang="lt-LT" dirty="0"/>
              <a:t>     arba galvą padėti ant kelių</a:t>
            </a:r>
            <a:r>
              <a:rPr lang="lt-LT" dirty="0" smtClean="0"/>
              <a:t>.</a:t>
            </a:r>
            <a:endParaRPr lang="lt-LT" dirty="0"/>
          </a:p>
          <a:p>
            <a:r>
              <a:rPr lang="lt-LT" dirty="0"/>
              <a:t>     Žiūrint į šunį</a:t>
            </a:r>
            <a:r>
              <a:rPr lang="lt-LT" dirty="0" smtClean="0"/>
              <a:t>,</a:t>
            </a:r>
            <a:endParaRPr lang="lt-LT" dirty="0"/>
          </a:p>
          <a:p>
            <a:r>
              <a:rPr lang="lt-LT" dirty="0"/>
              <a:t>     lieka tiktai nuliūdimas</a:t>
            </a:r>
            <a:r>
              <a:rPr lang="lt-LT" dirty="0" smtClean="0"/>
              <a:t>,</a:t>
            </a:r>
            <a:endParaRPr lang="lt-LT" dirty="0"/>
          </a:p>
          <a:p>
            <a:r>
              <a:rPr lang="lt-LT" dirty="0"/>
              <a:t>     neapsakomas gailestis –</a:t>
            </a:r>
          </a:p>
          <a:p>
            <a:r>
              <a:rPr lang="lt-LT" dirty="0" smtClean="0"/>
              <a:t>     </a:t>
            </a:r>
            <a:r>
              <a:rPr lang="lt-LT" dirty="0"/>
              <a:t>galbūt tu </a:t>
            </a:r>
            <a:r>
              <a:rPr lang="lt-LT" dirty="0" smtClean="0"/>
              <a:t>pirmas</a:t>
            </a:r>
            <a:endParaRPr lang="lt-LT" dirty="0"/>
          </a:p>
          <a:p>
            <a:r>
              <a:rPr lang="lt-LT" dirty="0"/>
              <a:t>     paliksi jį</a:t>
            </a:r>
            <a:r>
              <a:rPr lang="lt-LT" dirty="0" smtClean="0"/>
              <a:t>.</a:t>
            </a:r>
            <a:endParaRPr lang="lt-LT" dirty="0"/>
          </a:p>
          <a:p>
            <a:r>
              <a:rPr lang="lt-LT" dirty="0"/>
              <a:t>     Labiausiai skaitomi </a:t>
            </a:r>
            <a:r>
              <a:rPr lang="lt-LT" dirty="0" smtClean="0"/>
              <a:t>tekstai</a:t>
            </a:r>
            <a:endParaRPr lang="lt-LT" dirty="0"/>
          </a:p>
          <a:p>
            <a:r>
              <a:rPr lang="lt-LT" dirty="0"/>
              <a:t>     dabar yra nekrologai.</a:t>
            </a:r>
          </a:p>
          <a:p>
            <a:endParaRPr lang="lt-LT" dirty="0"/>
          </a:p>
          <a:p>
            <a:r>
              <a:rPr lang="lt-LT" dirty="0"/>
              <a:t> </a:t>
            </a:r>
          </a:p>
        </p:txBody>
      </p:sp>
    </p:spTree>
    <p:extLst>
      <p:ext uri="{BB962C8B-B14F-4D97-AF65-F5344CB8AC3E}">
        <p14:creationId xmlns:p14="http://schemas.microsoft.com/office/powerpoint/2010/main" val="38222469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1076" y="173421"/>
            <a:ext cx="11556124" cy="1277007"/>
          </a:xfrm>
        </p:spPr>
        <p:txBody>
          <a:bodyPr>
            <a:normAutofit/>
          </a:bodyPr>
          <a:lstStyle/>
          <a:p>
            <a:pPr algn="ctr"/>
            <a:r>
              <a:rPr lang="lt-LT" sz="3200" b="1" dirty="0"/>
              <a:t>„Kukučio baladės</a:t>
            </a:r>
            <a:r>
              <a:rPr lang="lt-LT" sz="3200" b="1" dirty="0" smtClean="0"/>
              <a:t>“ </a:t>
            </a:r>
            <a:r>
              <a:rPr lang="lt-LT" sz="3200" dirty="0" smtClean="0"/>
              <a:t>- tai </a:t>
            </a:r>
            <a:r>
              <a:rPr lang="lt-LT" sz="3200" dirty="0"/>
              <a:t>populiariausias Marcelijaus Martinaičio kūrinys, o Kukutis – populiariausias personažas XX a. pabaigos poezijoje.</a:t>
            </a:r>
          </a:p>
        </p:txBody>
      </p:sp>
      <p:sp>
        <p:nvSpPr>
          <p:cNvPr id="3" name="Content Placeholder 2"/>
          <p:cNvSpPr>
            <a:spLocks noGrp="1"/>
          </p:cNvSpPr>
          <p:nvPr>
            <p:ph idx="1"/>
          </p:nvPr>
        </p:nvSpPr>
        <p:spPr>
          <a:xfrm>
            <a:off x="2932385" y="1686910"/>
            <a:ext cx="5722881" cy="4903075"/>
          </a:xfrm>
        </p:spPr>
        <p:txBody>
          <a:bodyPr>
            <a:normAutofit fontScale="92500"/>
          </a:bodyPr>
          <a:lstStyle/>
          <a:p>
            <a:r>
              <a:rPr lang="lt-LT" sz="2400" dirty="0"/>
              <a:t>Kukučio </a:t>
            </a:r>
            <a:r>
              <a:rPr lang="lt-LT" sz="2400" dirty="0" smtClean="0"/>
              <a:t>vardas daugiaprasmis. </a:t>
            </a:r>
            <a:r>
              <a:rPr lang="lt-LT" sz="2400" dirty="0"/>
              <a:t>Lietuvių kalbos žodynas nurodo keletą gana skirtingų šio žodžio reikšmių: paukštis, perkūnas, nekrikštytas kūdikis, senoviškas šokis, kablys, kabliukas nerti, meškerės kabliukas, plaktukas, paršiukas, kiaulaitė, kankorėžis, bulvinis pelėžirnis; </a:t>
            </a:r>
            <a:r>
              <a:rPr lang="lt-LT" sz="2400" dirty="0" err="1"/>
              <a:t>kukučiuoti</a:t>
            </a:r>
            <a:r>
              <a:rPr lang="lt-LT" sz="2400" dirty="0"/>
              <a:t> – šaukti (apie kukutį), šaukti kiaules; </a:t>
            </a:r>
            <a:r>
              <a:rPr lang="lt-LT" sz="2400" dirty="0" err="1"/>
              <a:t>užkukučiuoti</a:t>
            </a:r>
            <a:r>
              <a:rPr lang="lt-LT" sz="2400" dirty="0"/>
              <a:t> – užguiti, nuskriausti (</a:t>
            </a:r>
            <a:r>
              <a:rPr lang="lt-LT" sz="2400" dirty="0" err="1"/>
              <a:t>užkukučiuotas</a:t>
            </a:r>
            <a:r>
              <a:rPr lang="lt-LT" sz="2400" dirty="0"/>
              <a:t> žmogus); pasigerti. Taigi jau žodžio semantikoje skleidžiasi Kukučio paradokso šaknys. Taip gana natūraliai motyvuojamos Kukučio metamorfozės tarp gyvybės ir mirties, tapatybės susidvejinimas, žmogaus ir daikto, žmogaus ir augalo supynimas bei kiti paradoksai, </a:t>
            </a:r>
            <a:r>
              <a:rPr lang="lt-LT" sz="2400" dirty="0" err="1"/>
              <a:t>martinaitiško</a:t>
            </a:r>
            <a:r>
              <a:rPr lang="lt-LT" sz="2400" dirty="0"/>
              <a:t> graudulio bei ironijos dermė. </a:t>
            </a:r>
          </a:p>
        </p:txBody>
      </p:sp>
      <p:pic>
        <p:nvPicPr>
          <p:cNvPr id="4" name="Picture 3"/>
          <p:cNvPicPr>
            <a:picLocks noChangeAspect="1"/>
          </p:cNvPicPr>
          <p:nvPr/>
        </p:nvPicPr>
        <p:blipFill>
          <a:blip r:embed="rId2"/>
          <a:stretch>
            <a:fillRect/>
          </a:stretch>
        </p:blipFill>
        <p:spPr>
          <a:xfrm>
            <a:off x="185341" y="2677509"/>
            <a:ext cx="2597273" cy="1610712"/>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3"/>
          <a:stretch>
            <a:fillRect/>
          </a:stretch>
        </p:blipFill>
        <p:spPr>
          <a:xfrm>
            <a:off x="8655267" y="1954923"/>
            <a:ext cx="3231933" cy="410893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613609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a:xfrm>
            <a:off x="268013" y="1308538"/>
            <a:ext cx="11587655" cy="4560556"/>
          </a:xfrm>
        </p:spPr>
        <p:txBody>
          <a:bodyPr>
            <a:noAutofit/>
          </a:bodyPr>
          <a:lstStyle/>
          <a:p>
            <a:r>
              <a:rPr lang="lt-LT" sz="2800" dirty="0"/>
              <a:t>Kukutis vienu metu ir kvailas, ir išmintingas, linksmas ir rimtas, anekdotiškas ir lyriškas, čia besidžiaugiantis savo paties laidotuvėmis, čia bijantis mirties. </a:t>
            </a:r>
            <a:endParaRPr lang="lt-LT" sz="2800" dirty="0" smtClean="0"/>
          </a:p>
          <a:p>
            <a:r>
              <a:rPr lang="lt-LT" sz="2800" dirty="0"/>
              <a:t>Kukučio kūnas yra deformuotas, negražus , jis neturi pastovios formos  (tai jis pasidaugina ir atsiranda keli Kukučiai, tai Kukutis pameta savo kukutį), jo kūnas tarsi nuolatos yrantis po mirties, tačiau niekaip nepranykstantis, disharmoniškas, visas yra išbarstytas, atskirtas nuo savo kaulų. Eilėraštyje „Kukučio raštas vienkartinei pašalpai gauti“ jis prašo grąžinti nors burną – kalbėti ir valgyti. </a:t>
            </a:r>
          </a:p>
          <a:p>
            <a:r>
              <a:rPr lang="lt-LT" sz="2800" dirty="0"/>
              <a:t>Pirmojoje ciklo baladėje Kukutis pasirodo pusiau apakęs, </a:t>
            </a:r>
            <a:r>
              <a:rPr lang="lt-LT" sz="2800" dirty="0" err="1"/>
              <a:t>vienkojis</a:t>
            </a:r>
            <a:r>
              <a:rPr lang="lt-LT" sz="2800" dirty="0"/>
              <a:t>, o kitame eilėraštyje hiperbolizuojama nutraukta Kukučio koja, apimanti visą pasaulį („Joje yra kažkas baisus, / man nesuprantamas, / didesnis už ją pačią: / siekia net </a:t>
            </a:r>
            <a:r>
              <a:rPr lang="lt-LT" sz="2800" dirty="0" err="1"/>
              <a:t>Verdeną</a:t>
            </a:r>
            <a:r>
              <a:rPr lang="lt-LT" sz="2800" dirty="0"/>
              <a:t> / ar </a:t>
            </a:r>
            <a:r>
              <a:rPr lang="lt-LT" sz="2800" dirty="0" smtClean="0"/>
              <a:t>Japoniją“). </a:t>
            </a:r>
            <a:endParaRPr lang="lt-LT" sz="2800" dirty="0"/>
          </a:p>
        </p:txBody>
      </p:sp>
    </p:spTree>
    <p:extLst>
      <p:ext uri="{BB962C8B-B14F-4D97-AF65-F5344CB8AC3E}">
        <p14:creationId xmlns:p14="http://schemas.microsoft.com/office/powerpoint/2010/main" val="1647870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a:xfrm>
            <a:off x="236483" y="1737360"/>
            <a:ext cx="11761076" cy="4131734"/>
          </a:xfrm>
        </p:spPr>
        <p:txBody>
          <a:bodyPr>
            <a:noAutofit/>
          </a:bodyPr>
          <a:lstStyle/>
          <a:p>
            <a:r>
              <a:rPr lang="lt-LT" sz="3200" dirty="0"/>
              <a:t>Netipiškas, nestandartinis Kukučio kūnas tampa ir groteskiško požiūrio į mirtį prielaida: Kukučio laidojimo ceremonija tampa groteskiškai juokinga, kai laidotuvininkai įsivelia į svarstymus, </a:t>
            </a:r>
            <a:r>
              <a:rPr lang="lt-LT" sz="3200" dirty="0" err="1"/>
              <a:t>nuimt</a:t>
            </a:r>
            <a:r>
              <a:rPr lang="lt-LT" sz="3200" dirty="0"/>
              <a:t> ar </a:t>
            </a:r>
            <a:r>
              <a:rPr lang="lt-LT" sz="3200" dirty="0" err="1"/>
              <a:t>nenuimt</a:t>
            </a:r>
            <a:r>
              <a:rPr lang="lt-LT" sz="3200" dirty="0"/>
              <a:t> medinę Kukučio koją ir taip suardo laidotuvėms būdingą mirties atmosferą. </a:t>
            </a:r>
            <a:endParaRPr lang="lt-LT" sz="3200" dirty="0" smtClean="0"/>
          </a:p>
          <a:p>
            <a:r>
              <a:rPr lang="lt-LT" sz="3200" dirty="0"/>
              <a:t>Mirtis Kukučio baladėse netenka tragiškumo bei rimtumo. </a:t>
            </a:r>
            <a:r>
              <a:rPr lang="lt-LT" sz="3200" dirty="0" smtClean="0"/>
              <a:t>Mirties </a:t>
            </a:r>
            <a:r>
              <a:rPr lang="lt-LT" sz="3200" dirty="0"/>
              <a:t>scenos, kai Kukutis stebi save nebegyvą, kai jis naiviai džiaugiasi gražiomis savo laidotuvėmis, kai po mirties rašo raštus gauti pašalpai arba tikisi pomirtinės premijos, parašytos su tokia pakilia intonacija, kad sukuria groteskišką efektą. </a:t>
            </a:r>
          </a:p>
        </p:txBody>
      </p:sp>
    </p:spTree>
    <p:extLst>
      <p:ext uri="{BB962C8B-B14F-4D97-AF65-F5344CB8AC3E}">
        <p14:creationId xmlns:p14="http://schemas.microsoft.com/office/powerpoint/2010/main" val="35372346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a:xfrm>
            <a:off x="110359" y="1737361"/>
            <a:ext cx="11887200" cy="4505784"/>
          </a:xfrm>
        </p:spPr>
        <p:txBody>
          <a:bodyPr>
            <a:noAutofit/>
          </a:bodyPr>
          <a:lstStyle/>
          <a:p>
            <a:r>
              <a:rPr lang="lt-LT" sz="3200" dirty="0" smtClean="0"/>
              <a:t>Neatsitiktinai </a:t>
            </a:r>
            <a:r>
              <a:rPr lang="lt-LT" sz="3200" dirty="0"/>
              <a:t>M. Martinaitis Kukučio balades yra pavadinęs </a:t>
            </a:r>
            <a:r>
              <a:rPr lang="lt-LT" sz="3200" dirty="0" err="1"/>
              <a:t>autobiografiškiausiu</a:t>
            </a:r>
            <a:r>
              <a:rPr lang="lt-LT" sz="3200" dirty="0"/>
              <a:t> savo kūriniu ir pabrėžęs stiprią jo sąsają su istorine situacija: </a:t>
            </a:r>
            <a:r>
              <a:rPr lang="lt-LT" sz="3200" dirty="0" smtClean="0"/>
              <a:t> </a:t>
            </a:r>
            <a:endParaRPr lang="lt-LT" sz="3200" dirty="0"/>
          </a:p>
          <a:p>
            <a:r>
              <a:rPr lang="lt-LT" sz="3200" i="1" dirty="0"/>
              <a:t>Esant kitokiems laikams niekada nebūčiau rašęs ir parašęs Kukučio baladžių, kurios man yra labiausiai </a:t>
            </a:r>
            <a:r>
              <a:rPr lang="lt-LT" sz="3200" i="1" dirty="0" err="1"/>
              <a:t>biografiškos</a:t>
            </a:r>
            <a:r>
              <a:rPr lang="lt-LT" sz="3200" i="1" dirty="0"/>
              <a:t>, tačiau nieko, kas tikrai su manim buvo, nėra ir negali būti. Visa tai vyko sąmonės, įsijautimų, vaizduotės lygmenyse, panaikinant ribas tarp galimo ir negalimo, tarp laisvo ir uždrausto, vaikščiojant iš mirties į gyvenimą ir atvirkščiai ir tokiu būdu sukuriant negyvenimo, absurdiškos laisvės iliuziją, kuri buvo įvairiausių kompleksų bei neurozių šaltinis. </a:t>
            </a:r>
            <a:endParaRPr lang="lt-LT" sz="3200" i="1" dirty="0" smtClean="0"/>
          </a:p>
          <a:p>
            <a:endParaRPr lang="lt-LT" sz="3200" dirty="0"/>
          </a:p>
        </p:txBody>
      </p:sp>
    </p:spTree>
    <p:extLst>
      <p:ext uri="{BB962C8B-B14F-4D97-AF65-F5344CB8AC3E}">
        <p14:creationId xmlns:p14="http://schemas.microsoft.com/office/powerpoint/2010/main" val="26069193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a:xfrm>
            <a:off x="252247" y="1845734"/>
            <a:ext cx="11666483" cy="4023360"/>
          </a:xfrm>
        </p:spPr>
        <p:txBody>
          <a:bodyPr>
            <a:normAutofit/>
          </a:bodyPr>
          <a:lstStyle/>
          <a:p>
            <a:r>
              <a:rPr lang="lt-LT" sz="2800" dirty="0"/>
              <a:t>Istoriniai, socialiniai, politiniai pokyčiai, karai, svetimų invazija Kukučio baladėse tampa grotesko šaltiniu. Jau pirmajame Kukučio baladžių eilėraštyje „Nakvynė pas žemaitį Kukutį“ vienu metu matome Trojos karą, Prūsų išnykimą, Berlyno griuvimą, Paryžiaus bombardavimą, </a:t>
            </a:r>
            <a:r>
              <a:rPr lang="lt-LT" sz="2800" dirty="0" err="1"/>
              <a:t>žuvėdų</a:t>
            </a:r>
            <a:r>
              <a:rPr lang="lt-LT" sz="2800" dirty="0"/>
              <a:t> mirtį Žemaitijoje, ištisų kraštų ir valstybių suirimą, Lietuvos okupaciją („Kol žemaičiavo jis vokiškai / rusiškai, / lenkiškai“, KB 6). Pasaulis staiga pasikeičia, susvetimėja, atitolsta, atsiranda keista distancija su netolima praeitimi, su vaikyste, su nunykstančia valstietiška kultūra ir sykiu su tolstančiu ištisu socialiu bei kultūriniu pasauliu. M. Martinaitis į dramatišką pokario metų Lietuvos likimą įveda </a:t>
            </a:r>
            <a:r>
              <a:rPr lang="lt-LT" sz="2800" dirty="0" err="1"/>
              <a:t>kaukėtą</a:t>
            </a:r>
            <a:r>
              <a:rPr lang="lt-LT" sz="2800" dirty="0"/>
              <a:t> ir „naivios“ mąstysenos personažą, kuris ir sukuria keistą tragiškumo ir juokingumo derinį. </a:t>
            </a:r>
          </a:p>
        </p:txBody>
      </p:sp>
    </p:spTree>
    <p:extLst>
      <p:ext uri="{BB962C8B-B14F-4D97-AF65-F5344CB8AC3E}">
        <p14:creationId xmlns:p14="http://schemas.microsoft.com/office/powerpoint/2010/main" val="36274542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a:xfrm>
            <a:off x="220717" y="1845734"/>
            <a:ext cx="11650717" cy="4428942"/>
          </a:xfrm>
        </p:spPr>
        <p:txBody>
          <a:bodyPr>
            <a:normAutofit/>
          </a:bodyPr>
          <a:lstStyle/>
          <a:p>
            <a:r>
              <a:rPr lang="lt-LT" sz="2800" dirty="0"/>
              <a:t>Akivaizdus ir </a:t>
            </a:r>
            <a:r>
              <a:rPr lang="lt-LT" sz="2800" dirty="0" err="1"/>
              <a:t>karnavališkas</a:t>
            </a:r>
            <a:r>
              <a:rPr lang="lt-LT" sz="2800" dirty="0"/>
              <a:t> oficialiosios ideologijos, sovietinių vertybių apvertimas. Ironija atsiranda apsimetant, kad naiviai tikima propaganda. Naivusis Kukutis, pažodžiui priimdamas ideologinės propagandos klišes, sąžiningai </a:t>
            </a:r>
            <a:r>
              <a:rPr lang="lt-LT" sz="2800" dirty="0" err="1"/>
              <a:t>gėdisi</a:t>
            </a:r>
            <a:r>
              <a:rPr lang="lt-LT" sz="2800" dirty="0"/>
              <a:t> savo </a:t>
            </a:r>
            <a:r>
              <a:rPr lang="lt-LT" sz="2800" dirty="0" err="1" smtClean="0"/>
              <a:t>negražumo</a:t>
            </a:r>
            <a:r>
              <a:rPr lang="lt-LT" sz="2800" dirty="0" smtClean="0"/>
              <a:t>, </a:t>
            </a:r>
            <a:r>
              <a:rPr lang="lt-LT" sz="2800" dirty="0"/>
              <a:t>nejaukiai jaučiasi „prieš tokį teisingą ir gražų </a:t>
            </a:r>
            <a:r>
              <a:rPr lang="lt-LT" sz="2800" dirty="0" smtClean="0"/>
              <a:t>gyvenimą“, </a:t>
            </a:r>
            <a:r>
              <a:rPr lang="lt-LT" sz="2800" dirty="0"/>
              <a:t>kur jis vienas nuodėmingai tegalvoja apie moteris, šitaip </a:t>
            </a:r>
            <a:r>
              <a:rPr lang="lt-LT" sz="2800" dirty="0" err="1" smtClean="0"/>
              <a:t>karnavališkai</a:t>
            </a:r>
            <a:r>
              <a:rPr lang="lt-LT" sz="2800" dirty="0" smtClean="0"/>
              <a:t> </a:t>
            </a:r>
            <a:r>
              <a:rPr lang="lt-LT" sz="2800" dirty="0"/>
              <a:t>atskleisdamas ir uždraustą erotikos temą. Kukutis tarsi kaltina save, kad dėl tokių minčių niekada neprilygs idealiam sovietiniam </a:t>
            </a:r>
            <a:r>
              <a:rPr lang="lt-LT" sz="2800" dirty="0" smtClean="0"/>
              <a:t>žmogui </a:t>
            </a:r>
            <a:r>
              <a:rPr lang="lt-LT" sz="2800" dirty="0"/>
              <a:t>ir savo seksualumą bando užgniaužti darbu, bet taip tik sukompromituoja paties privalomo darbo idėją, nes privalomas, primestas, prievartinis darbas neleidžia pamatyti tėvynės  bei nesuteikia galimybių savarankiškam kūrybiškam mąstymui</a:t>
            </a:r>
            <a:r>
              <a:rPr lang="lt-LT" dirty="0"/>
              <a:t>.</a:t>
            </a:r>
          </a:p>
        </p:txBody>
      </p:sp>
    </p:spTree>
    <p:extLst>
      <p:ext uri="{BB962C8B-B14F-4D97-AF65-F5344CB8AC3E}">
        <p14:creationId xmlns:p14="http://schemas.microsoft.com/office/powerpoint/2010/main" val="33615100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a:xfrm>
            <a:off x="504497" y="1845733"/>
            <a:ext cx="11193517" cy="4381645"/>
          </a:xfrm>
        </p:spPr>
        <p:txBody>
          <a:bodyPr>
            <a:normAutofit/>
          </a:bodyPr>
          <a:lstStyle/>
          <a:p>
            <a:r>
              <a:rPr lang="lt-LT" sz="3200" dirty="0" smtClean="0"/>
              <a:t>Darbas</a:t>
            </a:r>
            <a:r>
              <a:rPr lang="lt-LT" sz="3200" dirty="0"/>
              <a:t>, bene pagrindinis sovietinio žmogaus pasaulėžiūros aspektas, naujajame pasaulyje Kukučiui yra nebetekęs nei sakralios prasmės, metafizinės motyvacijos, nei tiesioginio, asmeniško santykio, kurį naikina technikos įsigalėjimas, </a:t>
            </a:r>
            <a:r>
              <a:rPr lang="lt-LT" sz="3200" dirty="0" err="1"/>
              <a:t>industrializacja</a:t>
            </a:r>
            <a:r>
              <a:rPr lang="lt-LT" sz="3200" dirty="0"/>
              <a:t>, gyvenimo tempo greitėjimas. Galiausiai suvokiama, kad, „dirbdamas visą gyvenimą, / nepadarysi net skruzdės / </a:t>
            </a:r>
            <a:r>
              <a:rPr lang="lt-LT" sz="3200" dirty="0" smtClean="0"/>
              <a:t>gyvybės“. </a:t>
            </a:r>
            <a:r>
              <a:rPr lang="lt-LT" sz="3200" dirty="0"/>
              <a:t>Darbas, turėjęs sovietiniam žmogui tapti </a:t>
            </a:r>
            <a:r>
              <a:rPr lang="lt-LT" sz="3200" dirty="0" err="1"/>
              <a:t>nemirtingumo</a:t>
            </a:r>
            <a:r>
              <a:rPr lang="lt-LT" sz="3200" dirty="0"/>
              <a:t> garantija, nes ateistinis žmogus tik per savo darbus gali „pelnyti amžinybę“, čia kelia tik keblumus, kuriuos išsprendžia </a:t>
            </a:r>
            <a:r>
              <a:rPr lang="lt-LT" sz="3200" dirty="0" smtClean="0"/>
              <a:t>mirtis.</a:t>
            </a:r>
            <a:endParaRPr lang="lt-LT" sz="3200" dirty="0"/>
          </a:p>
        </p:txBody>
      </p:sp>
    </p:spTree>
    <p:extLst>
      <p:ext uri="{BB962C8B-B14F-4D97-AF65-F5344CB8AC3E}">
        <p14:creationId xmlns:p14="http://schemas.microsoft.com/office/powerpoint/2010/main" val="32445568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Eilėraščio </a:t>
            </a:r>
            <a:r>
              <a:rPr lang="lt-LT" dirty="0"/>
              <a:t>„Kukutis nori pamatyti tėvynę</a:t>
            </a:r>
            <a:r>
              <a:rPr lang="lt-LT" dirty="0" smtClean="0"/>
              <a:t>“ analizė </a:t>
            </a:r>
            <a:endParaRPr lang="lt-LT" dirty="0"/>
          </a:p>
        </p:txBody>
      </p:sp>
      <p:sp>
        <p:nvSpPr>
          <p:cNvPr id="3" name="Content Placeholder 2"/>
          <p:cNvSpPr>
            <a:spLocks noGrp="1"/>
          </p:cNvSpPr>
          <p:nvPr>
            <p:ph idx="1"/>
          </p:nvPr>
        </p:nvSpPr>
        <p:spPr/>
        <p:txBody>
          <a:bodyPr>
            <a:normAutofit/>
          </a:bodyPr>
          <a:lstStyle/>
          <a:p>
            <a:r>
              <a:rPr lang="lt-LT" sz="3200" dirty="0" smtClean="0"/>
              <a:t>Pavadinimas nuteikia ne baugiai (kaip įprasta baladėms), bet greičiau komiškai: kas trukdo tokiam paprastam Kukučio norui išsipildyti? Jis tremtinys, seniai nematęs tėvynės? </a:t>
            </a:r>
          </a:p>
          <a:p>
            <a:r>
              <a:rPr lang="lt-LT" sz="3200" dirty="0" smtClean="0"/>
              <a:t>Kalbantysis, matyt, yra Kukutis (tai rodo tiesioginės kalbos ženklas), o pašnekovas greičiausiai yra skaitytojas. Tačiau kreipdamasis į mus, Kukutis iš tiesų kalbasi pats su savimi, pats sau sukuria klausimus, į kuriuos mėgina atsakyti.</a:t>
            </a:r>
          </a:p>
        </p:txBody>
      </p:sp>
    </p:spTree>
    <p:extLst>
      <p:ext uri="{BB962C8B-B14F-4D97-AF65-F5344CB8AC3E}">
        <p14:creationId xmlns:p14="http://schemas.microsoft.com/office/powerpoint/2010/main" val="38310795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Logiška teiginių seką</a:t>
            </a:r>
            <a:endParaRPr lang="lt-LT" dirty="0"/>
          </a:p>
        </p:txBody>
      </p:sp>
      <p:sp>
        <p:nvSpPr>
          <p:cNvPr id="3" name="Content Placeholder 2"/>
          <p:cNvSpPr>
            <a:spLocks noGrp="1"/>
          </p:cNvSpPr>
          <p:nvPr>
            <p:ph idx="1"/>
          </p:nvPr>
        </p:nvSpPr>
        <p:spPr>
          <a:xfrm>
            <a:off x="299545" y="1845733"/>
            <a:ext cx="11587655" cy="4381645"/>
          </a:xfrm>
        </p:spPr>
        <p:txBody>
          <a:bodyPr>
            <a:normAutofit/>
          </a:bodyPr>
          <a:lstStyle/>
          <a:p>
            <a:r>
              <a:rPr lang="lt-LT" sz="2400" dirty="0" smtClean="0"/>
              <a:t>1</a:t>
            </a:r>
            <a:r>
              <a:rPr lang="lt-LT" sz="2400" dirty="0"/>
              <a:t>. „Taip ilgai nemačiau tėvynės“ – išeities taškas, tačiau labai paradoksalus, nes Kukutis sako, kad nematė tėvynės „dirbdamas jos laukus,/taisydamas šiaudinius stogus“. Tai pagrindinis paradoksas, problema, nurodanti baladės idėją. Visada būdamas savo tėvynėje, Kukutis niekada jos nematė. Vadinasi, „matymas“ čia turi daug gilesnę prasmę</a:t>
            </a:r>
            <a:r>
              <a:rPr lang="lt-LT" sz="2400" dirty="0" smtClean="0"/>
              <a:t>.</a:t>
            </a:r>
          </a:p>
          <a:p>
            <a:r>
              <a:rPr lang="lt-LT" sz="2400" dirty="0" smtClean="0"/>
              <a:t>2. „Taip gyvenimas nedavė laiko“ leidžia manyti, kad Kukučiui ilgas laikas reiškia visą gyvenimą. Kaip yra pastebėjusi literatūrologė V. Daujotytė, Martinaičio kūryboje gyvenimas yra daugiau už gyvybę: gyvybę žmogus ir taip gauna, o gyvenimą reikia užsidirbti. Nematė tėvynės, nes buvo labai užsiėmęs. Darbas kaip būtinybė temdo „akis ir galvojimą“. Vadinasi, tėvynę jis gali pamatyti nedirbdamas, tada, kai yra neužsiėmęs – per šventę? Gyvendamas gyvenimą tik kaip būtinybę, Kukutis jaučiasi nebent gyvas esąs, o štai gyvendamas gyvenimą kaip šventę, jis jau galėtų jaustis tikrai gyvenantis. Tačiau negali...</a:t>
            </a:r>
          </a:p>
          <a:p>
            <a:endParaRPr lang="lt-LT" dirty="0"/>
          </a:p>
        </p:txBody>
      </p:sp>
    </p:spTree>
    <p:extLst>
      <p:ext uri="{BB962C8B-B14F-4D97-AF65-F5344CB8AC3E}">
        <p14:creationId xmlns:p14="http://schemas.microsoft.com/office/powerpoint/2010/main" val="14566984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a:xfrm>
            <a:off x="189185" y="1845733"/>
            <a:ext cx="11587655" cy="4460473"/>
          </a:xfrm>
        </p:spPr>
        <p:txBody>
          <a:bodyPr>
            <a:normAutofit lnSpcReduction="10000"/>
          </a:bodyPr>
          <a:lstStyle/>
          <a:p>
            <a:r>
              <a:rPr lang="lt-LT" sz="2800" dirty="0" smtClean="0"/>
              <a:t>Kukutis negali darbo nedirbti, nes šventė gali būti tik atlygis už darbą, ne už laisvalaikį. Darbas yra Kukučio gyvybė, o patį gyvenimą, arba šventę, jis gali patirti tik nedirbdamas. Darbo tema leidžia eilėraščio paradokse įžvelgti esminį filosofinį klausimų ratą: iš tiesų, kas gi yra žmogaus gyvenimas – darbas ar šventė, laisvė ar būtinybė?</a:t>
            </a:r>
          </a:p>
          <a:p>
            <a:r>
              <a:rPr lang="lt-LT" sz="2800" dirty="0" smtClean="0"/>
              <a:t>3. Trečia strofa – išplėsta ironija. Čia metamas žvilgsnis į kitus, patiriančius panašų gyvenimą. Jie taip pat gyvena iš būtinybės, jie irgi norėtų, bet tėvynės nemato. Negana to, tie „kiti“ stengiasi pergudrauti gyvenimą, mėgindami šventę užsidirbti ne darbu, o valgymu – „kad gražesni būtų žodžiai apie tėvynę“. Tai sukuria komišką efektą. Kaip ir tėvynė, taip ir žodžiai apie tėvynę gražesni gali daryti tik nuo darbų, o ne nuo valgymo. Ironija sukuria atstumą tarp Kukučio ir „kitų“.</a:t>
            </a:r>
            <a:endParaRPr lang="lt-LT" sz="2800" dirty="0"/>
          </a:p>
          <a:p>
            <a:endParaRPr lang="lt-LT" dirty="0"/>
          </a:p>
        </p:txBody>
      </p:sp>
    </p:spTree>
    <p:extLst>
      <p:ext uri="{BB962C8B-B14F-4D97-AF65-F5344CB8AC3E}">
        <p14:creationId xmlns:p14="http://schemas.microsoft.com/office/powerpoint/2010/main" val="29776731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a:xfrm>
            <a:off x="189186" y="1845734"/>
            <a:ext cx="11824138" cy="4476238"/>
          </a:xfrm>
        </p:spPr>
        <p:txBody>
          <a:bodyPr>
            <a:noAutofit/>
          </a:bodyPr>
          <a:lstStyle/>
          <a:p>
            <a:r>
              <a:rPr lang="lt-LT" sz="2400" dirty="0" smtClean="0"/>
              <a:t>4. Ketvirtoje strofoje išryškėja darbo ir galvojimo opozicija: dirbdamas Kukutis nesuprato „savo minčių“, todėl šventės jam reikia, kad jas suprastų (krikščioniškoji sekmadienio samprata). Todėl galima teigti, kad šventam dalykui, aukščiausiajai vertybei prilyginama ir tėvynė. Čia ryški ezopinė kalba: paslėptai pasakyta tai, ko atvirai pasakyti nebuvo galima.</a:t>
            </a:r>
          </a:p>
          <a:p>
            <a:r>
              <a:rPr lang="lt-LT" sz="2400" dirty="0" smtClean="0"/>
              <a:t>5. Paskutinėje strofoje atskleidžiama, kad sekmadienis ir tėvynė tapatūs dalykai, kas bandyta parodyti per darbo sampratą – ir sekmadienis, ir tėvynė gali būti užsidirbami – „baigus visus darbus“. Sekmadienio ir tėvynės matymą gali suteikti tik laisvė nuo jau atlikto ir todėl nebeprivalomo darbo („laisvai padėjęs ant žemės rankas“). Tačiau tarp tėvynės ir Kukučio yra įsiterpęs tas nelemtas „ilgai“, kuris turėtų būti logiškai nuspėjamas (baladės parašytos iki atkuriant Lietuvos nepriklausomybę).  Tėvynės matymas atsigulus žolėj sukelia kitokių asociacijų – nebežmogiškų, mitinių pozicijų. Frazė „kam nedavė laiko gyvenimas“ tai gali paaiškinti: galimas daiktas, kad savo trokštamą tėvynę Kukutis pamatys tik tuomet, kai jo jau nebebus...</a:t>
            </a:r>
            <a:endParaRPr lang="lt-LT" sz="2400" dirty="0"/>
          </a:p>
        </p:txBody>
      </p:sp>
    </p:spTree>
    <p:extLst>
      <p:ext uri="{BB962C8B-B14F-4D97-AF65-F5344CB8AC3E}">
        <p14:creationId xmlns:p14="http://schemas.microsoft.com/office/powerpoint/2010/main" val="3553258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a:xfrm>
            <a:off x="236483" y="1845734"/>
            <a:ext cx="11666483" cy="4302818"/>
          </a:xfrm>
        </p:spPr>
        <p:txBody>
          <a:bodyPr>
            <a:noAutofit/>
          </a:bodyPr>
          <a:lstStyle/>
          <a:p>
            <a:r>
              <a:rPr lang="lt-LT" sz="2800" dirty="0" smtClean="0"/>
              <a:t>Taigi tėvynę, kurią nori pamatyti Kukutis, šiame eilėraštyje dera suvokti kaip visų aukščiausią Kukučio gyvenimo vertybę – tai, ko kasdieniško žmogaus akimis pamatyti neįmanoma. Kadangi tėvynė, kurią visą gyvenimą nori pamatyti Kukutis, yra daugiau nei darbas tėvynės laukuose, daugiau nei šiaudiniu tėvynės stogų taisymas, daugiau nei visi darbai tėvynėje, tai ši tėvynė, aišku, pranoksta Kukučio gyvenimą. Ji prilygsta sekmadienio šventiškumui, laisvei ir dieviškumui.</a:t>
            </a:r>
          </a:p>
          <a:p>
            <a:r>
              <a:rPr lang="lt-LT" sz="2800" dirty="0" smtClean="0"/>
              <a:t>Ten, kur baigiasi vieno Kukučio gyvenimas, nesibaigia gyvenimas apskritai – tautos gyvybė ir darbas tėvynei šį gyvenimą neišvengiamai tęsia aukštesniu, </a:t>
            </a:r>
            <a:r>
              <a:rPr lang="lt-LT" sz="2800" dirty="0" err="1" smtClean="0"/>
              <a:t>visuotinesniu</a:t>
            </a:r>
            <a:r>
              <a:rPr lang="lt-LT" sz="2800" dirty="0" smtClean="0"/>
              <a:t>, mitiniu tautos lygmeniu. Štai tą aukštesnį lygmenį ir nori pamatyti Kukutis.</a:t>
            </a:r>
            <a:endParaRPr lang="lt-LT" sz="2800" dirty="0"/>
          </a:p>
        </p:txBody>
      </p:sp>
    </p:spTree>
    <p:extLst>
      <p:ext uri="{BB962C8B-B14F-4D97-AF65-F5344CB8AC3E}">
        <p14:creationId xmlns:p14="http://schemas.microsoft.com/office/powerpoint/2010/main" val="21860984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Sigitas Geda (1943-2008)</a:t>
            </a:r>
            <a:endParaRPr lang="lt-LT" dirty="0"/>
          </a:p>
        </p:txBody>
      </p:sp>
      <p:pic>
        <p:nvPicPr>
          <p:cNvPr id="5" name="Content Placeholder 4"/>
          <p:cNvPicPr>
            <a:picLocks noGrp="1" noChangeAspect="1"/>
          </p:cNvPicPr>
          <p:nvPr>
            <p:ph sz="half" idx="1"/>
          </p:nvPr>
        </p:nvPicPr>
        <p:blipFill>
          <a:blip r:embed="rId2"/>
          <a:stretch>
            <a:fillRect/>
          </a:stretch>
        </p:blipFill>
        <p:spPr>
          <a:xfrm>
            <a:off x="560936" y="2467684"/>
            <a:ext cx="4938712" cy="2779461"/>
          </a:xfrm>
          <a:prstGeom prst="rect">
            <a:avLst/>
          </a:prstGeom>
        </p:spPr>
      </p:pic>
      <p:sp>
        <p:nvSpPr>
          <p:cNvPr id="4" name="Content Placeholder 3"/>
          <p:cNvSpPr>
            <a:spLocks noGrp="1"/>
          </p:cNvSpPr>
          <p:nvPr>
            <p:ph sz="half" idx="2"/>
          </p:nvPr>
        </p:nvSpPr>
        <p:spPr>
          <a:xfrm>
            <a:off x="5833241" y="1845735"/>
            <a:ext cx="5580993" cy="4023360"/>
          </a:xfrm>
        </p:spPr>
        <p:txBody>
          <a:bodyPr>
            <a:noAutofit/>
          </a:bodyPr>
          <a:lstStyle/>
          <a:p>
            <a:pPr algn="ctr"/>
            <a:r>
              <a:rPr lang="lt-LT" sz="3200" dirty="0" smtClean="0"/>
              <a:t>Poetas</a:t>
            </a:r>
            <a:r>
              <a:rPr lang="lt-LT" sz="3200" dirty="0"/>
              <a:t>, dramaturgas, kritikas, vertėjas, eseistas. 1994 m. Nacionalinės kultūros ir meno premijos laureatas, 1998 m. Gedimino ordino kavalierius. Gyvas lietuvių literatūros klasikas. Poeto vardas tapo avangardinių ieškojimų sinonimu. </a:t>
            </a:r>
          </a:p>
        </p:txBody>
      </p:sp>
    </p:spTree>
    <p:extLst>
      <p:ext uri="{BB962C8B-B14F-4D97-AF65-F5344CB8AC3E}">
        <p14:creationId xmlns:p14="http://schemas.microsoft.com/office/powerpoint/2010/main" val="8915633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769687"/>
          </a:xfrm>
        </p:spPr>
        <p:txBody>
          <a:bodyPr/>
          <a:lstStyle/>
          <a:p>
            <a:r>
              <a:rPr lang="lt-LT" dirty="0" smtClean="0"/>
              <a:t>Kūrybos bruožai</a:t>
            </a:r>
            <a:endParaRPr lang="lt-LT" dirty="0"/>
          </a:p>
        </p:txBody>
      </p:sp>
      <p:sp>
        <p:nvSpPr>
          <p:cNvPr id="3" name="Content Placeholder 2"/>
          <p:cNvSpPr>
            <a:spLocks noGrp="1"/>
          </p:cNvSpPr>
          <p:nvPr>
            <p:ph idx="1"/>
          </p:nvPr>
        </p:nvSpPr>
        <p:spPr>
          <a:xfrm>
            <a:off x="220717" y="1056290"/>
            <a:ext cx="11666483" cy="5060731"/>
          </a:xfrm>
        </p:spPr>
        <p:txBody>
          <a:bodyPr>
            <a:noAutofit/>
          </a:bodyPr>
          <a:lstStyle/>
          <a:p>
            <a:pPr>
              <a:buFont typeface="Wingdings" panose="05000000000000000000" pitchFamily="2" charset="2"/>
              <a:buChar char="Ø"/>
            </a:pPr>
            <a:r>
              <a:rPr lang="lt-LT" sz="2800" dirty="0"/>
              <a:t>Sigitas Geda – universalios mitinės atminties poetas. </a:t>
            </a:r>
            <a:endParaRPr lang="lt-LT" sz="2800" dirty="0" smtClean="0"/>
          </a:p>
          <a:p>
            <a:pPr>
              <a:buFont typeface="Wingdings" panose="05000000000000000000" pitchFamily="2" charset="2"/>
              <a:buChar char="Ø"/>
            </a:pPr>
            <a:r>
              <a:rPr lang="lt-LT" sz="2800" dirty="0" smtClean="0"/>
              <a:t>Jis </a:t>
            </a:r>
            <a:r>
              <a:rPr lang="lt-LT" sz="2800" dirty="0"/>
              <a:t>modernizavo lietuvių poeziją: išplėtė mitologinės vaizduotės galimybes, sukūrė unikalų meninį pasaulį, kuriame susilydė mitas, religija, kultūra, literatūra, gamta, istorija ir žmogaus kasdienybė. </a:t>
            </a:r>
            <a:endParaRPr lang="lt-LT" sz="2800" dirty="0" smtClean="0"/>
          </a:p>
          <a:p>
            <a:pPr>
              <a:buFont typeface="Wingdings" panose="05000000000000000000" pitchFamily="2" charset="2"/>
              <a:buChar char="Ø"/>
            </a:pPr>
            <a:r>
              <a:rPr lang="lt-LT" sz="2800" dirty="0" smtClean="0"/>
              <a:t>Jo </a:t>
            </a:r>
            <a:r>
              <a:rPr lang="lt-LT" sz="2800" dirty="0"/>
              <a:t>poezijoje jaučiamas nuolatinis ryšys tarp to, kas buvo dar priešistorėje, ir šiandienos; ieškoma universalios mitinės atminties, supinamos senosios lietuvių literatūros, Rytų poezijos, Viduramžių dailės, Biblijos, senųjų kultūrų mitologijos. </a:t>
            </a:r>
            <a:endParaRPr lang="lt-LT" sz="2800" dirty="0" smtClean="0"/>
          </a:p>
          <a:p>
            <a:pPr>
              <a:buFont typeface="Wingdings" panose="05000000000000000000" pitchFamily="2" charset="2"/>
              <a:buChar char="Ø"/>
            </a:pPr>
            <a:r>
              <a:rPr lang="lt-LT" sz="2800" dirty="0" smtClean="0"/>
              <a:t>Žemė</a:t>
            </a:r>
            <a:r>
              <a:rPr lang="lt-LT" sz="2800" dirty="0"/>
              <a:t>, kosmosas ir žmogus suvokiami kaip lygiaverčiai partneriai, giedama giesmė gyvybei. S. Gedos įkvėpimo šaltinis – didieji kultūros bei literatūros tekstai ir gamta, kurią poetas mato ne artojo žvilgsniu kaip sukultūrintą ir sakralizuotą dirvą, bet žvelgia į ją romantiškiau, aktualizuodamas jos stichišką jėgą ir tamsią gelmę. </a:t>
            </a:r>
          </a:p>
        </p:txBody>
      </p:sp>
    </p:spTree>
    <p:extLst>
      <p:ext uri="{BB962C8B-B14F-4D97-AF65-F5344CB8AC3E}">
        <p14:creationId xmlns:p14="http://schemas.microsoft.com/office/powerpoint/2010/main" val="25696968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Eilėraščio „Buvau į Lietuvą išėjęs“ analizė</a:t>
            </a:r>
            <a:endParaRPr lang="lt-LT" dirty="0"/>
          </a:p>
        </p:txBody>
      </p:sp>
      <p:sp>
        <p:nvSpPr>
          <p:cNvPr id="3" name="Content Placeholder 2"/>
          <p:cNvSpPr>
            <a:spLocks noGrp="1"/>
          </p:cNvSpPr>
          <p:nvPr>
            <p:ph idx="1"/>
          </p:nvPr>
        </p:nvSpPr>
        <p:spPr>
          <a:xfrm>
            <a:off x="173421" y="1845734"/>
            <a:ext cx="11587655" cy="4023360"/>
          </a:xfrm>
        </p:spPr>
        <p:txBody>
          <a:bodyPr>
            <a:noAutofit/>
          </a:bodyPr>
          <a:lstStyle/>
          <a:p>
            <a:r>
              <a:rPr lang="lt-LT" sz="2800" dirty="0"/>
              <a:t>1966 metais, arba 23-aisiais gyvenimo </a:t>
            </a:r>
            <a:r>
              <a:rPr lang="lt-LT" sz="2800" dirty="0" smtClean="0"/>
              <a:t>metais, </a:t>
            </a:r>
            <a:r>
              <a:rPr lang="lt-LT" sz="2800" dirty="0"/>
              <a:t>S. Geda išleido pirmąją eilėraščių knygą </a:t>
            </a:r>
            <a:r>
              <a:rPr lang="lt-LT" sz="2800" dirty="0" smtClean="0"/>
              <a:t>„Pėdos</a:t>
            </a:r>
            <a:r>
              <a:rPr lang="lt-LT" sz="2800" dirty="0"/>
              <a:t>”, kuri buvo įvykis. Ir giriama, ir barama. Nenumatyta knyga, pilna pašėlusio džiaugsmo, gyvybės plazdėjimo, valiūkiškos laisvės, nesilaikančios jokių ribų ar </a:t>
            </a:r>
            <a:r>
              <a:rPr lang="lt-LT" sz="2800" dirty="0" smtClean="0"/>
              <a:t>sutarčių. Šiam rinkiniui priklauso ir eil. „Buvau į Lietuvą išėjęs“.</a:t>
            </a:r>
          </a:p>
          <a:p>
            <a:r>
              <a:rPr lang="lt-LT" sz="2800" dirty="0"/>
              <a:t>Pavasario ritmas, atgijimo stichija valdo šį eilėraštį. Vėjas, kuriame plakasi paukščių sparnai, upės, plaštakės. Žolės spartus augimas, gyvulių pasirodymas. Spalvos žaismas: rudas, žalias, raudonas. Suabejojimas visagale realybe – “buvau ar nebuvau”. Sapno suvedimas su moliu – gličia, laikančia realybe. Veiksmažodžio </a:t>
            </a:r>
            <a:r>
              <a:rPr lang="lt-LT" sz="2800" dirty="0" smtClean="0"/>
              <a:t>„</a:t>
            </a:r>
            <a:r>
              <a:rPr lang="lt-LT" sz="2800" dirty="0" err="1" smtClean="0"/>
              <a:t>vėjiška</a:t>
            </a:r>
            <a:r>
              <a:rPr lang="lt-LT" sz="2800" dirty="0"/>
              <a:t>” ekspresija: ėjo, plazdėjo, </a:t>
            </a:r>
            <a:r>
              <a:rPr lang="lt-LT" sz="2800" dirty="0" err="1"/>
              <a:t>plakės</a:t>
            </a:r>
            <a:r>
              <a:rPr lang="lt-LT" sz="2800" dirty="0"/>
              <a:t>, vertės… Šitokią žodžio laisvę turi tautosaka, ypač pasaka, ir vaikas…</a:t>
            </a:r>
          </a:p>
        </p:txBody>
      </p:sp>
    </p:spTree>
    <p:extLst>
      <p:ext uri="{BB962C8B-B14F-4D97-AF65-F5344CB8AC3E}">
        <p14:creationId xmlns:p14="http://schemas.microsoft.com/office/powerpoint/2010/main" val="7374323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a:xfrm>
            <a:off x="472965" y="1845734"/>
            <a:ext cx="11130455" cy="4023360"/>
          </a:xfrm>
        </p:spPr>
        <p:txBody>
          <a:bodyPr>
            <a:normAutofit/>
          </a:bodyPr>
          <a:lstStyle/>
          <a:p>
            <a:r>
              <a:rPr lang="lt-LT" sz="3600" dirty="0" smtClean="0"/>
              <a:t>Sigitas Geda </a:t>
            </a:r>
            <a:r>
              <a:rPr lang="lt-LT" sz="3600" dirty="0"/>
              <a:t>yra sakęs, jog </a:t>
            </a:r>
            <a:r>
              <a:rPr lang="lt-LT" sz="3600" i="1" dirty="0" smtClean="0"/>
              <a:t>„Čia</a:t>
            </a:r>
            <a:r>
              <a:rPr lang="lt-LT" sz="3600" i="1" dirty="0"/>
              <a:t>, </a:t>
            </a:r>
            <a:r>
              <a:rPr lang="lt-LT" sz="3600" i="1" dirty="0" err="1"/>
              <a:t>gimtuosiuos</a:t>
            </a:r>
            <a:r>
              <a:rPr lang="lt-LT" sz="3600" i="1" dirty="0"/>
              <a:t> </a:t>
            </a:r>
            <a:r>
              <a:rPr lang="lt-LT" sz="3600" i="1" dirty="0" err="1"/>
              <a:t>laukuos</a:t>
            </a:r>
            <a:r>
              <a:rPr lang="lt-LT" sz="3600" i="1" dirty="0"/>
              <a:t>, prie ežerų ir miškų, esu pergyvenęs ir kitas žmogaus ir gamtos metamorfozes: kartais man pasirodydavo, kad yra kažkas bendra tarp vieversio sparnų, motinos ir upių vandens siūbavimo, kad karvės mūkimas siejasi su atgimstančiu dangumi ir permatomu pavasario vandeniu…”</a:t>
            </a:r>
          </a:p>
        </p:txBody>
      </p:sp>
    </p:spTree>
    <p:extLst>
      <p:ext uri="{BB962C8B-B14F-4D97-AF65-F5344CB8AC3E}">
        <p14:creationId xmlns:p14="http://schemas.microsoft.com/office/powerpoint/2010/main" val="2452306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a:xfrm>
            <a:off x="141890" y="1737360"/>
            <a:ext cx="11824138" cy="4600378"/>
          </a:xfrm>
        </p:spPr>
        <p:txBody>
          <a:bodyPr>
            <a:normAutofit lnSpcReduction="10000"/>
          </a:bodyPr>
          <a:lstStyle/>
          <a:p>
            <a:r>
              <a:rPr lang="lt-LT" sz="2800" dirty="0" smtClean="0"/>
              <a:t>Eilėraštis kalba apie pasaulį, kuriame gyvas mitas, stebuklas.</a:t>
            </a:r>
          </a:p>
          <a:p>
            <a:r>
              <a:rPr lang="lt-LT" sz="2800" dirty="0" smtClean="0"/>
              <a:t>Į pasaulį žvelgdamas vaikiškomis akimis, tarsi žaisdamas, gali perkurti pasaulį, priartinti jį prie pirmapradės būties.</a:t>
            </a:r>
          </a:p>
          <a:p>
            <a:r>
              <a:rPr lang="lt-LT" sz="2800" dirty="0" smtClean="0"/>
              <a:t>Lyrinis subjektas tampa mito kūrėju, atgaivina pirmapradę sąmonę, kuri nepaiso įprastinių realybės dėsnių, priartėja prie gamtos taip, kad tampa jos dalimi („Žole apaugo mano akys“). Iš tos žolės akių gelmėj dėl to ir veriasi „raudoni gyvuliai“.</a:t>
            </a:r>
          </a:p>
          <a:p>
            <a:r>
              <a:rPr lang="lt-LT" sz="2800" dirty="0" smtClean="0"/>
              <a:t>Lyrinis subjektas suvokiamas kaip visumos dalis, gamtos esybė.</a:t>
            </a:r>
          </a:p>
          <a:p>
            <a:r>
              <a:rPr lang="lt-LT" sz="2800" dirty="0" smtClean="0"/>
              <a:t>Ketvirtas posmas – tarsi užuomina į pasaulio centrą, į erdvės sakralumą. Tik sakralioje erdvėje atkartojamas pasaulio kūrimo aktas. Sakraliame pasaulyje tiek gamta (vėjas, vieversys, gyvuliai, žolė), tiek žmogus (moterys, lyrinis subjektas) yra nedaloma visuma.</a:t>
            </a:r>
          </a:p>
          <a:p>
            <a:endParaRPr lang="lt-LT" dirty="0"/>
          </a:p>
        </p:txBody>
      </p:sp>
    </p:spTree>
    <p:extLst>
      <p:ext uri="{BB962C8B-B14F-4D97-AF65-F5344CB8AC3E}">
        <p14:creationId xmlns:p14="http://schemas.microsoft.com/office/powerpoint/2010/main" val="661352593"/>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docProps/app.xml><?xml version="1.0" encoding="utf-8"?>
<Properties xmlns="http://schemas.openxmlformats.org/officeDocument/2006/extended-properties" xmlns:vt="http://schemas.openxmlformats.org/officeDocument/2006/docPropsVTypes">
  <Template>Retrospect</Template>
  <TotalTime>290</TotalTime>
  <Words>3788</Words>
  <Application>Microsoft Office PowerPoint</Application>
  <PresentationFormat>Widescreen</PresentationFormat>
  <Paragraphs>111</Paragraphs>
  <Slides>35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Calibri</vt:lpstr>
      <vt:lpstr>Calibri Light</vt:lpstr>
      <vt:lpstr>Wingdings</vt:lpstr>
      <vt:lpstr>Retrospect</vt:lpstr>
      <vt:lpstr>Judita Vaičiūnaitė (1937-2001) – moderni miesto ir jo kultūros poetė, elegantiško žodžio meistrė.</vt:lpstr>
      <vt:lpstr>PowerPoint Presentation</vt:lpstr>
      <vt:lpstr>PowerPoint Presentation</vt:lpstr>
      <vt:lpstr>Eilėraščių laikas</vt:lpstr>
      <vt:lpstr>Eilėraščių erdvė</vt:lpstr>
      <vt:lpstr>Eilėraščių temos</vt:lpstr>
      <vt:lpstr>Eilėraščių temos</vt:lpstr>
      <vt:lpstr>Poetikos savitumas</vt:lpstr>
      <vt:lpstr>Eilėraščio „Saulėgrąža“ analizė</vt:lpstr>
      <vt:lpstr>PowerPoint Presentation</vt:lpstr>
      <vt:lpstr>PowerPoint Presentation</vt:lpstr>
      <vt:lpstr>PowerPoint Presentation</vt:lpstr>
      <vt:lpstr>PowerPoint Presentation</vt:lpstr>
      <vt:lpstr>Marcelijus Martinaitis (1936-2013)</vt:lpstr>
      <vt:lpstr>Ištikimas savo šaknims – žemdirbiškai, etnografinei kultūrai  (fotografijų albumas „Marcelijaus margučiai“ – 2012 m.)</vt:lpstr>
      <vt:lpstr>Kūrybos bruožai</vt:lpstr>
      <vt:lpstr>PowerPoint Presentation</vt:lpstr>
      <vt:lpstr>Prisiminimas apie ateitį </vt:lpstr>
      <vt:lpstr>„Kukučio baladės“ - tai populiariausias Marcelijaus Martinaičio kūrinys, o Kukutis – populiariausias personažas XX a. pabaigos poezijoje.</vt:lpstr>
      <vt:lpstr>PowerPoint Presentation</vt:lpstr>
      <vt:lpstr>PowerPoint Presentation</vt:lpstr>
      <vt:lpstr>PowerPoint Presentation</vt:lpstr>
      <vt:lpstr>PowerPoint Presentation</vt:lpstr>
      <vt:lpstr>PowerPoint Presentation</vt:lpstr>
      <vt:lpstr>PowerPoint Presentation</vt:lpstr>
      <vt:lpstr>Eilėraščio „Kukutis nori pamatyti tėvynę“ analizė </vt:lpstr>
      <vt:lpstr>Logiška teiginių seką</vt:lpstr>
      <vt:lpstr>PowerPoint Presentation</vt:lpstr>
      <vt:lpstr>PowerPoint Presentation</vt:lpstr>
      <vt:lpstr>PowerPoint Presentation</vt:lpstr>
      <vt:lpstr>Sigitas Geda (1943-2008)</vt:lpstr>
      <vt:lpstr>Kūrybos bruožai</vt:lpstr>
      <vt:lpstr>Eilėraščio „Buvau į Lietuvą išėjęs“ analizė</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Judita Vaičiūnaitė (1937-2001) – moderni miesto ir jo kultūros poetė, elegantiško žodžio meistrė.</dc:title>
  <dc:creator>vartotojas</dc:creator>
  <cp:lastModifiedBy>vartotojas</cp:lastModifiedBy>
  <cp:revision>24</cp:revision>
  <dcterms:created xsi:type="dcterms:W3CDTF">2015-04-15T16:18:13Z</dcterms:created>
  <dcterms:modified xsi:type="dcterms:W3CDTF">2015-04-15T21:08:23Z</dcterms:modified>
</cp:coreProperties>
</file>