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724327F-889C-4E0B-95AF-39733000D1F0}" type="datetimeFigureOut">
              <a:rPr lang="en-US" smtClean="0"/>
              <a:t>7/23/2015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0D8377C-77A2-4F42-931D-3E82F9437EF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24327F-889C-4E0B-95AF-39733000D1F0}" type="datetimeFigureOut">
              <a:rPr lang="en-US" smtClean="0"/>
              <a:t>7/23/2015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24327F-889C-4E0B-95AF-39733000D1F0}" type="datetimeFigureOut">
              <a:rPr lang="en-US" smtClean="0"/>
              <a:t>7/23/2015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724327F-889C-4E0B-95AF-39733000D1F0}" type="datetimeFigureOut">
              <a:rPr lang="en-US" smtClean="0"/>
              <a:t>7/23/2015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377C-77A2-4F42-931D-3E82F9437EF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24327F-889C-4E0B-95AF-39733000D1F0}" type="datetimeFigureOut">
              <a:rPr lang="en-US" smtClean="0"/>
              <a:t>7/23/2015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24327F-889C-4E0B-95AF-39733000D1F0}" type="datetimeFigureOut">
              <a:rPr lang="en-US" smtClean="0"/>
              <a:t>7/23/2015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4327F-889C-4E0B-95AF-39733000D1F0}" type="datetimeFigureOut">
              <a:rPr lang="en-US" smtClean="0"/>
              <a:t>7/23/2015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724327F-889C-4E0B-95AF-39733000D1F0}" type="datetimeFigureOut">
              <a:rPr lang="en-US" smtClean="0"/>
              <a:t>7/23/2015</a:t>
            </a:fld>
            <a:endParaRPr lang="en-US"/>
          </a:p>
        </p:txBody>
      </p:sp>
      <p:sp>
        <p:nvSpPr>
          <p:cNvPr id="7" name="Slide Number Placeholder 6"/>
          <p:cNvSpPr>
            <a:spLocks noGrp="1"/>
          </p:cNvSpPr>
          <p:nvPr>
            <p:ph type="sldNum" sz="quarter" idx="12"/>
          </p:nvPr>
        </p:nvSpPr>
        <p:spPr/>
        <p:txBody>
          <a:bodyPr/>
          <a:lstStyle/>
          <a:p>
            <a:fld id="{70D8377C-77A2-4F42-931D-3E82F9437EF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24327F-889C-4E0B-95AF-39733000D1F0}" type="datetimeFigureOut">
              <a:rPr lang="en-US" smtClean="0"/>
              <a:t>7/23/2015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327F-889C-4E0B-95AF-39733000D1F0}" type="datetimeFigureOut">
              <a:rPr lang="en-US" smtClean="0"/>
              <a:t>7/23/2015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327F-889C-4E0B-95AF-39733000D1F0}" type="datetimeFigureOut">
              <a:rPr lang="en-US" smtClean="0"/>
              <a:t>7/23/2015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377C-77A2-4F42-931D-3E82F9437EF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724327F-889C-4E0B-95AF-39733000D1F0}" type="datetimeFigureOut">
              <a:rPr lang="en-US" smtClean="0"/>
              <a:t>7/23/2015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0D8377C-77A2-4F42-931D-3E82F9437EF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9992" y="2492896"/>
            <a:ext cx="3888431" cy="1368152"/>
          </a:xfrm>
        </p:spPr>
        <p:txBody>
          <a:bodyPr>
            <a:noAutofit/>
          </a:bodyPr>
          <a:lstStyle/>
          <a:p>
            <a:pPr algn="ctr"/>
            <a:r>
              <a:rPr lang="lt-LT" b="1" dirty="0" smtClean="0"/>
              <a:t>Antano Grašvos „veidai“</a:t>
            </a:r>
            <a:endParaRPr lang="en-US" b="1" dirty="0"/>
          </a:p>
        </p:txBody>
      </p:sp>
      <p:sp>
        <p:nvSpPr>
          <p:cNvPr id="3" name="Subtitle 2"/>
          <p:cNvSpPr>
            <a:spLocks noGrp="1"/>
          </p:cNvSpPr>
          <p:nvPr>
            <p:ph type="subTitle" idx="1"/>
          </p:nvPr>
        </p:nvSpPr>
        <p:spPr>
          <a:xfrm>
            <a:off x="4733365" y="4421080"/>
            <a:ext cx="3309803" cy="1600208"/>
          </a:xfrm>
        </p:spPr>
        <p:txBody>
          <a:bodyPr/>
          <a:lstStyle/>
          <a:p>
            <a:pPr algn="ctr"/>
            <a:r>
              <a:rPr lang="lt-LT" dirty="0" smtClean="0"/>
              <a:t>A. Škėmos psichologinis-filosofinis romanas „Balta drobulė“</a:t>
            </a:r>
            <a:endParaRPr lang="en-US" dirty="0"/>
          </a:p>
        </p:txBody>
      </p:sp>
      <p:pic>
        <p:nvPicPr>
          <p:cNvPr id="7170" name="Picture 2" descr="C:\Documents and Settings\Administrator\Desktop\bal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4160054" cy="27683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47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 calcmode="lin" valueType="num">
                                      <p:cBhvr>
                                        <p:cTn id="14" dur="1000" fill="hold"/>
                                        <p:tgtEl>
                                          <p:spTgt spid="7170"/>
                                        </p:tgtEl>
                                        <p:attrNameLst>
                                          <p:attrName>ppt_w</p:attrName>
                                        </p:attrNameLst>
                                      </p:cBhvr>
                                      <p:tavLst>
                                        <p:tav tm="0">
                                          <p:val>
                                            <p:fltVal val="0"/>
                                          </p:val>
                                        </p:tav>
                                        <p:tav tm="100000">
                                          <p:val>
                                            <p:strVal val="#ppt_w"/>
                                          </p:val>
                                        </p:tav>
                                      </p:tavLst>
                                    </p:anim>
                                    <p:anim calcmode="lin" valueType="num">
                                      <p:cBhvr>
                                        <p:cTn id="15" dur="1000" fill="hold"/>
                                        <p:tgtEl>
                                          <p:spTgt spid="7170"/>
                                        </p:tgtEl>
                                        <p:attrNameLst>
                                          <p:attrName>ppt_h</p:attrName>
                                        </p:attrNameLst>
                                      </p:cBhvr>
                                      <p:tavLst>
                                        <p:tav tm="0">
                                          <p:val>
                                            <p:fltVal val="0"/>
                                          </p:val>
                                        </p:tav>
                                        <p:tav tm="100000">
                                          <p:val>
                                            <p:strVal val="#ppt_h"/>
                                          </p:val>
                                        </p:tav>
                                      </p:tavLst>
                                    </p:anim>
                                    <p:anim calcmode="lin" valueType="num">
                                      <p:cBhvr>
                                        <p:cTn id="16" dur="1000" fill="hold"/>
                                        <p:tgtEl>
                                          <p:spTgt spid="7170"/>
                                        </p:tgtEl>
                                        <p:attrNameLst>
                                          <p:attrName>style.rotation</p:attrName>
                                        </p:attrNameLst>
                                      </p:cBhvr>
                                      <p:tavLst>
                                        <p:tav tm="0">
                                          <p:val>
                                            <p:fltVal val="90"/>
                                          </p:val>
                                        </p:tav>
                                        <p:tav tm="100000">
                                          <p:val>
                                            <p:fltVal val="0"/>
                                          </p:val>
                                        </p:tav>
                                      </p:tavLst>
                                    </p:anim>
                                    <p:animEffect transition="in" filter="fade">
                                      <p:cBhvr>
                                        <p:cTn id="17" dur="1000"/>
                                        <p:tgtEl>
                                          <p:spTgt spid="717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548680"/>
            <a:ext cx="7024744" cy="864096"/>
          </a:xfrm>
        </p:spPr>
        <p:txBody>
          <a:bodyPr>
            <a:normAutofit/>
          </a:bodyPr>
          <a:lstStyle/>
          <a:p>
            <a:r>
              <a:rPr lang="en-US" sz="4400" b="1" dirty="0" err="1"/>
              <a:t>Liftininkas</a:t>
            </a:r>
            <a:endParaRPr lang="en-US" sz="4400" b="1" dirty="0"/>
          </a:p>
        </p:txBody>
      </p:sp>
      <p:sp>
        <p:nvSpPr>
          <p:cNvPr id="3" name="Content Placeholder 2"/>
          <p:cNvSpPr>
            <a:spLocks noGrp="1"/>
          </p:cNvSpPr>
          <p:nvPr>
            <p:ph sz="quarter" idx="13"/>
          </p:nvPr>
        </p:nvSpPr>
        <p:spPr>
          <a:xfrm>
            <a:off x="539552" y="1484784"/>
            <a:ext cx="3960440" cy="4968552"/>
          </a:xfrm>
        </p:spPr>
        <p:txBody>
          <a:bodyPr>
            <a:normAutofit fontScale="85000" lnSpcReduction="20000"/>
          </a:bodyPr>
          <a:lstStyle/>
          <a:p>
            <a:pPr marL="68580" indent="0">
              <a:buNone/>
            </a:pPr>
            <a:r>
              <a:rPr lang="lt-LT" dirty="0"/>
              <a:t>Grašva </a:t>
            </a:r>
            <a:r>
              <a:rPr lang="lt-LT" dirty="0" smtClean="0"/>
              <a:t>dėvi </a:t>
            </a:r>
            <a:r>
              <a:rPr lang="lt-LT" dirty="0"/>
              <a:t>teatrinį kostiumą primenančią uniformą; privalomos baltos pirštinės uždengia motinos dovanotą žiedą, kuris yra Garšvos asmens tapatybės ženklas ir simbolinė jungtis su praeitimi bei Lietuva. Apsivilkęs uniformą žmo¬gus nebeturi teisės būti savimi, taisyklės griežtai riboja jo išvaizdą ir elgesį, kuris turi tiksliai atitikti viešbučio mechanizmo darbą. Švarko atlapų kampuose pritvirtinti skaičiaus 87 ženklai paverčia svečius ap¬tarnaujantį keltuvininką savotišku biorobotu, neturinčiu jokių </a:t>
            </a:r>
            <a:r>
              <a:rPr lang="lt-LT" dirty="0" smtClean="0"/>
              <a:t>individualybės </a:t>
            </a:r>
            <a:r>
              <a:rPr lang="lt-LT" dirty="0"/>
              <a:t>žymių.</a:t>
            </a:r>
            <a:endParaRPr lang="en-US" dirty="0"/>
          </a:p>
        </p:txBody>
      </p:sp>
      <p:sp>
        <p:nvSpPr>
          <p:cNvPr id="4" name="Content Placeholder 3"/>
          <p:cNvSpPr>
            <a:spLocks noGrp="1"/>
          </p:cNvSpPr>
          <p:nvPr>
            <p:ph sz="quarter" idx="14"/>
          </p:nvPr>
        </p:nvSpPr>
        <p:spPr>
          <a:xfrm>
            <a:off x="4499992" y="836713"/>
            <a:ext cx="4176464" cy="5616624"/>
          </a:xfrm>
        </p:spPr>
        <p:txBody>
          <a:bodyPr>
            <a:normAutofit fontScale="70000" lnSpcReduction="20000"/>
          </a:bodyPr>
          <a:lstStyle/>
          <a:p>
            <a:pPr marL="68580" indent="0">
              <a:buNone/>
            </a:pPr>
            <a:r>
              <a:rPr lang="lt-LT" dirty="0" smtClean="0"/>
              <a:t>Garšvai ryškiaspalvis </a:t>
            </a:r>
          </a:p>
          <a:p>
            <a:pPr marL="68580" indent="0">
              <a:buNone/>
            </a:pPr>
            <a:r>
              <a:rPr lang="lt-LT" dirty="0" smtClean="0"/>
              <a:t>keltuvininko kostiumas</a:t>
            </a:r>
          </a:p>
          <a:p>
            <a:pPr marL="68580" indent="0">
              <a:buNone/>
            </a:pPr>
            <a:r>
              <a:rPr lang="lt-LT" dirty="0" smtClean="0"/>
              <a:t>primena </a:t>
            </a:r>
            <a:r>
              <a:rPr lang="lt-LT" dirty="0"/>
              <a:t>Johano Štrauso </a:t>
            </a:r>
            <a:endParaRPr lang="lt-LT" dirty="0" smtClean="0"/>
          </a:p>
          <a:p>
            <a:pPr marL="68580" indent="0">
              <a:buNone/>
            </a:pPr>
            <a:r>
              <a:rPr lang="lt-LT" dirty="0" smtClean="0"/>
              <a:t>operetę</a:t>
            </a:r>
            <a:r>
              <a:rPr lang="lt-LT" dirty="0"/>
              <a:t>, o jis pats, </a:t>
            </a:r>
            <a:endParaRPr lang="lt-LT" dirty="0" smtClean="0"/>
          </a:p>
          <a:p>
            <a:pPr marL="68580" indent="0">
              <a:buNone/>
            </a:pPr>
            <a:r>
              <a:rPr lang="lt-LT" dirty="0" smtClean="0"/>
              <a:t>vilkėdamas </a:t>
            </a:r>
            <a:r>
              <a:rPr lang="lt-LT" dirty="0"/>
              <a:t>suaugusiam </a:t>
            </a:r>
            <a:endParaRPr lang="lt-LT" dirty="0" smtClean="0"/>
          </a:p>
          <a:p>
            <a:pPr marL="68580" indent="0">
              <a:buNone/>
            </a:pPr>
            <a:r>
              <a:rPr lang="lt-LT" dirty="0" smtClean="0"/>
              <a:t>vyrui </a:t>
            </a:r>
            <a:r>
              <a:rPr lang="lt-LT" dirty="0"/>
              <a:t>nederantį drabužį, jaučiasi kaip į žmonių pasaulį patekęs kaukas. </a:t>
            </a:r>
            <a:r>
              <a:rPr lang="lt-LT" dirty="0" smtClean="0"/>
              <a:t>Jis norėtų </a:t>
            </a:r>
            <a:r>
              <a:rPr lang="lt-LT" dirty="0"/>
              <a:t>nusivilkti uniformą, išsivaduoti iš kauko būsenos ir būti tiesiog žmogus, kūrybinė asmenybė, tęsti </a:t>
            </a:r>
            <a:r>
              <a:rPr lang="lt-LT" dirty="0" smtClean="0"/>
              <a:t>Mažvydo </a:t>
            </a:r>
            <a:r>
              <a:rPr lang="lt-LT" dirty="0"/>
              <a:t>pradėtą darbą, tačiau jo laisvę negailestingai suvaržo būtinybė užsidirbti pragyvenimui. Kitų galimybių, išskyrus bukinantį </a:t>
            </a:r>
            <a:r>
              <a:rPr lang="lt-LT" dirty="0" smtClean="0"/>
              <a:t>keltuvininko </a:t>
            </a:r>
            <a:r>
              <a:rPr lang="lt-LT" dirty="0"/>
              <a:t>darbą, emigrantas Garšva neturi. Jautrus ir mąstantis žmogus, o ypač menininkas, </a:t>
            </a:r>
            <a:r>
              <a:rPr lang="lt-LT" dirty="0" smtClean="0"/>
              <a:t>nereikalingas </a:t>
            </a:r>
            <a:r>
              <a:rPr lang="lt-LT" dirty="0"/>
              <a:t>šiai visuomenei, trokštančiai pinigų, </a:t>
            </a:r>
            <a:r>
              <a:rPr lang="lt-LT" dirty="0" smtClean="0"/>
              <a:t>pasilinksminimų </a:t>
            </a:r>
            <a:r>
              <a:rPr lang="lt-LT" dirty="0"/>
              <a:t>ir pigaus blizgesio, - intelektas ir erudicija tik trukdo prisitaikyti prie gyvenimo standartų.</a:t>
            </a:r>
            <a:endParaRPr lang="en-US" dirty="0"/>
          </a:p>
        </p:txBody>
      </p:sp>
      <p:pic>
        <p:nvPicPr>
          <p:cNvPr id="1026" name="Picture 2" descr="C:\Documents and Settings\Administrator\Desktop\lif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43523"/>
            <a:ext cx="1657327" cy="20882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47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randombar(horizontal)">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barn(inVertical)">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barn(inVertical)">
                                      <p:cBhvr>
                                        <p:cTn id="29" dur="500"/>
                                        <p:tgtEl>
                                          <p:spTgt spid="4">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Effect transition="in" filter="barn(inVertical)">
                                      <p:cBhvr>
                                        <p:cTn id="34" dur="5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Effect transition="in" filter="barn(inVertical)">
                                      <p:cBhvr>
                                        <p:cTn id="39" dur="500"/>
                                        <p:tgtEl>
                                          <p:spTgt spid="4">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barn(inVertical)">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barn(inVertical)">
                                      <p:cBhvr>
                                        <p:cTn id="4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7528682" cy="1008112"/>
          </a:xfrm>
        </p:spPr>
        <p:txBody>
          <a:bodyPr/>
          <a:lstStyle/>
          <a:p>
            <a:r>
              <a:rPr lang="en-US" b="1" dirty="0" err="1"/>
              <a:t>Liftininkas</a:t>
            </a:r>
            <a:endParaRPr lang="en-US" b="1" dirty="0"/>
          </a:p>
        </p:txBody>
      </p:sp>
      <p:sp>
        <p:nvSpPr>
          <p:cNvPr id="3" name="Content Placeholder 2"/>
          <p:cNvSpPr>
            <a:spLocks noGrp="1"/>
          </p:cNvSpPr>
          <p:nvPr>
            <p:ph idx="1"/>
          </p:nvPr>
        </p:nvSpPr>
        <p:spPr>
          <a:xfrm>
            <a:off x="611560" y="1484784"/>
            <a:ext cx="7848872" cy="4824536"/>
          </a:xfrm>
        </p:spPr>
        <p:txBody>
          <a:bodyPr>
            <a:normAutofit fontScale="92500"/>
          </a:bodyPr>
          <a:lstStyle/>
          <a:p>
            <a:pPr marL="68580" indent="0">
              <a:buNone/>
            </a:pPr>
            <a:r>
              <a:rPr lang="lt-LT" dirty="0"/>
              <a:t>Iš visų darbuotojų, su kuriais </a:t>
            </a:r>
            <a:r>
              <a:rPr lang="lt-LT" dirty="0" smtClean="0"/>
              <a:t>bendrauja </a:t>
            </a:r>
            <a:r>
              <a:rPr lang="lt-LT" dirty="0"/>
              <a:t>Garšva, išskiriami trys personažai: starteris ir du keltuvininkai. </a:t>
            </a:r>
            <a:r>
              <a:rPr lang="lt-LT" dirty="0" smtClean="0"/>
              <a:t>Svarbiausias </a:t>
            </a:r>
            <a:r>
              <a:rPr lang="lt-LT" dirty="0"/>
              <a:t>yra lenkas girtuoklis Stanley, menininkas (muzikantas) kaip ir Garšva. Abiejų draugų likimai panašūs: jaučiasi svetimi Amerikos </a:t>
            </a:r>
            <a:r>
              <a:rPr lang="lt-LT" dirty="0" smtClean="0"/>
              <a:t>visuomenėje</a:t>
            </a:r>
            <a:r>
              <a:rPr lang="lt-LT" dirty="0"/>
              <a:t>, negalintys realizuoti savo talento, kenčiantys dėl nesusiklosčiusio asmeninio gyvenimo. Stanley savižudybė romano pabaigoje yra simetriška Garšvos išprotėjimui. Bendrauti kaip žmogus, o ne paskirto vaidmens </a:t>
            </a:r>
            <a:r>
              <a:rPr lang="lt-LT" dirty="0" smtClean="0"/>
              <a:t>atlikėjas </a:t>
            </a:r>
            <a:r>
              <a:rPr lang="lt-LT" dirty="0"/>
              <a:t>Garšva gali tik nustatytomis poilsio valandomis ar </a:t>
            </a:r>
            <a:r>
              <a:rPr lang="lt-LT" dirty="0" smtClean="0"/>
              <a:t>iškilus </a:t>
            </a:r>
            <a:r>
              <a:rPr lang="lt-LT" dirty="0"/>
              <a:t>nenumatytoms aplinkybėms. Net lemtingu jo gyvenimo momentu, kai jį aplanko Elena, jis negali palikti savo </a:t>
            </a:r>
            <a:r>
              <a:rPr lang="lt-LT" dirty="0" smtClean="0"/>
              <a:t>darbo </a:t>
            </a:r>
            <a:r>
              <a:rPr lang="lt-LT" dirty="0"/>
              <a:t>vietos ir su mylimąja kalbasi važinėjančiame keltuve.</a:t>
            </a:r>
            <a:endParaRPr lang="en-US" dirty="0"/>
          </a:p>
        </p:txBody>
      </p:sp>
    </p:spTree>
    <p:extLst>
      <p:ext uri="{BB962C8B-B14F-4D97-AF65-F5344CB8AC3E}">
        <p14:creationId xmlns:p14="http://schemas.microsoft.com/office/powerpoint/2010/main" val="4356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7456674" cy="936104"/>
          </a:xfrm>
        </p:spPr>
        <p:txBody>
          <a:bodyPr/>
          <a:lstStyle/>
          <a:p>
            <a:r>
              <a:rPr lang="en-US" b="1" dirty="0" err="1"/>
              <a:t>Liftininkas</a:t>
            </a:r>
            <a:endParaRPr lang="en-US" b="1" dirty="0"/>
          </a:p>
        </p:txBody>
      </p:sp>
      <p:sp>
        <p:nvSpPr>
          <p:cNvPr id="3" name="Content Placeholder 2"/>
          <p:cNvSpPr>
            <a:spLocks noGrp="1"/>
          </p:cNvSpPr>
          <p:nvPr>
            <p:ph idx="1"/>
          </p:nvPr>
        </p:nvSpPr>
        <p:spPr>
          <a:xfrm>
            <a:off x="611560" y="1628800"/>
            <a:ext cx="7992888" cy="4752528"/>
          </a:xfrm>
        </p:spPr>
        <p:txBody>
          <a:bodyPr>
            <a:normAutofit fontScale="92500" lnSpcReduction="20000"/>
          </a:bodyPr>
          <a:lstStyle/>
          <a:p>
            <a:pPr marL="68580" indent="0">
              <a:buNone/>
            </a:pPr>
            <a:r>
              <a:rPr lang="lt-LT" dirty="0"/>
              <a:t>Tekste gausu nuorodų, žyminčių keltuvo judėjimą: </a:t>
            </a:r>
            <a:r>
              <a:rPr lang="lt-LT" dirty="0" smtClean="0"/>
              <a:t>personažo </a:t>
            </a:r>
            <a:r>
              <a:rPr lang="lt-LT" dirty="0"/>
              <a:t>akyse mirga viens kitą keičiantys skaičiai ir raudonos-žalios strėlių spalvos. Skaitytojas nesunkiai gali </a:t>
            </a:r>
            <a:r>
              <a:rPr lang="lt-LT" dirty="0" smtClean="0"/>
              <a:t>įsivaizduoti </a:t>
            </a:r>
            <a:r>
              <a:rPr lang="lt-LT" dirty="0"/>
              <a:t>Garšvos patiriamas būsenas: šleikštulio pojūtį, atsirandantį ilgai važinėjant aukštyn žemyn, bei tą </a:t>
            </a:r>
            <a:r>
              <a:rPr lang="lt-LT" dirty="0" smtClean="0"/>
              <a:t>psichologinį </a:t>
            </a:r>
            <a:r>
              <a:rPr lang="lt-LT" dirty="0"/>
              <a:t>nejaukumą, kuris užvaldo žmogų, ilgai būnantį </a:t>
            </a:r>
            <a:r>
              <a:rPr lang="lt-LT" dirty="0" smtClean="0"/>
              <a:t>uždaroje </a:t>
            </a:r>
            <a:r>
              <a:rPr lang="lt-LT" dirty="0"/>
              <a:t>patalpoje. Užtenka minimalios važinėjimo liftu </a:t>
            </a:r>
            <a:r>
              <a:rPr lang="lt-LT" dirty="0" smtClean="0"/>
              <a:t>patirties</a:t>
            </a:r>
            <a:r>
              <a:rPr lang="lt-LT" dirty="0"/>
              <a:t>, kad suprastume, kodėl Garšvos bendradarbiai vadina keltuvus „dėžutėmis galvijams", o Stanley sako, jog „po dvejų metų darbo keltuve kiekvienam maišosi galvoje". </a:t>
            </a:r>
            <a:r>
              <a:rPr lang="lt-LT" dirty="0" smtClean="0"/>
              <a:t>Pagrindiniam </a:t>
            </a:r>
            <a:r>
              <a:rPr lang="lt-LT" dirty="0"/>
              <a:t>veikėjui, kenčiančiam dėl psichinės ligos, toks darbas yra tiesiog pražūtingas - jis kenčia lyg narve </a:t>
            </a:r>
            <a:r>
              <a:rPr lang="lt-LT" dirty="0" smtClean="0"/>
              <a:t>uždarytas </a:t>
            </a:r>
            <a:r>
              <a:rPr lang="lt-LT" dirty="0"/>
              <a:t>dresuotas žvėris, kuris dar neužmiršo laisvės. </a:t>
            </a:r>
            <a:r>
              <a:rPr lang="lt-LT" b="1" i="1" dirty="0" smtClean="0"/>
              <a:t>Keltuvas </a:t>
            </a:r>
            <a:r>
              <a:rPr lang="lt-LT" b="1" i="1" dirty="0"/>
              <a:t>romane įgyja daugelį reikšmių, jis ne tik nurodo konkrečią personažo darbo erdvę, bet tampa gyvenimo-kalėjimo simboliu, XX amžiaus Sizifo bausmės kalnu.</a:t>
            </a:r>
            <a:endParaRPr lang="en-US" b="1" i="1" dirty="0"/>
          </a:p>
        </p:txBody>
      </p:sp>
    </p:spTree>
    <p:extLst>
      <p:ext uri="{BB962C8B-B14F-4D97-AF65-F5344CB8AC3E}">
        <p14:creationId xmlns:p14="http://schemas.microsoft.com/office/powerpoint/2010/main" val="93072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7456674" cy="864096"/>
          </a:xfrm>
        </p:spPr>
        <p:txBody>
          <a:bodyPr/>
          <a:lstStyle/>
          <a:p>
            <a:r>
              <a:rPr lang="en-US" b="1" dirty="0" err="1"/>
              <a:t>Poetas</a:t>
            </a:r>
            <a:endParaRPr lang="en-US" b="1" dirty="0"/>
          </a:p>
        </p:txBody>
      </p:sp>
      <p:sp>
        <p:nvSpPr>
          <p:cNvPr id="3" name="Content Placeholder 2"/>
          <p:cNvSpPr>
            <a:spLocks noGrp="1"/>
          </p:cNvSpPr>
          <p:nvPr>
            <p:ph idx="1"/>
          </p:nvPr>
        </p:nvSpPr>
        <p:spPr>
          <a:xfrm>
            <a:off x="539552" y="1484784"/>
            <a:ext cx="8136904" cy="4968552"/>
          </a:xfrm>
        </p:spPr>
        <p:txBody>
          <a:bodyPr>
            <a:normAutofit fontScale="92500" lnSpcReduction="10000"/>
          </a:bodyPr>
          <a:lstStyle/>
          <a:p>
            <a:pPr marL="68580" indent="0">
              <a:buNone/>
            </a:pPr>
            <a:r>
              <a:rPr lang="lt-LT" dirty="0"/>
              <a:t>Poezijos rašymas jam yra ne tik kovos su </a:t>
            </a:r>
            <a:endParaRPr lang="lt-LT" dirty="0" smtClean="0"/>
          </a:p>
          <a:p>
            <a:pPr marL="68580" indent="0">
              <a:buNone/>
            </a:pPr>
            <a:r>
              <a:rPr lang="lt-LT" dirty="0" smtClean="0"/>
              <a:t>gyvenimo </a:t>
            </a:r>
            <a:r>
              <a:rPr lang="lt-LT" dirty="0"/>
              <a:t>banalumu būdas, bet aistringas, </a:t>
            </a:r>
            <a:endParaRPr lang="lt-LT" dirty="0" smtClean="0"/>
          </a:p>
          <a:p>
            <a:pPr marL="68580" indent="0">
              <a:buNone/>
            </a:pPr>
            <a:r>
              <a:rPr lang="lt-LT" dirty="0" smtClean="0"/>
              <a:t>vos </a:t>
            </a:r>
            <a:r>
              <a:rPr lang="lt-LT" dirty="0"/>
              <a:t>ne manija virtęs </a:t>
            </a:r>
            <a:r>
              <a:rPr lang="lt-LT" dirty="0" smtClean="0"/>
              <a:t>noras </a:t>
            </a:r>
            <a:r>
              <a:rPr lang="lt-LT" dirty="0"/>
              <a:t>išreikšti save ir ne </a:t>
            </a:r>
            <a:endParaRPr lang="lt-LT" dirty="0" smtClean="0"/>
          </a:p>
          <a:p>
            <a:pPr marL="68580" indent="0">
              <a:buNone/>
            </a:pPr>
            <a:r>
              <a:rPr lang="lt-LT" dirty="0" smtClean="0"/>
              <a:t>mažiau </a:t>
            </a:r>
            <a:r>
              <a:rPr lang="lt-LT" dirty="0"/>
              <a:t>stiprus troškimas įveikti mirtį paliekant savo pėdsaką literatūros istorijoje: „Bijau </a:t>
            </a:r>
            <a:r>
              <a:rPr lang="lt-LT" dirty="0" smtClean="0"/>
              <a:t>mirti</a:t>
            </a:r>
            <a:r>
              <a:rPr lang="lt-LT" dirty="0"/>
              <a:t>, todėl geriu. Bijau mirti, todėl rašau. Bijau mirti, todėl ryju tabletes. Viskas vardan mirti", - sako jis Elenai ir šioje ištarmėje skaitytojas atpažįsta pomirtiniu pasauliu nebetikinčio žmogaus tragišką savijautą. Garšvos supratimu, neišvengiama mirtimi pasibaigsiąs žmogaus </a:t>
            </a:r>
            <a:r>
              <a:rPr lang="lt-LT" dirty="0" smtClean="0"/>
              <a:t>gyvenimas </a:t>
            </a:r>
            <a:r>
              <a:rPr lang="lt-LT" dirty="0"/>
              <a:t>pats savaime neturi jokios vertės ir nedaug kuo </a:t>
            </a:r>
            <a:r>
              <a:rPr lang="lt-LT" dirty="0" smtClean="0"/>
              <a:t>skiriasi </a:t>
            </a:r>
            <a:r>
              <a:rPr lang="lt-LT" dirty="0"/>
              <a:t>nuo </a:t>
            </a:r>
            <a:r>
              <a:rPr lang="lt-LT" dirty="0" smtClean="0"/>
              <a:t>šinšilų </a:t>
            </a:r>
            <a:r>
              <a:rPr lang="lt-LT" dirty="0"/>
              <a:t>vegetacijos. Tiktai kūryba daro žmogų žmogumi (neparašęs knygos Garšva jaučiasi negimęs, </a:t>
            </a:r>
            <a:r>
              <a:rPr lang="lt-LT" dirty="0" smtClean="0"/>
              <a:t>nepradėjęs </a:t>
            </a:r>
            <a:r>
              <a:rPr lang="lt-LT" dirty="0"/>
              <a:t>tikrojo žmogiško gyvenimo) ir pratęsia jo </a:t>
            </a:r>
            <a:r>
              <a:rPr lang="lt-LT" dirty="0" smtClean="0"/>
              <a:t>egzistenciją </a:t>
            </a:r>
            <a:r>
              <a:rPr lang="lt-LT" dirty="0"/>
              <a:t>kūrinyje, „dvasios amžinybėje".</a:t>
            </a:r>
            <a:endParaRPr lang="en-US" dirty="0"/>
          </a:p>
        </p:txBody>
      </p:sp>
      <p:pic>
        <p:nvPicPr>
          <p:cNvPr id="2050" name="Picture 2" descr="C:\Documents and Settings\Administrator\Desktop\po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88640"/>
            <a:ext cx="1914525" cy="23907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80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randombar(horizont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arn(inVertical)">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barn(inVertical)">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7528682" cy="792088"/>
          </a:xfrm>
        </p:spPr>
        <p:txBody>
          <a:bodyPr/>
          <a:lstStyle/>
          <a:p>
            <a:r>
              <a:rPr lang="en-US" b="1" dirty="0" err="1"/>
              <a:t>Poetas</a:t>
            </a:r>
            <a:endParaRPr lang="en-US" b="1" dirty="0"/>
          </a:p>
        </p:txBody>
      </p:sp>
      <p:sp>
        <p:nvSpPr>
          <p:cNvPr id="3" name="Content Placeholder 2"/>
          <p:cNvSpPr>
            <a:spLocks noGrp="1"/>
          </p:cNvSpPr>
          <p:nvPr>
            <p:ph idx="1"/>
          </p:nvPr>
        </p:nvSpPr>
        <p:spPr>
          <a:xfrm>
            <a:off x="611560" y="1340768"/>
            <a:ext cx="7920880" cy="5040560"/>
          </a:xfrm>
        </p:spPr>
        <p:txBody>
          <a:bodyPr>
            <a:normAutofit fontScale="85000" lnSpcReduction="20000"/>
          </a:bodyPr>
          <a:lstStyle/>
          <a:p>
            <a:pPr marL="68580" indent="0">
              <a:buNone/>
            </a:pPr>
            <a:r>
              <a:rPr lang="lt-LT" dirty="0"/>
              <a:t>Romano skyriai „Iš Antano Garšvos užrašų" atskleidžia pagrindinius veikėjo kūrybinės biografijos tarpsnius. Kūrėjo galią Garšva pajuto jau vaikystėje. Kūrybiniam pradui svarbus miglos įvaizdis kūrinyje. Aplink jo tėvų namus ypatinga erdvė, primenanti sakmių pasaulį: „Šalia gyveno pelkės. &lt;...&gt;. Migla gulėjo virš liūnų ir varlių, pempių, žolių atvaizdai švytėjo kaip šimtamečiuose veidrodžiuose". Vėliau suaugusiam Garšvai eilėraščio gimimas prilygstamas pasaulio kūri¬mui: „Aš pradedu suprasti transcendenciją. Migla miestelio pelkėse. Migla iš sutartinių. Migla mano galvoje. Tikra migla. Migloje gimsta fonetinė </a:t>
            </a:r>
            <a:r>
              <a:rPr lang="lt-LT" dirty="0" smtClean="0"/>
              <a:t>migla</a:t>
            </a:r>
            <a:r>
              <a:rPr lang="lt-LT" dirty="0"/>
              <a:t>". Menininkas iš fonetinės miglos ištraukia žodį, kaip Dievas iš </a:t>
            </a:r>
            <a:r>
              <a:rPr lang="lt-LT" dirty="0" smtClean="0"/>
              <a:t>chaoso </a:t>
            </a:r>
            <a:r>
              <a:rPr lang="lt-LT" dirty="0"/>
              <a:t>sukūrė visatą. Daugelyje lietuvių sakmių teigiama, kad aukščiausiasis Dievas sukūrė pasaulį. Nuo pasaulio pradžios, kai dar nebuvo šviesos, </a:t>
            </a:r>
            <a:r>
              <a:rPr lang="lt-LT" dirty="0" smtClean="0"/>
              <a:t>tamsybėje </a:t>
            </a:r>
            <a:r>
              <a:rPr lang="lt-LT" dirty="0"/>
              <a:t>lakiojusi dvasia, panaši į karvelį. Tai buvo Dievas Kūrėjas. Praskleidęs miglas, jis padarė į aukštį kelią, kuriuo galėjo vaikščioti. Kitoje sakmėje </a:t>
            </a:r>
            <a:r>
              <a:rPr lang="lt-LT" dirty="0" smtClean="0"/>
              <a:t>teigiama</a:t>
            </a:r>
            <a:r>
              <a:rPr lang="lt-LT" dirty="0"/>
              <a:t>, kad tik ūke gyvenęs Dievas, o po jo kojomis tyvuliavęs </a:t>
            </a:r>
            <a:r>
              <a:rPr lang="lt-LT" dirty="0" smtClean="0"/>
              <a:t>vanduo. </a:t>
            </a:r>
            <a:r>
              <a:rPr lang="lt-LT" dirty="0"/>
              <a:t>Mitologinio kosmoso kontekstas padeda romane suvokti poetinio stebuklo prasmę - Garšva nėra atskilęs nuo tautos medžio. </a:t>
            </a:r>
            <a:endParaRPr lang="en-US" dirty="0"/>
          </a:p>
        </p:txBody>
      </p:sp>
    </p:spTree>
    <p:extLst>
      <p:ext uri="{BB962C8B-B14F-4D97-AF65-F5344CB8AC3E}">
        <p14:creationId xmlns:p14="http://schemas.microsoft.com/office/powerpoint/2010/main" val="23774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7528682" cy="864096"/>
          </a:xfrm>
        </p:spPr>
        <p:txBody>
          <a:bodyPr/>
          <a:lstStyle/>
          <a:p>
            <a:r>
              <a:rPr lang="en-US" b="1" dirty="0" err="1"/>
              <a:t>Poetas</a:t>
            </a:r>
            <a:endParaRPr lang="en-US" b="1" dirty="0"/>
          </a:p>
        </p:txBody>
      </p:sp>
      <p:sp>
        <p:nvSpPr>
          <p:cNvPr id="3" name="Content Placeholder 2"/>
          <p:cNvSpPr>
            <a:spLocks noGrp="1"/>
          </p:cNvSpPr>
          <p:nvPr>
            <p:ph idx="1"/>
          </p:nvPr>
        </p:nvSpPr>
        <p:spPr>
          <a:xfrm>
            <a:off x="539552" y="1484784"/>
            <a:ext cx="8064896" cy="4968552"/>
          </a:xfrm>
        </p:spPr>
        <p:txBody>
          <a:bodyPr>
            <a:normAutofit fontScale="92500" lnSpcReduction="20000"/>
          </a:bodyPr>
          <a:lstStyle/>
          <a:p>
            <a:pPr marL="68580" indent="0">
              <a:buNone/>
            </a:pPr>
            <a:r>
              <a:rPr lang="lt-LT" dirty="0"/>
              <a:t>Tolimesni įvykiai, formavę poetą:  meniškos prigimties </a:t>
            </a:r>
            <a:r>
              <a:rPr lang="lt-LT" dirty="0" smtClean="0"/>
              <a:t>apraiškos </a:t>
            </a:r>
            <a:r>
              <a:rPr lang="lt-LT" dirty="0"/>
              <a:t>vaikystės žaidimuose tinko gabalais (9 a), šešiolikmečio </a:t>
            </a:r>
            <a:r>
              <a:rPr lang="lt-LT" dirty="0" smtClean="0"/>
              <a:t>malda </a:t>
            </a:r>
            <a:r>
              <a:rPr lang="lt-LT" dirty="0"/>
              <a:t>vaidilutei ir prakalba milijonams Palangos pajūryje (9 a), </a:t>
            </a:r>
            <a:r>
              <a:rPr lang="lt-LT" dirty="0" smtClean="0"/>
              <a:t>devyniolikmečio </a:t>
            </a:r>
            <a:r>
              <a:rPr lang="lt-LT" dirty="0"/>
              <a:t>meilė Jonei ir eilėraštis apie pakaruoklius (5 a), dvidešimt vienerių metų Garšvos poeto gimimas išgyvenus pirmąjį „plaukiančio siaubo" priepuolį Kaune (12 a), meninis atgimimas Bavarijos DP stovykloje (14 a). Itin svarbus Bavarijos epizodas, nes jame Garšvą matome pasirinkusį modernaus meno kelią ir pirmą kartą surandantį būdą, kaip rašomame eilėraštyje išreikšti XX a. istorijos absurdą ir senojo pasaulio mirtį. Praeitį vaizduojančiuose romano skyriuose, parašytuose trečiuoju </a:t>
            </a:r>
            <a:r>
              <a:rPr lang="lt-LT" dirty="0" smtClean="0"/>
              <a:t>asmeniu</a:t>
            </a:r>
            <a:r>
              <a:rPr lang="lt-LT" dirty="0"/>
              <a:t>, pasakojama mitologinio eilėraščio kūrimo istorija. 15 skyriaus trečiajame fragmente jaunas, laimingas ir dar sveikas Garšva birželio naktį Kaune randa pamestinuką ir sugalvoja būsimo eilėraščio temą.</a:t>
            </a:r>
            <a:endParaRPr lang="en-US" dirty="0"/>
          </a:p>
        </p:txBody>
      </p:sp>
    </p:spTree>
    <p:extLst>
      <p:ext uri="{BB962C8B-B14F-4D97-AF65-F5344CB8AC3E}">
        <p14:creationId xmlns:p14="http://schemas.microsoft.com/office/powerpoint/2010/main" val="304091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7456674" cy="864096"/>
          </a:xfrm>
        </p:spPr>
        <p:txBody>
          <a:bodyPr/>
          <a:lstStyle/>
          <a:p>
            <a:r>
              <a:rPr lang="en-US" b="1" dirty="0" err="1"/>
              <a:t>Poetas</a:t>
            </a:r>
            <a:endParaRPr lang="en-US" b="1" dirty="0"/>
          </a:p>
        </p:txBody>
      </p:sp>
      <p:sp>
        <p:nvSpPr>
          <p:cNvPr id="3" name="Content Placeholder 2"/>
          <p:cNvSpPr>
            <a:spLocks noGrp="1"/>
          </p:cNvSpPr>
          <p:nvPr>
            <p:ph idx="1"/>
          </p:nvPr>
        </p:nvSpPr>
        <p:spPr>
          <a:xfrm>
            <a:off x="611560" y="1484784"/>
            <a:ext cx="7992888" cy="4896544"/>
          </a:xfrm>
        </p:spPr>
        <p:txBody>
          <a:bodyPr>
            <a:normAutofit fontScale="92500" lnSpcReduction="20000"/>
          </a:bodyPr>
          <a:lstStyle/>
          <a:p>
            <a:pPr marL="68580" indent="0">
              <a:buNone/>
            </a:pPr>
            <a:r>
              <a:rPr lang="lt-LT" dirty="0"/>
              <a:t>8 skyriuje pirmojo bolševikmečio metu, gyvendamas Aukštojoje Panemunėje, jis rašo eilėraštį, kuriame nori prikelti žuvusį aisčių rojų. Į jo verandą įsiveržia saugumiečiai, kurie siekia priversti poetą rašyti </a:t>
            </a:r>
            <a:r>
              <a:rPr lang="lt-LT" dirty="0" smtClean="0"/>
              <a:t>naująją </a:t>
            </a:r>
            <a:r>
              <a:rPr lang="lt-LT" dirty="0"/>
              <a:t>santvarką šlovinančią poeziją. Norėdamas apsaugoti savo eilėraštį, Garšva jį suplėšo ir skutus sumeta į Nemuną. Už nepaklusnumą poetas sužalojamas smūgiu į galvą ir vėliau patenka į beprotnamį. Nuo tada prie paveldėtos Garšvos ligos dar prisideda ir atminties sutrikimas -amnezija. Garšva nebegali prisiminti sunaikinto eilėraščio, tačiau </a:t>
            </a:r>
            <a:r>
              <a:rPr lang="lt-LT" dirty="0" smtClean="0"/>
              <a:t>beprotnamyje </a:t>
            </a:r>
            <a:r>
              <a:rPr lang="lt-LT" dirty="0"/>
              <a:t>nuolat kalba avangardistiškai skambančius bereikšmius tekstus, kuriuose minimos figūros iš pamiršto eilėraščio. Jau Amerikoje per ilgąją pertrauką kavinėje Garšvos vizijoje vėl atgyja mitinės </a:t>
            </a:r>
            <a:r>
              <a:rPr lang="lt-LT" dirty="0" smtClean="0"/>
              <a:t>būtybės </a:t>
            </a:r>
            <a:r>
              <a:rPr lang="lt-LT" dirty="0"/>
              <a:t>iš Aukštosios Panemunės eilėraščio, ir grįžęs namo kitos dienos </a:t>
            </a:r>
            <a:r>
              <a:rPr lang="lt-LT" dirty="0" smtClean="0"/>
              <a:t>rytą </a:t>
            </a:r>
            <a:r>
              <a:rPr lang="lt-LT" dirty="0"/>
              <a:t>poetas nori užfiksuoti popieriuje naują atgijusio eilėraščio variantą. </a:t>
            </a:r>
            <a:endParaRPr lang="en-US" dirty="0"/>
          </a:p>
        </p:txBody>
      </p:sp>
    </p:spTree>
    <p:extLst>
      <p:ext uri="{BB962C8B-B14F-4D97-AF65-F5344CB8AC3E}">
        <p14:creationId xmlns:p14="http://schemas.microsoft.com/office/powerpoint/2010/main" val="33783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456674" cy="792088"/>
          </a:xfrm>
        </p:spPr>
        <p:txBody>
          <a:bodyPr/>
          <a:lstStyle/>
          <a:p>
            <a:r>
              <a:rPr lang="en-US" b="1" dirty="0" err="1"/>
              <a:t>Poetas</a:t>
            </a:r>
            <a:endParaRPr lang="en-US" b="1" dirty="0"/>
          </a:p>
        </p:txBody>
      </p:sp>
      <p:sp>
        <p:nvSpPr>
          <p:cNvPr id="3" name="Content Placeholder 2"/>
          <p:cNvSpPr>
            <a:spLocks noGrp="1"/>
          </p:cNvSpPr>
          <p:nvPr>
            <p:ph idx="1"/>
          </p:nvPr>
        </p:nvSpPr>
        <p:spPr>
          <a:xfrm>
            <a:off x="683568" y="1772816"/>
            <a:ext cx="7848872" cy="4464496"/>
          </a:xfrm>
        </p:spPr>
        <p:txBody>
          <a:bodyPr>
            <a:normAutofit/>
          </a:bodyPr>
          <a:lstStyle/>
          <a:p>
            <a:pPr marL="68580" indent="0">
              <a:buNone/>
            </a:pPr>
            <a:r>
              <a:rPr lang="lt-LT" dirty="0"/>
              <a:t>Romano pabaigoje likimas užklumpa Garšvą tuo momentu, kai, regis, pildosi visos žmogiškos ir kūrybinės jo svajonės. Tokia </a:t>
            </a:r>
            <a:r>
              <a:rPr lang="lt-LT" b="1" i="1" dirty="0"/>
              <a:t>tragiška </a:t>
            </a:r>
            <a:r>
              <a:rPr lang="lt-LT" b="1" i="1" dirty="0" smtClean="0"/>
              <a:t>romano </a:t>
            </a:r>
            <a:r>
              <a:rPr lang="lt-LT" b="1" i="1" dirty="0"/>
              <a:t>pabaiga yra susijusi su Škėmos samprata, kad XX - karų ir tremčių </a:t>
            </a:r>
            <a:r>
              <a:rPr lang="lt-LT" b="1" i="1" dirty="0" smtClean="0"/>
              <a:t>- amžiuje </a:t>
            </a:r>
            <a:r>
              <a:rPr lang="lt-LT" b="1" i="1" dirty="0"/>
              <a:t>pasauliui nebereikia tikrojo meno ir poetas, ieškantis tiesos, nepriimantis abejingos miesčioniškos egzistencijos, galiausiai pats </a:t>
            </a:r>
            <a:r>
              <a:rPr lang="lt-LT" b="1" i="1" dirty="0" smtClean="0"/>
              <a:t>save </a:t>
            </a:r>
            <a:r>
              <a:rPr lang="lt-LT" b="1" i="1" dirty="0"/>
              <a:t>sunaikina. Tačiau </a:t>
            </a:r>
            <a:r>
              <a:rPr lang="lt-LT" b="1" i="1" dirty="0">
                <a:solidFill>
                  <a:srgbClr val="FF0000"/>
                </a:solidFill>
              </a:rPr>
              <a:t>kūryba yra vienas iš būdų sukilti prieš pasaulio absurdą</a:t>
            </a:r>
            <a:r>
              <a:rPr lang="lt-LT" b="1" i="1" dirty="0"/>
              <a:t>, kurio nesuvokiantis žmogus gyvena niekingą gyvenimą.</a:t>
            </a:r>
            <a:endParaRPr lang="en-US" b="1" i="1" dirty="0"/>
          </a:p>
        </p:txBody>
      </p:sp>
    </p:spTree>
    <p:extLst>
      <p:ext uri="{BB962C8B-B14F-4D97-AF65-F5344CB8AC3E}">
        <p14:creationId xmlns:p14="http://schemas.microsoft.com/office/powerpoint/2010/main" val="428630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064896" cy="1224136"/>
          </a:xfrm>
        </p:spPr>
        <p:txBody>
          <a:bodyPr>
            <a:normAutofit fontScale="90000"/>
          </a:bodyPr>
          <a:lstStyle/>
          <a:p>
            <a:r>
              <a:rPr lang="lt-LT" b="1" dirty="0"/>
              <a:t>Nevykęs šios žemės </a:t>
            </a:r>
            <a:r>
              <a:rPr lang="lt-LT" b="1" dirty="0" smtClean="0"/>
              <a:t/>
            </a:r>
            <a:br>
              <a:rPr lang="lt-LT" b="1" dirty="0" smtClean="0"/>
            </a:br>
            <a:r>
              <a:rPr lang="lt-LT" b="1" dirty="0" smtClean="0"/>
              <a:t>gyventojas </a:t>
            </a:r>
            <a:r>
              <a:rPr lang="lt-LT" b="1" dirty="0"/>
              <a:t>(</a:t>
            </a:r>
            <a:r>
              <a:rPr lang="lt-LT" b="1" dirty="0" smtClean="0"/>
              <a:t>kalinys)</a:t>
            </a:r>
            <a:endParaRPr lang="en-US" b="1" dirty="0"/>
          </a:p>
        </p:txBody>
      </p:sp>
      <p:sp>
        <p:nvSpPr>
          <p:cNvPr id="3" name="Content Placeholder 2"/>
          <p:cNvSpPr>
            <a:spLocks noGrp="1"/>
          </p:cNvSpPr>
          <p:nvPr>
            <p:ph idx="1"/>
          </p:nvPr>
        </p:nvSpPr>
        <p:spPr>
          <a:xfrm>
            <a:off x="611560" y="2323652"/>
            <a:ext cx="7975773" cy="4057676"/>
          </a:xfrm>
        </p:spPr>
        <p:txBody>
          <a:bodyPr>
            <a:normAutofit/>
          </a:bodyPr>
          <a:lstStyle/>
          <a:p>
            <a:pPr marL="68580" indent="0">
              <a:buNone/>
            </a:pPr>
            <a:r>
              <a:rPr lang="lt-LT" dirty="0"/>
              <a:t>Pagrindinis „Baltos drobulės" veikėjas yra vaizduojamas kaip </a:t>
            </a:r>
            <a:r>
              <a:rPr lang="lt-LT" dirty="0" smtClean="0"/>
              <a:t>išskirtinė </a:t>
            </a:r>
            <a:r>
              <a:rPr lang="lt-LT" dirty="0"/>
              <a:t>asmenybė. Rudasis žmogus su Helovyno kauke papasakoja Garšvai pasakaitę apie angelą, kuris paliečia gimusįjį, kad tas neprisimintų dan¬gaus, ir atkreipia dėmesį į jo veido disproporciją, matomą nuotraukose (12 b). Ši nuoroda leidžia interpretuoti romano veikėją kaip žmogų, </a:t>
            </a:r>
            <a:r>
              <a:rPr lang="lt-LT" dirty="0" smtClean="0"/>
              <a:t>kuriam </a:t>
            </a:r>
            <a:r>
              <a:rPr lang="lt-LT" dirty="0"/>
              <a:t>aukštesniųjų jėgų valia buvo skirtas ypatingas likimas ir be galo jautri siela, besiilginti pasakos ir skaudžiau nei kiti žmonės jaučianti kančią. </a:t>
            </a:r>
            <a:endParaRPr lang="en-US" dirty="0"/>
          </a:p>
        </p:txBody>
      </p:sp>
      <p:pic>
        <p:nvPicPr>
          <p:cNvPr id="1026" name="Picture 2" descr="C:\Documents and Settings\Administrator\Desktop\kalin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16632"/>
            <a:ext cx="2143125" cy="2143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8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xit" presetSubtype="32" fill="hold" nodeType="clickEffect">
                                  <p:stCondLst>
                                    <p:cond delay="0"/>
                                  </p:stCondLst>
                                  <p:childTnLst>
                                    <p:anim calcmode="lin" valueType="num">
                                      <p:cBhvr>
                                        <p:cTn id="18" dur="500"/>
                                        <p:tgtEl>
                                          <p:spTgt spid="1026"/>
                                        </p:tgtEl>
                                        <p:attrNameLst>
                                          <p:attrName>ppt_w</p:attrName>
                                        </p:attrNameLst>
                                      </p:cBhvr>
                                      <p:tavLst>
                                        <p:tav tm="0">
                                          <p:val>
                                            <p:strVal val="ppt_w"/>
                                          </p:val>
                                        </p:tav>
                                        <p:tav tm="100000">
                                          <p:val>
                                            <p:fltVal val="0"/>
                                          </p:val>
                                        </p:tav>
                                      </p:tavLst>
                                    </p:anim>
                                    <p:anim calcmode="lin" valueType="num">
                                      <p:cBhvr>
                                        <p:cTn id="19" dur="500"/>
                                        <p:tgtEl>
                                          <p:spTgt spid="1026"/>
                                        </p:tgtEl>
                                        <p:attrNameLst>
                                          <p:attrName>ppt_h</p:attrName>
                                        </p:attrNameLst>
                                      </p:cBhvr>
                                      <p:tavLst>
                                        <p:tav tm="0">
                                          <p:val>
                                            <p:strVal val="ppt_h"/>
                                          </p:val>
                                        </p:tav>
                                        <p:tav tm="100000">
                                          <p:val>
                                            <p:fltVal val="0"/>
                                          </p:val>
                                        </p:tav>
                                      </p:tavLst>
                                    </p:anim>
                                    <p:animEffect transition="out" filter="fade">
                                      <p:cBhvr>
                                        <p:cTn id="20" dur="500"/>
                                        <p:tgtEl>
                                          <p:spTgt spid="1026"/>
                                        </p:tgtEl>
                                      </p:cBhvr>
                                    </p:animEffect>
                                    <p:set>
                                      <p:cBhvr>
                                        <p:cTn id="21"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7456674" cy="1224136"/>
          </a:xfrm>
        </p:spPr>
        <p:txBody>
          <a:bodyPr>
            <a:normAutofit fontScale="90000"/>
          </a:bodyPr>
          <a:lstStyle/>
          <a:p>
            <a:r>
              <a:rPr lang="lt-LT" b="1" dirty="0"/>
              <a:t>Nevykęs šios žemės </a:t>
            </a:r>
            <a:br>
              <a:rPr lang="lt-LT" b="1" dirty="0"/>
            </a:br>
            <a:r>
              <a:rPr lang="lt-LT" b="1" dirty="0"/>
              <a:t>gyventojas (kalinys)</a:t>
            </a:r>
            <a:endParaRPr lang="en-US" b="1" dirty="0"/>
          </a:p>
        </p:txBody>
      </p:sp>
      <p:sp>
        <p:nvSpPr>
          <p:cNvPr id="3" name="Content Placeholder 2"/>
          <p:cNvSpPr>
            <a:spLocks noGrp="1"/>
          </p:cNvSpPr>
          <p:nvPr>
            <p:ph idx="1"/>
          </p:nvPr>
        </p:nvSpPr>
        <p:spPr>
          <a:xfrm>
            <a:off x="539552" y="1844824"/>
            <a:ext cx="7992888" cy="4608512"/>
          </a:xfrm>
        </p:spPr>
        <p:txBody>
          <a:bodyPr>
            <a:normAutofit fontScale="92500" lnSpcReduction="20000"/>
          </a:bodyPr>
          <a:lstStyle/>
          <a:p>
            <a:pPr marL="68580" indent="0">
              <a:buNone/>
            </a:pPr>
            <a:r>
              <a:rPr lang="lt-LT" dirty="0"/>
              <a:t>Nuo pat kūdikystės Garšva elgiasi neįprastai. Pavyzdžiui, dar berniukas Karlsbado kurorte iš nepažįstamo žmogaus gavęs dovanų žėrinčių vyšnių, Garšva pradeda dvejoti, ar suvalgyti uogas, ar tiesiog grožėtis jomis. Nuo mažumės jis pažįsta dvilypumo jausmą, kurį </a:t>
            </a:r>
            <a:r>
              <a:rPr lang="lt-LT" dirty="0" smtClean="0"/>
              <a:t>patirdavo </a:t>
            </a:r>
            <a:r>
              <a:rPr lang="lt-LT" dirty="0"/>
              <a:t>laukdamas tėvų ir nusivildamas, kad laukimas pasitraukė. Dar būdamas vaikas jis „išgirsta" magišką žodį „Zoori", kurio vėliau </a:t>
            </a:r>
            <a:r>
              <a:rPr lang="lt-LT" dirty="0" smtClean="0"/>
              <a:t>šaukdavosi</a:t>
            </a:r>
            <a:r>
              <a:rPr lang="lt-LT" dirty="0"/>
              <a:t>, kai pasaulis pradėdavo liguistai keistis. Garšvos vaikystė nebuvo laiminga dėl nuolatinių tėvų vaidų ir motinos šizofrenijos. Jis </a:t>
            </a:r>
            <a:r>
              <a:rPr lang="lt-LT" dirty="0" smtClean="0"/>
              <a:t>atėjo </a:t>
            </a:r>
            <a:r>
              <a:rPr lang="lt-LT" dirty="0"/>
              <a:t>į suaugusiųjų pasaulį su kalte dėl pirmojo melo, kai, įkalbinęs </a:t>
            </a:r>
            <a:r>
              <a:rPr lang="lt-LT" dirty="0" smtClean="0"/>
              <a:t>motiną </a:t>
            </a:r>
            <a:r>
              <a:rPr lang="lt-LT" dirty="0"/>
              <a:t>kelionei į Palangą, nuvežė ją į psichiatrinę ligoninę. Nuo tol baisus motinos žvilgsnis jam nuolat vaidendavosi, kai mokytojai aiškindavo, jog visata sukurta kaip Gėrio, Grožio, Harmonijos ženklas ir žmogus </a:t>
            </a:r>
            <a:r>
              <a:rPr lang="lt-LT" dirty="0" smtClean="0"/>
              <a:t>kaltas </a:t>
            </a:r>
            <a:r>
              <a:rPr lang="lt-LT" dirty="0"/>
              <a:t>dėl savo nelaimių. </a:t>
            </a:r>
            <a:endParaRPr lang="en-US" dirty="0"/>
          </a:p>
        </p:txBody>
      </p:sp>
    </p:spTree>
    <p:extLst>
      <p:ext uri="{BB962C8B-B14F-4D97-AF65-F5344CB8AC3E}">
        <p14:creationId xmlns:p14="http://schemas.microsoft.com/office/powerpoint/2010/main" val="174816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7528682" cy="1224136"/>
          </a:xfrm>
        </p:spPr>
        <p:txBody>
          <a:bodyPr>
            <a:normAutofit fontScale="90000"/>
          </a:bodyPr>
          <a:lstStyle/>
          <a:p>
            <a:r>
              <a:rPr lang="lt-LT" b="1" dirty="0"/>
              <a:t>Nevykęs šios žemės </a:t>
            </a:r>
            <a:br>
              <a:rPr lang="lt-LT" b="1" dirty="0"/>
            </a:br>
            <a:r>
              <a:rPr lang="lt-LT" b="1" dirty="0"/>
              <a:t>gyventojas (kalinys)</a:t>
            </a:r>
            <a:endParaRPr lang="en-US" b="1" dirty="0"/>
          </a:p>
        </p:txBody>
      </p:sp>
      <p:sp>
        <p:nvSpPr>
          <p:cNvPr id="3" name="Content Placeholder 2"/>
          <p:cNvSpPr>
            <a:spLocks noGrp="1"/>
          </p:cNvSpPr>
          <p:nvPr>
            <p:ph idx="1"/>
          </p:nvPr>
        </p:nvSpPr>
        <p:spPr>
          <a:xfrm>
            <a:off x="611560" y="1844824"/>
            <a:ext cx="7848872" cy="4536504"/>
          </a:xfrm>
        </p:spPr>
        <p:txBody>
          <a:bodyPr>
            <a:normAutofit fontScale="92500"/>
          </a:bodyPr>
          <a:lstStyle/>
          <a:p>
            <a:pPr marL="68580" indent="0">
              <a:buNone/>
            </a:pPr>
            <a:r>
              <a:rPr lang="lt-LT" dirty="0"/>
              <a:t>Ankstyvos jaunystės metais Garšva buvo kitoks nei dauguma tokio amžiaus jaunuolių. Nuo keturiolikos metų jis gyveno vienas Kaune, kur ištisas dienas praleisdavo skaitykloje (žr. 3 a</a:t>
            </a:r>
            <a:r>
              <a:rPr lang="lt-LT" dirty="0" smtClean="0"/>
              <a:t>). Iki </a:t>
            </a:r>
            <a:r>
              <a:rPr lang="lt-LT" dirty="0"/>
              <a:t>prasidedant ligai Garšva jaučiasi laimingas: studijuoja </a:t>
            </a:r>
            <a:r>
              <a:rPr lang="lt-LT" dirty="0" smtClean="0"/>
              <a:t>literatūrą</a:t>
            </a:r>
            <a:r>
              <a:rPr lang="lt-LT" dirty="0"/>
              <a:t>, rašo eilėraščius, myli Jonę, nevengia nuotykių ir su kitomis </a:t>
            </a:r>
            <a:r>
              <a:rPr lang="lt-LT" dirty="0" smtClean="0"/>
              <a:t>moterimis</a:t>
            </a:r>
            <a:r>
              <a:rPr lang="lt-LT" dirty="0"/>
              <a:t>, puikiai lošia biliardą ir šlifuoja gatves, apsirengęs taip, kaip, jo </a:t>
            </a:r>
            <a:r>
              <a:rPr lang="lt-LT" dirty="0" smtClean="0"/>
              <a:t>supratimu</a:t>
            </a:r>
            <a:r>
              <a:rPr lang="lt-LT" dirty="0"/>
              <a:t>, turi atrodyti tikras poetas. Visas jaunuolio svajones apie vedybas su Jone, kada nors gimsiantį </a:t>
            </a:r>
            <a:r>
              <a:rPr lang="lt-LT" dirty="0" smtClean="0"/>
              <a:t>vaiką</a:t>
            </a:r>
            <a:r>
              <a:rPr lang="lt-LT" dirty="0"/>
              <a:t>, trokštamą garbę, premiją ir pinigus sugriauna netikėtas ligos </a:t>
            </a:r>
            <a:r>
              <a:rPr lang="lt-LT" dirty="0" smtClean="0"/>
              <a:t>priepuolis</a:t>
            </a:r>
            <a:r>
              <a:rPr lang="lt-LT" dirty="0"/>
              <a:t>. Nuo tada, Garšvos žodžiais, „tikrasis gyvenimas pasibaigia ir prasideda sukta ir atsargi kova su mirtimi". </a:t>
            </a:r>
            <a:endParaRPr lang="en-US" dirty="0"/>
          </a:p>
        </p:txBody>
      </p:sp>
    </p:spTree>
    <p:extLst>
      <p:ext uri="{BB962C8B-B14F-4D97-AF65-F5344CB8AC3E}">
        <p14:creationId xmlns:p14="http://schemas.microsoft.com/office/powerpoint/2010/main" val="28881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280920" cy="864096"/>
          </a:xfrm>
        </p:spPr>
        <p:txBody>
          <a:bodyPr>
            <a:normAutofit/>
          </a:bodyPr>
          <a:lstStyle/>
          <a:p>
            <a:pPr algn="ctr"/>
            <a:r>
              <a:rPr lang="lt-LT" sz="3200" b="1" dirty="0"/>
              <a:t>Nevykęs šios žemės </a:t>
            </a:r>
            <a:r>
              <a:rPr lang="lt-LT" sz="3200" b="1" dirty="0" smtClean="0"/>
              <a:t>gyventojas </a:t>
            </a:r>
            <a:r>
              <a:rPr lang="lt-LT" sz="3200" b="1" dirty="0"/>
              <a:t>(kalinys)</a:t>
            </a:r>
            <a:endParaRPr lang="en-US" sz="3200" b="1" dirty="0"/>
          </a:p>
        </p:txBody>
      </p:sp>
      <p:sp>
        <p:nvSpPr>
          <p:cNvPr id="3" name="Content Placeholder 2"/>
          <p:cNvSpPr>
            <a:spLocks noGrp="1"/>
          </p:cNvSpPr>
          <p:nvPr>
            <p:ph idx="1"/>
          </p:nvPr>
        </p:nvSpPr>
        <p:spPr>
          <a:xfrm>
            <a:off x="539552" y="1412776"/>
            <a:ext cx="8136904" cy="5040560"/>
          </a:xfrm>
        </p:spPr>
        <p:txBody>
          <a:bodyPr>
            <a:normAutofit fontScale="85000" lnSpcReduction="20000"/>
          </a:bodyPr>
          <a:lstStyle/>
          <a:p>
            <a:pPr marL="68580" indent="0">
              <a:buNone/>
            </a:pPr>
            <a:r>
              <a:rPr lang="lt-LT" dirty="0"/>
              <a:t>Per pirmąjį bolševikmetį Garšva buvo kankinamas enkavedistų. </a:t>
            </a:r>
            <a:r>
              <a:rPr lang="lt-LT" dirty="0" smtClean="0"/>
              <a:t>Didžiausio </a:t>
            </a:r>
            <a:r>
              <a:rPr lang="lt-LT" dirty="0"/>
              <a:t>nužeminimo akimirką prabudo pasipriešinimo jėga, kuri nuo tol jį lydės per visą jo „nevykusį" žemės gyvenimą. Romano </a:t>
            </a:r>
            <a:r>
              <a:rPr lang="lt-LT" dirty="0" smtClean="0"/>
              <a:t>struktūroje </a:t>
            </a:r>
            <a:r>
              <a:rPr lang="lt-LT" dirty="0"/>
              <a:t>NKVD kankinimo epizodas yra susietas su Juozapato pakalnės </a:t>
            </a:r>
            <a:r>
              <a:rPr lang="lt-LT" dirty="0" smtClean="0"/>
              <a:t>vizija</a:t>
            </a:r>
            <a:r>
              <a:rPr lang="lt-LT" dirty="0"/>
              <a:t>. Abu teismai aprašyti 8 skyriuje ir atspindi vienas kitą. Ieškotojas </a:t>
            </a:r>
            <a:r>
              <a:rPr lang="lt-LT" dirty="0" smtClean="0"/>
              <a:t>Garšva </a:t>
            </a:r>
            <a:r>
              <a:rPr lang="lt-LT" dirty="0"/>
              <a:t>neturi vilties, kad po mirties už patirtas kančias jo laukia atlygis danguje. Veikėjo vizijoje dangiškąjį teisingumą vykdo teatro artistus </a:t>
            </a:r>
            <a:r>
              <a:rPr lang="lt-LT" dirty="0" smtClean="0"/>
              <a:t>primenantys </a:t>
            </a:r>
            <a:r>
              <a:rPr lang="lt-LT" dirty="0"/>
              <a:t>valdininkai, kurie vertina žmogų paklusnumo įstatymams požiūriu. Garšva išgyvena moderniems laikams būdingą tikėjimo krizę, kai žmogus negali Dievo nei priimti, nei atmesti. Personažo supratimas apie gėrį ir blogį tebėra glaudžiai susijęs su krikščioniškų vertybių sistema, tačiau jis abejoja privalomomis religinėmis tiesomis ir bažnyčios </a:t>
            </a:r>
            <a:r>
              <a:rPr lang="lt-LT" dirty="0" smtClean="0"/>
              <a:t>nustatytais </a:t>
            </a:r>
            <a:r>
              <a:rPr lang="lt-LT" dirty="0"/>
              <a:t>ritualais. Juozapato teisėjų klausiamas, ar vykdė tikintiesiems </a:t>
            </a:r>
            <a:r>
              <a:rPr lang="lt-LT" dirty="0" smtClean="0"/>
              <a:t>privalomus </a:t>
            </a:r>
            <a:r>
              <a:rPr lang="lt-LT" dirty="0"/>
              <a:t>įstatymus, atsako: „Aš, galimas daiktas, nevykdžiau jų </a:t>
            </a:r>
            <a:r>
              <a:rPr lang="lt-LT" dirty="0" smtClean="0"/>
              <a:t>dogmatiškai</a:t>
            </a:r>
            <a:r>
              <a:rPr lang="lt-LT" dirty="0"/>
              <a:t>, bet..." </a:t>
            </a:r>
            <a:r>
              <a:rPr lang="lt-LT" b="1" i="1" dirty="0"/>
              <a:t>Garšvos supratimu, meilės Dievas iš žmogiškosios egzistencijos yra pasitraukęs, todėl apleistame pasaulyje gali vykti tokie baisūs dalykai kaip karai, masinės žudynės, tremtys, kurių gausu XX a. istorijoje.</a:t>
            </a:r>
            <a:endParaRPr lang="en-US" b="1" i="1" dirty="0"/>
          </a:p>
        </p:txBody>
      </p:sp>
    </p:spTree>
    <p:extLst>
      <p:ext uri="{BB962C8B-B14F-4D97-AF65-F5344CB8AC3E}">
        <p14:creationId xmlns:p14="http://schemas.microsoft.com/office/powerpoint/2010/main" val="178102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20688"/>
            <a:ext cx="8784976" cy="720080"/>
          </a:xfrm>
        </p:spPr>
        <p:txBody>
          <a:bodyPr>
            <a:normAutofit/>
          </a:bodyPr>
          <a:lstStyle/>
          <a:p>
            <a:pPr algn="ctr"/>
            <a:r>
              <a:rPr lang="lt-LT" sz="3200" b="1" dirty="0"/>
              <a:t>Nevykęs šios </a:t>
            </a:r>
            <a:r>
              <a:rPr lang="lt-LT" sz="3200" b="1" dirty="0" smtClean="0"/>
              <a:t>žemės gyventojas </a:t>
            </a:r>
            <a:r>
              <a:rPr lang="lt-LT" sz="3200" b="1" dirty="0"/>
              <a:t>(kalinys)</a:t>
            </a:r>
            <a:endParaRPr lang="en-US" sz="3200" b="1" dirty="0"/>
          </a:p>
        </p:txBody>
      </p:sp>
      <p:sp>
        <p:nvSpPr>
          <p:cNvPr id="3" name="Content Placeholder 2"/>
          <p:cNvSpPr>
            <a:spLocks noGrp="1"/>
          </p:cNvSpPr>
          <p:nvPr>
            <p:ph idx="1"/>
          </p:nvPr>
        </p:nvSpPr>
        <p:spPr>
          <a:xfrm>
            <a:off x="611560" y="1340768"/>
            <a:ext cx="7920880" cy="5112568"/>
          </a:xfrm>
        </p:spPr>
        <p:txBody>
          <a:bodyPr>
            <a:normAutofit fontScale="92500" lnSpcReduction="20000"/>
          </a:bodyPr>
          <a:lstStyle/>
          <a:p>
            <a:pPr marL="68580" indent="0">
              <a:buNone/>
            </a:pPr>
            <a:r>
              <a:rPr lang="lt-LT" dirty="0"/>
              <a:t>Pats patyręs istorijos žiaurumą, romano veikėjas jaučia egzistencinę </a:t>
            </a:r>
            <a:r>
              <a:rPr lang="lt-LT" dirty="0" smtClean="0"/>
              <a:t>giminystę </a:t>
            </a:r>
            <a:r>
              <a:rPr lang="lt-LT" dirty="0"/>
              <a:t>su milijonais karo aukų, kankinasi įsivaizduodamas </a:t>
            </a:r>
            <a:r>
              <a:rPr lang="lt-LT" dirty="0" smtClean="0"/>
              <a:t>priešmirtines </a:t>
            </a:r>
            <a:r>
              <a:rPr lang="lt-LT" dirty="0"/>
              <a:t>dujų kamerose naikinamų žydų ar Sibire sušalusių kalinių kančias. Kitaip nei klasikinė literatūra, vaizdavusi pasaulį amžinybės </a:t>
            </a:r>
            <a:r>
              <a:rPr lang="lt-LT" dirty="0" smtClean="0"/>
              <a:t>perspektyvoje</a:t>
            </a:r>
            <a:r>
              <a:rPr lang="lt-LT" dirty="0"/>
              <a:t>, modernus romanas „Balta drobulė" mato žmogaus </a:t>
            </a:r>
            <a:r>
              <a:rPr lang="lt-LT" dirty="0" smtClean="0"/>
              <a:t>gyvenimą</a:t>
            </a:r>
            <a:r>
              <a:rPr lang="lt-LT" dirty="0"/>
              <a:t>, pasibaigiantį kartu su mirtimi. </a:t>
            </a:r>
            <a:r>
              <a:rPr lang="lt-LT" b="1" i="1" dirty="0"/>
              <a:t>Ankstesnių laikų žmogus tikėjo </a:t>
            </a:r>
            <a:r>
              <a:rPr lang="lt-LT" b="1" i="1" dirty="0" smtClean="0"/>
              <a:t>Dievo </a:t>
            </a:r>
            <a:r>
              <a:rPr lang="lt-LT" b="1" i="1" dirty="0"/>
              <a:t>gailestingumu ir gyveno viltimi, kad per Kristaus auką jo siela gali pelnyti amžinybės palaimą. Modernus žmogus, gyvenantis pasaulyje be Dievo, neturi, kas galėtų atleisti kaltes, kurios pačiam žmogui </a:t>
            </a:r>
            <a:r>
              <a:rPr lang="lt-LT" b="1" i="1" dirty="0" smtClean="0"/>
              <a:t>tampa </a:t>
            </a:r>
            <a:r>
              <a:rPr lang="lt-LT" b="1" i="1" dirty="0"/>
              <a:t>nebepakeliamos. </a:t>
            </a:r>
            <a:r>
              <a:rPr lang="lt-LT" dirty="0"/>
              <a:t>Garšva mėgsta svajoti apie Kristų, tačiau netiki jo išganinga auka ir dalyvavimu žmogiškoje egzistencijoje: </a:t>
            </a:r>
            <a:r>
              <a:rPr lang="lt-LT" b="1" i="1" dirty="0"/>
              <a:t>„Ne visais </a:t>
            </a:r>
            <a:r>
              <a:rPr lang="lt-LT" b="1" i="1" dirty="0" smtClean="0"/>
              <a:t>keliais </a:t>
            </a:r>
            <a:r>
              <a:rPr lang="lt-LT" b="1" i="1" dirty="0"/>
              <a:t>praeina Kristus ir iškelia įspėjančią ranką." </a:t>
            </a:r>
            <a:r>
              <a:rPr lang="lt-LT" dirty="0"/>
              <a:t>Veikėjas ne kartą </a:t>
            </a:r>
            <a:r>
              <a:rPr lang="lt-LT" dirty="0" smtClean="0"/>
              <a:t>tapatinasi </a:t>
            </a:r>
            <a:r>
              <a:rPr lang="lt-LT" dirty="0"/>
              <a:t>su Kristumi, jaučia artumą Dievo sūnui, kuris irgi žemėje ieškojo pasakos, išsižadėjo moters, paliko savo žodį ir buvo žmonių atstumtas.</a:t>
            </a:r>
            <a:endParaRPr lang="en-US" dirty="0"/>
          </a:p>
        </p:txBody>
      </p:sp>
    </p:spTree>
    <p:extLst>
      <p:ext uri="{BB962C8B-B14F-4D97-AF65-F5344CB8AC3E}">
        <p14:creationId xmlns:p14="http://schemas.microsoft.com/office/powerpoint/2010/main" val="360424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80920" cy="864096"/>
          </a:xfrm>
        </p:spPr>
        <p:txBody>
          <a:bodyPr>
            <a:normAutofit/>
          </a:bodyPr>
          <a:lstStyle/>
          <a:p>
            <a:r>
              <a:rPr lang="lt-LT" sz="3200" b="1" dirty="0"/>
              <a:t>Nevykęs šios žemės gyventojas (kalinys)</a:t>
            </a:r>
            <a:endParaRPr lang="en-US" sz="3200" b="1" dirty="0"/>
          </a:p>
        </p:txBody>
      </p:sp>
      <p:sp>
        <p:nvSpPr>
          <p:cNvPr id="3" name="Content Placeholder 2"/>
          <p:cNvSpPr>
            <a:spLocks noGrp="1"/>
          </p:cNvSpPr>
          <p:nvPr>
            <p:ph idx="1"/>
          </p:nvPr>
        </p:nvSpPr>
        <p:spPr>
          <a:xfrm>
            <a:off x="467544" y="1412776"/>
            <a:ext cx="8136904" cy="5040560"/>
          </a:xfrm>
        </p:spPr>
        <p:txBody>
          <a:bodyPr>
            <a:normAutofit fontScale="85000" lnSpcReduction="20000"/>
          </a:bodyPr>
          <a:lstStyle/>
          <a:p>
            <a:pPr marL="68580" indent="0">
              <a:buNone/>
            </a:pPr>
            <a:r>
              <a:rPr lang="lt-LT" dirty="0"/>
              <a:t>Romano autoriaus požiūriu, XX a. poetas, </a:t>
            </a:r>
            <a:r>
              <a:rPr lang="lt-LT" dirty="0" smtClean="0"/>
              <a:t>maištaujantis </a:t>
            </a:r>
            <a:r>
              <a:rPr lang="lt-LT" dirty="0"/>
              <a:t>prieš pasaulio tvarką, yra toks pat nereikalingas šiam sumaterialėjusiam pasauliui, kaip ir meilės žodžių skelbėjas, prieš du tūkstančius metų nukryžiuotas ant Golgotos kalno. Šių laikų Kristus ne nukryžiuojamas, o išvaromas iš proto aukštyn ir žemyn judančiame keltuve. Garšvos egzistencinę krizę dar labiau komplikuoja kaltės jausmas dėl karo pradžioje nužudyto beginklio ruso. Ši scena vaizduojama 6 romano skyriuje ir pateikiama trečiojo asmens balsu, nes amnezija sergantis veikėjas nepajėgia prisiminti pačios kovos. 6 skyriaus b dalyje laikinai radęs ramybę keltuve Garšva skausmingai mąsto apie šį savo gyvenimo epizodą, kuris prieštarauja humanistinei pasaulėjautai ir dvasinėms vertybėms. Sąžinės teisme Garšva pats save nubaudžia. Asmenybės suskilimas, liga, kurią psichiatras įrašys </a:t>
            </a:r>
            <a:r>
              <a:rPr lang="lt-LT" dirty="0" smtClean="0"/>
              <a:t>švariame </a:t>
            </a:r>
            <a:r>
              <a:rPr lang="lt-LT" dirty="0"/>
              <a:t>popieriaus lape, ir yra bausmė. Tačiau Garšva bijo ne tik </a:t>
            </a:r>
            <a:r>
              <a:rPr lang="lt-LT" dirty="0" smtClean="0"/>
              <a:t>žemiškos</a:t>
            </a:r>
            <a:r>
              <a:rPr lang="lt-LT" dirty="0"/>
              <a:t>, bet ir pomirtinės bausmės, šventojo Petro sprendimo. Vienintelis dalykas, kuris jam lieka artėjančios beprotybės akivaizdoje, - melstis, nors ir nėra vilties, kad į maldą bus atsakyta.</a:t>
            </a:r>
            <a:endParaRPr lang="en-US" dirty="0"/>
          </a:p>
        </p:txBody>
      </p:sp>
    </p:spTree>
    <p:extLst>
      <p:ext uri="{BB962C8B-B14F-4D97-AF65-F5344CB8AC3E}">
        <p14:creationId xmlns:p14="http://schemas.microsoft.com/office/powerpoint/2010/main" val="159863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528682" cy="864096"/>
          </a:xfrm>
        </p:spPr>
        <p:txBody>
          <a:bodyPr/>
          <a:lstStyle/>
          <a:p>
            <a:r>
              <a:rPr lang="lt-LT" b="1" dirty="0"/>
              <a:t>Įsimylėjęs</a:t>
            </a:r>
            <a:endParaRPr lang="en-US" b="1" dirty="0"/>
          </a:p>
        </p:txBody>
      </p:sp>
      <p:sp>
        <p:nvSpPr>
          <p:cNvPr id="3" name="Content Placeholder 2"/>
          <p:cNvSpPr>
            <a:spLocks noGrp="1"/>
          </p:cNvSpPr>
          <p:nvPr>
            <p:ph idx="1"/>
          </p:nvPr>
        </p:nvSpPr>
        <p:spPr>
          <a:xfrm>
            <a:off x="611560" y="1484784"/>
            <a:ext cx="7992888" cy="5112568"/>
          </a:xfrm>
        </p:spPr>
        <p:txBody>
          <a:bodyPr>
            <a:normAutofit fontScale="85000" lnSpcReduction="10000"/>
          </a:bodyPr>
          <a:lstStyle/>
          <a:p>
            <a:pPr marL="68580" indent="0">
              <a:buNone/>
            </a:pPr>
            <a:r>
              <a:rPr lang="lt-LT" dirty="0"/>
              <a:t>Garšvos kelyje būta ne </a:t>
            </a:r>
            <a:r>
              <a:rPr lang="lt-LT" dirty="0" smtClean="0"/>
              <a:t>                                    vienos </a:t>
            </a:r>
            <a:r>
              <a:rPr lang="lt-LT" dirty="0"/>
              <a:t>moters, tačiau svarbiausia jo </a:t>
            </a:r>
            <a:r>
              <a:rPr lang="lt-LT" dirty="0" smtClean="0"/>
              <a:t>                                         gyvenimo moteris buvo motina</a:t>
            </a:r>
            <a:r>
              <a:rPr lang="lt-LT" dirty="0"/>
              <a:t>. Iš </a:t>
            </a:r>
            <a:r>
              <a:rPr lang="lt-LT" dirty="0" smtClean="0"/>
              <a:t> jos </a:t>
            </a:r>
            <a:r>
              <a:rPr lang="lt-LT" dirty="0"/>
              <a:t>Garšva </a:t>
            </a:r>
            <a:r>
              <a:rPr lang="lt-LT" dirty="0" smtClean="0"/>
              <a:t>                             paveldėjo </a:t>
            </a:r>
            <a:r>
              <a:rPr lang="lt-LT" dirty="0"/>
              <a:t>itin jautrią psichiką ir poetinę dovaną, ji perdavė sūnui svarbiausias vertybes - grožio jau¬timą, romantinį žvilgsnį į pasaulį, idealios būties ilgesį. Dar būdamas berniukas, Garšva pradeda svajoti apie būsimą mylimąją, fantazuoja, kaip jis dėl pasakų Pelenės atlieka riteriškus žygius. Epizode, </a:t>
            </a:r>
            <a:r>
              <a:rPr lang="lt-LT" dirty="0" smtClean="0"/>
              <a:t>vaizduojančiame </a:t>
            </a:r>
            <a:r>
              <a:rPr lang="lt-LT" dirty="0"/>
              <a:t>Garšvos kūrybines improvizacijas Palangos pajūryje (9a), užsimenama apie draugę Aldoną, kurios moteriškėjantis kūnas jaudina šešiolikmečio jaunuolio erotinę vaizduotę ir skatina menininko ambicijas. Pirmąją tikrą savo gyvenimo meilę </a:t>
            </a:r>
            <a:r>
              <a:rPr lang="lt-LT" dirty="0" smtClean="0"/>
              <a:t>Jonę </a:t>
            </a:r>
            <a:r>
              <a:rPr lang="lt-LT" dirty="0"/>
              <a:t>Garšva sutinka </a:t>
            </a:r>
            <a:r>
              <a:rPr lang="lt-LT" dirty="0" smtClean="0"/>
              <a:t>gimnazijos </a:t>
            </a:r>
            <a:r>
              <a:rPr lang="lt-LT" dirty="0"/>
              <a:t>baigimo metais atostogaudamas pas tėvą. Šiuo laikotarpiu jis jau turi intymaus bendravimo su moterimis patirties, tačiau jausmai, </a:t>
            </a:r>
            <a:r>
              <a:rPr lang="lt-LT" dirty="0" smtClean="0"/>
              <a:t>kuriuos </a:t>
            </a:r>
            <a:r>
              <a:rPr lang="lt-LT" dirty="0"/>
              <a:t>sukelia Jonė, vaikinui yra visai nauji ir pačiam nesuprantami. Iš pabučiuoti nedrįsusio įsimylėjėlio jis virsta prievartautoju. Vėliau mes suprasime, kad </a:t>
            </a:r>
            <a:r>
              <a:rPr lang="lt-LT" dirty="0" smtClean="0"/>
              <a:t>agresija - </a:t>
            </a:r>
            <a:r>
              <a:rPr lang="lt-LT" dirty="0"/>
              <a:t>būsimos ligos požymis. </a:t>
            </a:r>
            <a:endParaRPr lang="en-US" dirty="0"/>
          </a:p>
        </p:txBody>
      </p:sp>
      <p:pic>
        <p:nvPicPr>
          <p:cNvPr id="2050" name="Picture 2" descr="C:\Documents and Settings\Administrator\Desktop\isimylej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586" y="0"/>
            <a:ext cx="2209800" cy="2076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70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randombar(horizont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00690" cy="792088"/>
          </a:xfrm>
        </p:spPr>
        <p:txBody>
          <a:bodyPr/>
          <a:lstStyle/>
          <a:p>
            <a:r>
              <a:rPr lang="lt-LT" b="1" dirty="0"/>
              <a:t>Įsimylėjęs</a:t>
            </a:r>
            <a:endParaRPr lang="en-US" b="1" dirty="0"/>
          </a:p>
        </p:txBody>
      </p:sp>
      <p:sp>
        <p:nvSpPr>
          <p:cNvPr id="3" name="Content Placeholder 2"/>
          <p:cNvSpPr>
            <a:spLocks noGrp="1"/>
          </p:cNvSpPr>
          <p:nvPr>
            <p:ph idx="1"/>
          </p:nvPr>
        </p:nvSpPr>
        <p:spPr>
          <a:xfrm>
            <a:off x="539552" y="1556792"/>
            <a:ext cx="8136904" cy="4968552"/>
          </a:xfrm>
        </p:spPr>
        <p:txBody>
          <a:bodyPr>
            <a:normAutofit fontScale="85000" lnSpcReduction="20000"/>
          </a:bodyPr>
          <a:lstStyle/>
          <a:p>
            <a:pPr marL="68580" indent="0">
              <a:buNone/>
            </a:pPr>
            <a:r>
              <a:rPr lang="lt-LT" dirty="0"/>
              <a:t>Antroji labai mylima moteris – Elena. Intelektu ir estetine nuovoka ji nenusileidžia mylimajam, o intuicija ir dvasios stiprybe kovoje už žmogišką laimę net pranoksta jį. </a:t>
            </a:r>
            <a:r>
              <a:rPr lang="lt-LT" b="1" i="1" dirty="0" smtClean="0"/>
              <a:t>Elena buvo </a:t>
            </a:r>
            <a:r>
              <a:rPr lang="lt-LT" b="1" i="1" dirty="0"/>
              <a:t>gimnazijos mokytoja </a:t>
            </a:r>
            <a:r>
              <a:rPr lang="lt-LT" b="1" i="1" dirty="0" smtClean="0"/>
              <a:t>Lietuvoje, turi </a:t>
            </a:r>
            <a:r>
              <a:rPr lang="lt-LT" b="1" i="1" dirty="0"/>
              <a:t>aristokratiškumo </a:t>
            </a:r>
            <a:r>
              <a:rPr lang="lt-LT" b="1" i="1" dirty="0" smtClean="0"/>
              <a:t>bruožų </a:t>
            </a:r>
            <a:r>
              <a:rPr lang="lt-LT" i="1" dirty="0" smtClean="0"/>
              <a:t>(pirštai </a:t>
            </a:r>
            <a:r>
              <a:rPr lang="lt-LT" i="1" dirty="0"/>
              <a:t>tokie ploni, kad žiedą reikia </a:t>
            </a:r>
            <a:r>
              <a:rPr lang="lt-LT" i="1" dirty="0" smtClean="0"/>
              <a:t>susiaurinti, </a:t>
            </a:r>
            <a:r>
              <a:rPr lang="lt-LT" i="1" dirty="0"/>
              <a:t>veidas, uždengtas tinkleliu, pabrėžia </a:t>
            </a:r>
            <a:r>
              <a:rPr lang="lt-LT" i="1" dirty="0" smtClean="0"/>
              <a:t>aristokratiškumą</a:t>
            </a:r>
            <a:r>
              <a:rPr lang="lt-LT" dirty="0" smtClean="0"/>
              <a:t>), </a:t>
            </a:r>
            <a:r>
              <a:rPr lang="lt-LT" b="1" i="1" dirty="0" smtClean="0"/>
              <a:t>kartais </a:t>
            </a:r>
            <a:r>
              <a:rPr lang="lt-LT" b="1" i="1" dirty="0"/>
              <a:t>pabrėžiamas ir išvaizdos </a:t>
            </a:r>
            <a:r>
              <a:rPr lang="lt-LT" b="1" i="1" dirty="0" smtClean="0"/>
              <a:t>netobulumas </a:t>
            </a:r>
            <a:r>
              <a:rPr lang="lt-LT" i="1" dirty="0" smtClean="0"/>
              <a:t>(kreivai </a:t>
            </a:r>
            <a:r>
              <a:rPr lang="lt-LT" i="1" dirty="0"/>
              <a:t>nubrėžtas antakis, pasisukusi </a:t>
            </a:r>
            <a:r>
              <a:rPr lang="lt-LT" i="1" dirty="0" smtClean="0"/>
              <a:t>kojinė - šis </a:t>
            </a:r>
            <a:r>
              <a:rPr lang="lt-LT" i="1" dirty="0"/>
              <a:t>dalykas Garšvai yra ne netobulumo, o kitoniškumo </a:t>
            </a:r>
            <a:r>
              <a:rPr lang="lt-LT" i="1" dirty="0" smtClean="0"/>
              <a:t>požymis</a:t>
            </a:r>
            <a:r>
              <a:rPr lang="lt-LT" dirty="0" smtClean="0"/>
              <a:t>), </a:t>
            </a:r>
            <a:r>
              <a:rPr lang="lt-LT" b="1" i="1" dirty="0" smtClean="0"/>
              <a:t>gana aktyvi</a:t>
            </a:r>
            <a:r>
              <a:rPr lang="lt-LT" dirty="0" smtClean="0"/>
              <a:t> </a:t>
            </a:r>
            <a:r>
              <a:rPr lang="lt-LT" i="1" dirty="0" smtClean="0"/>
              <a:t>(pati </a:t>
            </a:r>
            <a:r>
              <a:rPr lang="lt-LT" i="1" dirty="0"/>
              <a:t>surežisuoja susipažinimą su Garšva, gana lengvai ryžtasi atsižadėti jai dvasiškai svetimo turtingo vyro ir grįžti į siuvyklą, ieško galimybių būti drauge su nepraktišku </a:t>
            </a:r>
            <a:r>
              <a:rPr lang="lt-LT" i="1" dirty="0" smtClean="0"/>
              <a:t>Antanu</a:t>
            </a:r>
            <a:r>
              <a:rPr lang="lt-LT" dirty="0" smtClean="0"/>
              <a:t>), </a:t>
            </a:r>
            <a:r>
              <a:rPr lang="lt-LT" b="1" i="1" dirty="0"/>
              <a:t>labai artima dvasiškai </a:t>
            </a:r>
            <a:r>
              <a:rPr lang="lt-LT" b="1" i="1" dirty="0" smtClean="0"/>
              <a:t>Antanui </a:t>
            </a:r>
            <a:r>
              <a:rPr lang="lt-LT" i="1" dirty="0" smtClean="0"/>
              <a:t>(ji </a:t>
            </a:r>
            <a:r>
              <a:rPr lang="lt-LT" i="1" dirty="0"/>
              <a:t>dažnai kalba su Garšva kaip su pačia </a:t>
            </a:r>
            <a:r>
              <a:rPr lang="lt-LT" i="1" dirty="0" smtClean="0"/>
              <a:t>savimi). </a:t>
            </a:r>
            <a:r>
              <a:rPr lang="lt-LT" dirty="0"/>
              <a:t>Antanui susidaro vaizdinys, kad ji yra motinos atspindys ir todėl jai gana lengvai atskleidžia savo fantazijas. Be to, jai skiriamas žiedas- motinos dovana, senelės palikimas. Tokiu veiksmu pripažįstama aukščiausia dovanojimo vertė- Elena gali pratęsti bajoriškąją giminę, ji prilygsta simbolinei Pramotei, prie kurios kojų pagarbiai suklupo galbūt jau mirčiai pasmerktas šviesiaplaukis bajoras. </a:t>
            </a:r>
            <a:endParaRPr lang="en-US" dirty="0"/>
          </a:p>
        </p:txBody>
      </p:sp>
    </p:spTree>
    <p:extLst>
      <p:ext uri="{BB962C8B-B14F-4D97-AF65-F5344CB8AC3E}">
        <p14:creationId xmlns:p14="http://schemas.microsoft.com/office/powerpoint/2010/main" val="180672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7528682" cy="720080"/>
          </a:xfrm>
        </p:spPr>
        <p:txBody>
          <a:bodyPr/>
          <a:lstStyle/>
          <a:p>
            <a:r>
              <a:rPr lang="lt-LT" b="1" dirty="0"/>
              <a:t>Įsimylėjęs</a:t>
            </a:r>
            <a:endParaRPr lang="en-US" b="1" dirty="0"/>
          </a:p>
        </p:txBody>
      </p:sp>
      <p:sp>
        <p:nvSpPr>
          <p:cNvPr id="3" name="Content Placeholder 2"/>
          <p:cNvSpPr>
            <a:spLocks noGrp="1"/>
          </p:cNvSpPr>
          <p:nvPr>
            <p:ph idx="1"/>
          </p:nvPr>
        </p:nvSpPr>
        <p:spPr>
          <a:xfrm>
            <a:off x="611560" y="1196752"/>
            <a:ext cx="8136904" cy="5400600"/>
          </a:xfrm>
        </p:spPr>
        <p:txBody>
          <a:bodyPr>
            <a:normAutofit fontScale="92500" lnSpcReduction="10000"/>
          </a:bodyPr>
          <a:lstStyle/>
          <a:p>
            <a:pPr marL="68580" indent="0">
              <a:buNone/>
            </a:pPr>
            <a:r>
              <a:rPr lang="lt-LT" dirty="0" smtClean="0"/>
              <a:t>„</a:t>
            </a:r>
            <a:r>
              <a:rPr lang="lt-LT" dirty="0"/>
              <a:t>Aš ją, Eleną, labai myliu“, </a:t>
            </a:r>
            <a:r>
              <a:rPr lang="lt-LT" dirty="0" smtClean="0"/>
              <a:t>- sako Garšva ir jai </a:t>
            </a:r>
            <a:r>
              <a:rPr lang="lt-LT" dirty="0"/>
              <a:t>pirmai duoda skaityti savo užrašus. Finaliniame epizode Elenos atėjimas protagonistui įgyja visatos harmonijos reikšmę: pavadina madona, bučiuoja lyg motiną. Paprastai poetai labai vertina moters meilę, nes iš jos gauna stipriausius impulsus kūrybai. Garšva paklauso psichiatro patarimo nekurti šeimos, tačiau neišbraukia moterų iš savo gyvenimo, apsiribodamas </a:t>
            </a:r>
            <a:r>
              <a:rPr lang="lt-LT" dirty="0" smtClean="0"/>
              <a:t>epizodiniais </a:t>
            </a:r>
            <a:r>
              <a:rPr lang="lt-LT" dirty="0"/>
              <a:t>meilės nuotykiais. Jo santykiai su meilužėmis -pabrėžtinai egoistiški, jis „vartoja" moteris kaip sekso </a:t>
            </a:r>
            <a:r>
              <a:rPr lang="lt-LT" dirty="0" smtClean="0"/>
              <a:t>objektus </a:t>
            </a:r>
            <a:r>
              <a:rPr lang="lt-LT" dirty="0"/>
              <a:t>bei priemones aštriau pajusti realybę ir apsirūpinti gyva medžiaga. Garšva neapsunkina savęs jokiais sąžinės priekaištais ar bandymais įsigilinti į paliktų meilužių </a:t>
            </a:r>
            <a:r>
              <a:rPr lang="lt-LT" dirty="0" smtClean="0"/>
              <a:t>išgyvenimus</a:t>
            </a:r>
            <a:r>
              <a:rPr lang="lt-LT" dirty="0"/>
              <a:t>. Pažinęs išsiskyrimo su Jone skausmą, vėliau jis paniškai bijo emocinio ryšio ir vos pajutęs, kad seksas gali peraugti į tikrą jausmą, nutraukia bendravimą su pa-vojinga partnere.</a:t>
            </a:r>
            <a:endParaRPr lang="en-US" dirty="0"/>
          </a:p>
        </p:txBody>
      </p:sp>
    </p:spTree>
    <p:extLst>
      <p:ext uri="{BB962C8B-B14F-4D97-AF65-F5344CB8AC3E}">
        <p14:creationId xmlns:p14="http://schemas.microsoft.com/office/powerpoint/2010/main" val="46939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1"/>
            <a:ext cx="7528682" cy="1183853"/>
          </a:xfrm>
        </p:spPr>
        <p:txBody>
          <a:bodyPr>
            <a:normAutofit fontScale="90000"/>
          </a:bodyPr>
          <a:lstStyle/>
          <a:p>
            <a:r>
              <a:rPr lang="lt-LT" b="1" dirty="0"/>
              <a:t>Skeveldrų </a:t>
            </a:r>
            <a:r>
              <a:rPr lang="lt-LT" b="1" dirty="0" smtClean="0"/>
              <a:t/>
            </a:r>
            <a:br>
              <a:rPr lang="lt-LT" b="1" dirty="0" smtClean="0"/>
            </a:br>
            <a:r>
              <a:rPr lang="lt-LT" b="1" dirty="0" smtClean="0"/>
              <a:t>dėliotojas</a:t>
            </a:r>
            <a:endParaRPr lang="en-US" b="1" dirty="0"/>
          </a:p>
        </p:txBody>
      </p:sp>
      <p:sp>
        <p:nvSpPr>
          <p:cNvPr id="3" name="Content Placeholder 2"/>
          <p:cNvSpPr>
            <a:spLocks noGrp="1"/>
          </p:cNvSpPr>
          <p:nvPr>
            <p:ph idx="1"/>
          </p:nvPr>
        </p:nvSpPr>
        <p:spPr>
          <a:xfrm>
            <a:off x="539552" y="1772816"/>
            <a:ext cx="8136904" cy="4824536"/>
          </a:xfrm>
        </p:spPr>
        <p:txBody>
          <a:bodyPr>
            <a:normAutofit fontScale="92500" lnSpcReduction="20000"/>
          </a:bodyPr>
          <a:lstStyle/>
          <a:p>
            <a:pPr marL="68580" indent="0">
              <a:buNone/>
            </a:pPr>
            <a:r>
              <a:rPr lang="lt-LT" dirty="0"/>
              <a:t>„Skeveldros liečia viena antrą. Negaliu jų sudėstyti, lyg vaikas, dėstąs kartonines iškarpas", - mąsto Garšva apie savo beviltiškas pastangas susieti padrikus gyvenimo prisiminimus į reikšmingą visumą ir atkurti vidinę pusiausvyrą. Romane yra reikšmingas epizodas (žr. 13 a), </a:t>
            </a:r>
            <a:r>
              <a:rPr lang="lt-LT" dirty="0" smtClean="0"/>
              <a:t>kuriame </a:t>
            </a:r>
            <a:r>
              <a:rPr lang="lt-LT" dirty="0"/>
              <a:t>keltuvininkas bendrauja su jaunuoliais, liūdnomis poromis </a:t>
            </a:r>
            <a:r>
              <a:rPr lang="lt-LT" dirty="0" smtClean="0"/>
              <a:t>kylančiais </a:t>
            </a:r>
            <a:r>
              <a:rPr lang="lt-LT" dirty="0"/>
              <a:t>į aštuonioliktame viešbučio aukšte surengtus jaunimo šokius. </a:t>
            </a:r>
            <a:r>
              <a:rPr lang="lt-LT" dirty="0" smtClean="0"/>
              <a:t>Susitikimas </a:t>
            </a:r>
            <a:r>
              <a:rPr lang="lt-LT" dirty="0"/>
              <a:t>su aštuoniolikmečiais įsimylėjėliais prikelia Garšvos norą gyventi, o pasakojimas apie darbą užuolaidų fabrike atgaivina poetinę vaizduotę. Garšvai kyla naujo eilėraščio idėja, kuriame užuolaidos </a:t>
            </a:r>
            <a:r>
              <a:rPr lang="lt-LT" dirty="0" smtClean="0"/>
              <a:t>interpretuojamos </a:t>
            </a:r>
            <a:r>
              <a:rPr lang="lt-LT" dirty="0"/>
              <a:t>kaip simbolinė riba, skirianti gyvybę ir mirtį. Romano pabaigoje Garšva jaučiasi supratęs save ir sudėstęs pamirštus gyvenimo gabalus, dėkoja Dievui už vaikystės mišias, rungtynes, </a:t>
            </a:r>
            <a:r>
              <a:rPr lang="lt-LT" dirty="0" smtClean="0"/>
              <a:t>pamestinuką</a:t>
            </a:r>
            <a:r>
              <a:rPr lang="lt-LT" dirty="0"/>
              <a:t>: šios būsenos ir yra žėručiai, tos valandos, iš kurių esą jis gali laimėti save. </a:t>
            </a:r>
            <a:endParaRPr lang="en-US" dirty="0"/>
          </a:p>
        </p:txBody>
      </p:sp>
      <p:pic>
        <p:nvPicPr>
          <p:cNvPr id="3074" name="Picture 2" descr="C:\Documents and Settings\Administrator\Desktop\skeveldr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450849"/>
            <a:ext cx="3762375" cy="1209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03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xit" presetSubtype="0" fill="hold" nodeType="clickEffect">
                                  <p:stCondLst>
                                    <p:cond delay="0"/>
                                  </p:stCondLst>
                                  <p:childTnLst>
                                    <p:anim calcmode="lin" valueType="num">
                                      <p:cBhvr>
                                        <p:cTn id="18" dur="1000"/>
                                        <p:tgtEl>
                                          <p:spTgt spid="3074"/>
                                        </p:tgtEl>
                                        <p:attrNameLst>
                                          <p:attrName>ppt_w</p:attrName>
                                        </p:attrNameLst>
                                      </p:cBhvr>
                                      <p:tavLst>
                                        <p:tav tm="0">
                                          <p:val>
                                            <p:strVal val="ppt_w"/>
                                          </p:val>
                                        </p:tav>
                                        <p:tav tm="100000">
                                          <p:val>
                                            <p:fltVal val="0"/>
                                          </p:val>
                                        </p:tav>
                                      </p:tavLst>
                                    </p:anim>
                                    <p:anim calcmode="lin" valueType="num">
                                      <p:cBhvr>
                                        <p:cTn id="19" dur="1000"/>
                                        <p:tgtEl>
                                          <p:spTgt spid="3074"/>
                                        </p:tgtEl>
                                        <p:attrNameLst>
                                          <p:attrName>ppt_h</p:attrName>
                                        </p:attrNameLst>
                                      </p:cBhvr>
                                      <p:tavLst>
                                        <p:tav tm="0">
                                          <p:val>
                                            <p:strVal val="ppt_h"/>
                                          </p:val>
                                        </p:tav>
                                        <p:tav tm="100000">
                                          <p:val>
                                            <p:fltVal val="0"/>
                                          </p:val>
                                        </p:tav>
                                      </p:tavLst>
                                    </p:anim>
                                    <p:anim calcmode="lin" valueType="num">
                                      <p:cBhvr>
                                        <p:cTn id="20" dur="1000"/>
                                        <p:tgtEl>
                                          <p:spTgt spid="3074"/>
                                        </p:tgtEl>
                                        <p:attrNameLst>
                                          <p:attrName>style.rotation</p:attrName>
                                        </p:attrNameLst>
                                      </p:cBhvr>
                                      <p:tavLst>
                                        <p:tav tm="0">
                                          <p:val>
                                            <p:fltVal val="0"/>
                                          </p:val>
                                        </p:tav>
                                        <p:tav tm="100000">
                                          <p:val>
                                            <p:fltVal val="90"/>
                                          </p:val>
                                        </p:tav>
                                      </p:tavLst>
                                    </p:anim>
                                    <p:animEffect transition="out" filter="fade">
                                      <p:cBhvr>
                                        <p:cTn id="21" dur="1000"/>
                                        <p:tgtEl>
                                          <p:spTgt spid="3074"/>
                                        </p:tgtEl>
                                      </p:cBhvr>
                                    </p:animEffect>
                                    <p:set>
                                      <p:cBhvr>
                                        <p:cTn id="22" dur="1" fill="hold">
                                          <p:stCondLst>
                                            <p:cond delay="9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00690" cy="792088"/>
          </a:xfrm>
        </p:spPr>
        <p:txBody>
          <a:bodyPr>
            <a:normAutofit/>
          </a:bodyPr>
          <a:lstStyle/>
          <a:p>
            <a:r>
              <a:rPr lang="lt-LT" b="1" dirty="0" smtClean="0"/>
              <a:t>Skeveldrų dėliotojas</a:t>
            </a:r>
            <a:endParaRPr lang="en-US" b="1" dirty="0"/>
          </a:p>
        </p:txBody>
      </p:sp>
      <p:sp>
        <p:nvSpPr>
          <p:cNvPr id="3" name="Content Placeholder 2"/>
          <p:cNvSpPr>
            <a:spLocks noGrp="1"/>
          </p:cNvSpPr>
          <p:nvPr>
            <p:ph idx="1"/>
          </p:nvPr>
        </p:nvSpPr>
        <p:spPr>
          <a:xfrm>
            <a:off x="611560" y="1628800"/>
            <a:ext cx="7992888" cy="4752528"/>
          </a:xfrm>
        </p:spPr>
        <p:txBody>
          <a:bodyPr>
            <a:normAutofit lnSpcReduction="10000"/>
          </a:bodyPr>
          <a:lstStyle/>
          <a:p>
            <a:pPr marL="68580" indent="0">
              <a:buNone/>
            </a:pPr>
            <a:r>
              <a:rPr lang="lt-LT" dirty="0"/>
              <a:t>Pabaigos skyriuje Garšvą aplanko tikroji ramybė, dvasia randa </a:t>
            </a:r>
            <a:r>
              <a:rPr lang="lt-LT" dirty="0" smtClean="0"/>
              <a:t>santykį </a:t>
            </a:r>
            <a:r>
              <a:rPr lang="lt-LT" dirty="0"/>
              <a:t>su pasauliu, susidėsto gyvenimo skeveldros ir eilėraščio žodžiai. Pasikeičia personažo požiūris į kūrybos paskirtį, jis atsisako pretenzijų būti originaliam ir vos ne manija virtusio noro palikti savo pėdsaką amžinybėje. Skausmingoje kelionėje į save Garšva supranta, kad </a:t>
            </a:r>
            <a:r>
              <a:rPr lang="lt-LT" dirty="0" smtClean="0"/>
              <a:t>gyventi </a:t>
            </a:r>
            <a:r>
              <a:rPr lang="lt-LT" dirty="0"/>
              <a:t>reikia „čia" ir „dabar", neužmirštant, kad gyvenimas duotas tik vieną kartą, o žmogus nėra savo likimo šeimininkas. Tačiau ši „</a:t>
            </a:r>
            <a:r>
              <a:rPr lang="lt-LT" dirty="0" smtClean="0"/>
              <a:t>vienintelė</a:t>
            </a:r>
            <a:r>
              <a:rPr lang="lt-LT" dirty="0"/>
              <a:t>, apčiuopiama tiesa" paaiškėja per vėlai, psichika nebeatlaiko </a:t>
            </a:r>
            <a:r>
              <a:rPr lang="lt-LT" dirty="0" smtClean="0"/>
              <a:t>nuolatinės </a:t>
            </a:r>
            <a:r>
              <a:rPr lang="lt-LT" dirty="0"/>
              <a:t>įtampos, pernelyg stiprus prisirišimas prie savo kančių ar </a:t>
            </a:r>
            <a:r>
              <a:rPr lang="lt-LT" dirty="0" smtClean="0"/>
              <a:t>kūrybinių </a:t>
            </a:r>
            <a:r>
              <a:rPr lang="lt-LT" dirty="0"/>
              <a:t>troškimų veda į pražūtį. </a:t>
            </a:r>
            <a:endParaRPr lang="en-US" dirty="0"/>
          </a:p>
        </p:txBody>
      </p:sp>
    </p:spTree>
    <p:extLst>
      <p:ext uri="{BB962C8B-B14F-4D97-AF65-F5344CB8AC3E}">
        <p14:creationId xmlns:p14="http://schemas.microsoft.com/office/powerpoint/2010/main" val="367309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00690" cy="936104"/>
          </a:xfrm>
        </p:spPr>
        <p:txBody>
          <a:bodyPr/>
          <a:lstStyle/>
          <a:p>
            <a:r>
              <a:rPr lang="lt-LT" b="1" dirty="0"/>
              <a:t>Skeveldrų dėliotojas</a:t>
            </a:r>
            <a:endParaRPr lang="en-US" b="1" dirty="0"/>
          </a:p>
        </p:txBody>
      </p:sp>
      <p:sp>
        <p:nvSpPr>
          <p:cNvPr id="3" name="Content Placeholder 2"/>
          <p:cNvSpPr>
            <a:spLocks noGrp="1"/>
          </p:cNvSpPr>
          <p:nvPr>
            <p:ph idx="1"/>
          </p:nvPr>
        </p:nvSpPr>
        <p:spPr>
          <a:xfrm>
            <a:off x="467544" y="1484784"/>
            <a:ext cx="8208912" cy="5112568"/>
          </a:xfrm>
        </p:spPr>
        <p:txBody>
          <a:bodyPr>
            <a:normAutofit fontScale="92500" lnSpcReduction="10000"/>
          </a:bodyPr>
          <a:lstStyle/>
          <a:p>
            <a:pPr marL="68580" indent="0">
              <a:buNone/>
            </a:pPr>
            <a:r>
              <a:rPr lang="lt-LT" dirty="0"/>
              <a:t>Paskutiniame romano epizode matome </a:t>
            </a:r>
            <a:endParaRPr lang="lt-LT" dirty="0" smtClean="0"/>
          </a:p>
          <a:p>
            <a:pPr marL="68580" indent="0">
              <a:buNone/>
            </a:pPr>
            <a:r>
              <a:rPr lang="lt-LT" dirty="0" smtClean="0"/>
              <a:t>Garšvą </a:t>
            </a:r>
            <a:r>
              <a:rPr lang="lt-LT" dirty="0"/>
              <a:t>virtusį savo paties karikatūra: jis plėšo popieriaus lapą, ant </a:t>
            </a:r>
            <a:r>
              <a:rPr lang="lt-LT" dirty="0" smtClean="0"/>
              <a:t>kurio </a:t>
            </a:r>
            <a:r>
              <a:rPr lang="lt-LT" dirty="0"/>
              <a:t>turėjo būti užrašytas svarbiausias gyvenimo eilėraštis, jo veidas </a:t>
            </a:r>
            <a:r>
              <a:rPr lang="lt-LT" dirty="0" smtClean="0"/>
              <a:t>- šinšilos </a:t>
            </a:r>
            <a:r>
              <a:rPr lang="lt-LT" dirty="0"/>
              <a:t>(šis gyvūnėlis Garšvai - miesčioniškos, niekingos egzistencijos simbolis). Aisčių rojus, kurį poetas svajojo prikelti savo meninėje </a:t>
            </a:r>
            <a:r>
              <a:rPr lang="lt-LT" dirty="0" smtClean="0"/>
              <a:t>kūryboje</a:t>
            </a:r>
            <a:r>
              <a:rPr lang="lt-LT" dirty="0"/>
              <a:t>, transformuojasi į bepročio palaimą. Ironijos ratas užsidaro ir vėl nukreipia skaitytoją į pačią kūrinio pradžią, į tris romano epigrafus: </a:t>
            </a:r>
            <a:endParaRPr lang="lt-LT" dirty="0" smtClean="0"/>
          </a:p>
          <a:p>
            <a:pPr>
              <a:buFont typeface="Wingdings" panose="05000000000000000000" pitchFamily="2" charset="2"/>
              <a:buChar char="v"/>
            </a:pPr>
            <a:r>
              <a:rPr lang="lt-LT" dirty="0" smtClean="0"/>
              <a:t>Palaiminti </a:t>
            </a:r>
            <a:r>
              <a:rPr lang="lt-LT" dirty="0"/>
              <a:t>idiotai, nes jie yra laimingiausieji žmonės žemėje.</a:t>
            </a:r>
          </a:p>
          <a:p>
            <a:pPr>
              <a:buFont typeface="Wingdings" panose="05000000000000000000" pitchFamily="2" charset="2"/>
              <a:buChar char="v"/>
            </a:pPr>
            <a:r>
              <a:rPr lang="lt-LT" dirty="0"/>
              <a:t>Didžiausioji išmintis lyg kvailumas; didžiausia gražbylystė lyg mikčiojimas.  </a:t>
            </a:r>
            <a:endParaRPr lang="lt-LT" dirty="0" smtClean="0"/>
          </a:p>
          <a:p>
            <a:pPr>
              <a:buFont typeface="Wingdings" panose="05000000000000000000" pitchFamily="2" charset="2"/>
              <a:buChar char="v"/>
            </a:pPr>
            <a:r>
              <a:rPr lang="lt-LT" dirty="0" smtClean="0"/>
              <a:t>Lapių </a:t>
            </a:r>
            <a:r>
              <a:rPr lang="lt-LT" dirty="0"/>
              <a:t>vargonininkas mikčiojo kalbėdamas, bet giedojo jis gražiai.</a:t>
            </a:r>
          </a:p>
          <a:p>
            <a:pPr marL="68580" indent="0">
              <a:buNone/>
            </a:pPr>
            <a:endParaRPr lang="en-US" dirty="0"/>
          </a:p>
        </p:txBody>
      </p:sp>
      <p:pic>
        <p:nvPicPr>
          <p:cNvPr id="4098" name="Picture 2" descr="C:\Documents and Settings\Administrator\Desktop\ligon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693" y="0"/>
            <a:ext cx="2619375"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91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xit" presetSubtype="32" fill="hold" nodeType="clickEffect">
                                  <p:stCondLst>
                                    <p:cond delay="0"/>
                                  </p:stCondLst>
                                  <p:childTnLst>
                                    <p:animEffect transition="out" filter="circle(out)">
                                      <p:cBhvr>
                                        <p:cTn id="38" dur="2000"/>
                                        <p:tgtEl>
                                          <p:spTgt spid="4098"/>
                                        </p:tgtEl>
                                      </p:cBhvr>
                                    </p:animEffect>
                                    <p:set>
                                      <p:cBhvr>
                                        <p:cTn id="39" dur="1" fill="hold">
                                          <p:stCondLst>
                                            <p:cond delay="1999"/>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528682" cy="864096"/>
          </a:xfrm>
        </p:spPr>
        <p:txBody>
          <a:bodyPr/>
          <a:lstStyle/>
          <a:p>
            <a:r>
              <a:rPr lang="en-US" b="1" dirty="0" err="1"/>
              <a:t>Egzistencializmo</a:t>
            </a:r>
            <a:r>
              <a:rPr lang="en-US" b="1" dirty="0"/>
              <a:t> </a:t>
            </a:r>
            <a:r>
              <a:rPr lang="en-US" b="1" dirty="0" err="1"/>
              <a:t>žmogus</a:t>
            </a:r>
            <a:endParaRPr lang="en-US" b="1" dirty="0"/>
          </a:p>
        </p:txBody>
      </p:sp>
      <p:sp>
        <p:nvSpPr>
          <p:cNvPr id="3" name="Content Placeholder 2"/>
          <p:cNvSpPr>
            <a:spLocks noGrp="1"/>
          </p:cNvSpPr>
          <p:nvPr>
            <p:ph idx="1"/>
          </p:nvPr>
        </p:nvSpPr>
        <p:spPr>
          <a:xfrm>
            <a:off x="395536" y="1484784"/>
            <a:ext cx="8280920" cy="5040560"/>
          </a:xfrm>
        </p:spPr>
        <p:txBody>
          <a:bodyPr>
            <a:normAutofit/>
          </a:bodyPr>
          <a:lstStyle/>
          <a:p>
            <a:pPr marL="68580" indent="0">
              <a:buNone/>
            </a:pPr>
            <a:r>
              <a:rPr lang="lt-LT" dirty="0"/>
              <a:t>„Baltoje drobulėje" įkūnyta egzistencializmui artima pasaulio </a:t>
            </a:r>
            <a:r>
              <a:rPr lang="lt-LT" dirty="0" smtClean="0"/>
              <a:t>samprata</a:t>
            </a:r>
            <a:r>
              <a:rPr lang="lt-LT" dirty="0"/>
              <a:t>. Pagal ją šiuolaikinis žmogus neturi jokių galimybių įveikti </a:t>
            </a:r>
            <a:r>
              <a:rPr lang="lt-LT" dirty="0" smtClean="0"/>
              <a:t>gyvenimo </a:t>
            </a:r>
            <a:r>
              <a:rPr lang="lt-LT" dirty="0"/>
              <a:t>beprasmiškumą ir jam telieka du keliai: savižudybė (tokį kelią </a:t>
            </a:r>
            <a:r>
              <a:rPr lang="lt-LT" dirty="0" smtClean="0"/>
              <a:t>pasirenka </a:t>
            </a:r>
            <a:r>
              <a:rPr lang="lt-LT" dirty="0"/>
              <a:t>Garšvos draugas Stanley) arba išprotėjimas (ši būsena išreiškia ne vien asmeninę veikėjo tragediją, bet visuotinę žmogaus padėtį). </a:t>
            </a:r>
            <a:r>
              <a:rPr lang="lt-LT" dirty="0" smtClean="0"/>
              <a:t>Garšva </a:t>
            </a:r>
            <a:r>
              <a:rPr lang="lt-LT" dirty="0"/>
              <a:t>yra dvigubai pasmerktas - paveldėjimo ir istorijos, kurios </a:t>
            </a:r>
            <a:r>
              <a:rPr lang="lt-LT" dirty="0" smtClean="0"/>
              <a:t>destruktyvų </a:t>
            </a:r>
            <a:r>
              <a:rPr lang="lt-LT" dirty="0"/>
              <a:t>poveikį simboliškai išreiškia NKVD tardytojo smūgis su </a:t>
            </a:r>
            <a:r>
              <a:rPr lang="lt-LT" dirty="0" smtClean="0"/>
              <a:t>prespapjė </a:t>
            </a:r>
            <a:r>
              <a:rPr lang="lt-LT" dirty="0"/>
              <a:t>į galvą. </a:t>
            </a:r>
            <a:endParaRPr lang="en-US" dirty="0"/>
          </a:p>
        </p:txBody>
      </p:sp>
      <p:pic>
        <p:nvPicPr>
          <p:cNvPr id="5122" name="Picture 2" descr="C:\Documents and Settings\Administrator\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941168"/>
            <a:ext cx="2619375"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98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xit" presetSubtype="32" fill="hold" nodeType="clickEffect">
                                  <p:stCondLst>
                                    <p:cond delay="0"/>
                                  </p:stCondLst>
                                  <p:childTnLst>
                                    <p:animEffect transition="out" filter="circle(out)">
                                      <p:cBhvr>
                                        <p:cTn id="18" dur="2000"/>
                                        <p:tgtEl>
                                          <p:spTgt spid="5122"/>
                                        </p:tgtEl>
                                      </p:cBhvr>
                                    </p:animEffect>
                                    <p:set>
                                      <p:cBhvr>
                                        <p:cTn id="19" dur="1" fill="hold">
                                          <p:stCondLst>
                                            <p:cond delay="1999"/>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00690" cy="792088"/>
          </a:xfrm>
        </p:spPr>
        <p:txBody>
          <a:bodyPr/>
          <a:lstStyle/>
          <a:p>
            <a:r>
              <a:rPr lang="en-US" b="1" dirty="0" err="1"/>
              <a:t>Egzistencializmo</a:t>
            </a:r>
            <a:r>
              <a:rPr lang="en-US" b="1" dirty="0"/>
              <a:t> </a:t>
            </a:r>
            <a:r>
              <a:rPr lang="en-US" b="1" dirty="0" err="1"/>
              <a:t>žmogus</a:t>
            </a:r>
            <a:endParaRPr lang="en-US" b="1" dirty="0"/>
          </a:p>
        </p:txBody>
      </p:sp>
      <p:sp>
        <p:nvSpPr>
          <p:cNvPr id="3" name="Content Placeholder 2"/>
          <p:cNvSpPr>
            <a:spLocks noGrp="1"/>
          </p:cNvSpPr>
          <p:nvPr>
            <p:ph idx="1"/>
          </p:nvPr>
        </p:nvSpPr>
        <p:spPr>
          <a:xfrm>
            <a:off x="467544" y="1340768"/>
            <a:ext cx="8136904" cy="5256584"/>
          </a:xfrm>
        </p:spPr>
        <p:txBody>
          <a:bodyPr>
            <a:normAutofit fontScale="92500" lnSpcReduction="10000"/>
          </a:bodyPr>
          <a:lstStyle/>
          <a:p>
            <a:pPr marL="68580" indent="0">
              <a:buNone/>
            </a:pPr>
            <a:r>
              <a:rPr lang="lt-LT" dirty="0"/>
              <a:t>Škėmos egzistencinė neviltis ir absurdo jausmas yra neatskiriami nuo XX a. vidurio istorinės patirties. Pasaulyje, patyrusiame Antrojo pasaulinio karo siaubus, okupacijas, masines žudynes, </a:t>
            </a:r>
            <a:r>
              <a:rPr lang="lt-LT" dirty="0" smtClean="0"/>
              <a:t>trėmimus </a:t>
            </a:r>
            <a:r>
              <a:rPr lang="lt-LT" dirty="0"/>
              <a:t>ir prievartinę emigraciją, nebeįmanoma atsiremti į jokius </a:t>
            </a:r>
            <a:r>
              <a:rPr lang="lt-LT" dirty="0" smtClean="0"/>
              <a:t>idealus </a:t>
            </a:r>
            <a:r>
              <a:rPr lang="lt-LT" dirty="0"/>
              <a:t>ir pasislėpti nuo skausmo jokiose iliuzijose. „Man belieka juoktis. Garsiai. Realybė egzistuoja", - sako Garšva apmąstydamas ruso </a:t>
            </a:r>
            <a:r>
              <a:rPr lang="lt-LT" dirty="0" smtClean="0"/>
              <a:t>nužudymo </a:t>
            </a:r>
            <a:r>
              <a:rPr lang="lt-LT" dirty="0"/>
              <a:t>epizodą. Ironija yra vienintelis būdas racionaliai suvokti </a:t>
            </a:r>
            <a:r>
              <a:rPr lang="lt-LT" dirty="0" smtClean="0"/>
              <a:t>iracionalų </a:t>
            </a:r>
            <a:r>
              <a:rPr lang="lt-LT" dirty="0"/>
              <a:t>(t. y. neracionalų) pasaulį, kuriame žmogaus mirtis virsta tik </a:t>
            </a:r>
            <a:r>
              <a:rPr lang="lt-LT" dirty="0" smtClean="0"/>
              <a:t>statistiniu faktu (pasak </a:t>
            </a:r>
            <a:r>
              <a:rPr lang="lt-LT" dirty="0"/>
              <a:t>Kamiu, nėra tokios lemties, kurios negalima įveikti </a:t>
            </a:r>
            <a:r>
              <a:rPr lang="lt-LT" dirty="0" smtClean="0"/>
              <a:t>panieka). </a:t>
            </a:r>
            <a:r>
              <a:rPr lang="lt-LT" dirty="0"/>
              <a:t>Romano veikėjas jaučia giminystę su milijonais karo ir </a:t>
            </a:r>
            <a:r>
              <a:rPr lang="lt-LT" dirty="0" smtClean="0"/>
              <a:t>pokario </a:t>
            </a:r>
            <a:r>
              <a:rPr lang="lt-LT" dirty="0"/>
              <a:t>aukų ir tuo jis artimas prancūzų egzistencialistams, kurie vertino žmonių solidarumą ir pripažino asmeninės atsakomybės, maišto, </a:t>
            </a:r>
            <a:r>
              <a:rPr lang="lt-LT" dirty="0" smtClean="0"/>
              <a:t>išdidaus </a:t>
            </a:r>
            <a:r>
              <a:rPr lang="lt-LT" dirty="0"/>
              <a:t>pasipriešinimo prasmę absurdiškame pasaulyje. </a:t>
            </a:r>
            <a:endParaRPr lang="en-US" dirty="0"/>
          </a:p>
        </p:txBody>
      </p:sp>
    </p:spTree>
    <p:extLst>
      <p:ext uri="{BB962C8B-B14F-4D97-AF65-F5344CB8AC3E}">
        <p14:creationId xmlns:p14="http://schemas.microsoft.com/office/powerpoint/2010/main" val="125486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672698" cy="936104"/>
          </a:xfrm>
        </p:spPr>
        <p:txBody>
          <a:bodyPr/>
          <a:lstStyle/>
          <a:p>
            <a:r>
              <a:rPr lang="en-US" b="1" dirty="0" err="1"/>
              <a:t>Egzistencializmo</a:t>
            </a:r>
            <a:r>
              <a:rPr lang="en-US" b="1" dirty="0"/>
              <a:t> </a:t>
            </a:r>
            <a:r>
              <a:rPr lang="en-US" b="1" dirty="0" err="1"/>
              <a:t>žmogus</a:t>
            </a:r>
            <a:endParaRPr lang="en-US" b="1" dirty="0"/>
          </a:p>
        </p:txBody>
      </p:sp>
      <p:sp>
        <p:nvSpPr>
          <p:cNvPr id="3" name="Content Placeholder 2"/>
          <p:cNvSpPr>
            <a:spLocks noGrp="1"/>
          </p:cNvSpPr>
          <p:nvPr>
            <p:ph idx="1"/>
          </p:nvPr>
        </p:nvSpPr>
        <p:spPr>
          <a:xfrm>
            <a:off x="539552" y="1268760"/>
            <a:ext cx="8136904" cy="5589240"/>
          </a:xfrm>
        </p:spPr>
        <p:txBody>
          <a:bodyPr>
            <a:normAutofit fontScale="85000" lnSpcReduction="20000"/>
          </a:bodyPr>
          <a:lstStyle/>
          <a:p>
            <a:pPr marL="68580" indent="0">
              <a:buNone/>
            </a:pPr>
            <a:r>
              <a:rPr lang="lt-LT" dirty="0"/>
              <a:t>Egzistencializmo idėjų įtaka Škėmai neabejotina, tačiau jis kai kada iš jų ir pasišaipo. Bene </a:t>
            </a:r>
            <a:r>
              <a:rPr lang="lt-LT" dirty="0" smtClean="0"/>
              <a:t>aiškiausiai </a:t>
            </a:r>
            <a:r>
              <a:rPr lang="lt-LT" dirty="0"/>
              <a:t>Škėmos požiūrį į egzistencializmą iliustruoja Antano Garšvos </a:t>
            </a:r>
            <a:r>
              <a:rPr lang="lt-LT" dirty="0" smtClean="0"/>
              <a:t>įsivaizduota </a:t>
            </a:r>
            <a:r>
              <a:rPr lang="lt-LT" dirty="0"/>
              <a:t>scena Juozapato pakalnėje - egzistencialistinio paskutinio teismo groteskas</a:t>
            </a:r>
            <a:r>
              <a:rPr lang="lt-LT" dirty="0" smtClean="0"/>
              <a:t>.</a:t>
            </a:r>
            <a:endParaRPr lang="lt-LT" dirty="0"/>
          </a:p>
          <a:p>
            <a:pPr marL="68580" indent="0">
              <a:buNone/>
            </a:pPr>
            <a:r>
              <a:rPr lang="lt-LT" sz="2100" i="1" dirty="0"/>
              <a:t>„Ar vykdėte įsakymus taip, kaip jus mokė?" „Atrodo, ne."</a:t>
            </a:r>
          </a:p>
          <a:p>
            <a:pPr marL="68580" indent="0">
              <a:buNone/>
            </a:pPr>
            <a:r>
              <a:rPr lang="lt-LT" sz="2100" i="1" dirty="0"/>
              <a:t>„Labai gerai. Pagal aštuntąjį paragrafą -jūs pasmerktas sunaikinimui. </a:t>
            </a:r>
            <a:r>
              <a:rPr lang="lt-LT" sz="2100" i="1" dirty="0" smtClean="0"/>
              <a:t>Dėkui </a:t>
            </a:r>
            <a:r>
              <a:rPr lang="lt-LT" sz="2100" i="1" dirty="0"/>
              <a:t>už atsakymus."</a:t>
            </a:r>
          </a:p>
          <a:p>
            <a:pPr marL="68580" indent="0">
              <a:buNone/>
            </a:pPr>
            <a:r>
              <a:rPr lang="lt-LT" sz="2100" i="1" dirty="0"/>
              <a:t>„Ar galėčiau sužinoti aštuntojo turinį?"</a:t>
            </a:r>
          </a:p>
          <a:p>
            <a:pPr marL="68580" indent="0">
              <a:buNone/>
            </a:pPr>
            <a:r>
              <a:rPr lang="lt-LT" sz="2100" i="1" dirty="0"/>
              <a:t>„Tai ilgokas paragrafas. Trumpai. Sunaikinamas kiekvienas, kuris </a:t>
            </a:r>
            <a:r>
              <a:rPr lang="lt-LT" sz="2100" i="1" dirty="0" smtClean="0"/>
              <a:t>nesilaikė </a:t>
            </a:r>
            <a:r>
              <a:rPr lang="lt-LT" sz="2100" i="1" dirty="0"/>
              <a:t>įsakymų. Pavyzdžiui. Tikintysis - tikinčiųjų, netikintysis - netikinčiųjų, melagis - melagiškųjų, žmogžudys - žmogžudiškųjų, bailys - bailiškųjų, </a:t>
            </a:r>
            <a:r>
              <a:rPr lang="lt-LT" sz="2100" i="1" dirty="0" smtClean="0"/>
              <a:t>moralistas </a:t>
            </a:r>
            <a:r>
              <a:rPr lang="lt-LT" sz="2100" i="1" dirty="0"/>
              <a:t>- morališkųjų. Gi įsakymus vykdžiusieji perkeliami į dangų."</a:t>
            </a:r>
          </a:p>
          <a:p>
            <a:pPr marL="68580" indent="0">
              <a:buNone/>
            </a:pPr>
            <a:r>
              <a:rPr lang="lt-LT" sz="2100" i="1" dirty="0"/>
              <a:t>„Aš vykdžiau ieškančiųjų įsakymus."</a:t>
            </a:r>
          </a:p>
          <a:p>
            <a:pPr marL="68580" indent="0">
              <a:buNone/>
            </a:pPr>
            <a:r>
              <a:rPr lang="lt-LT" sz="2100" i="1" dirty="0"/>
              <a:t>Dabar trys teisėjai ritmingai nusikvatoja. Lyg operos choristai.</a:t>
            </a:r>
          </a:p>
          <a:p>
            <a:pPr marL="68580" indent="0">
              <a:buNone/>
            </a:pPr>
            <a:r>
              <a:rPr lang="lt-LT" sz="2100" i="1" dirty="0"/>
              <a:t>„Šitokia kategorija neegzistuoja Juozapato </a:t>
            </a:r>
            <a:r>
              <a:rPr lang="lt-LT" sz="2100" i="1" dirty="0" smtClean="0"/>
              <a:t>pakalnėje...</a:t>
            </a:r>
            <a:endParaRPr lang="lt-LT" i="1" dirty="0"/>
          </a:p>
          <a:p>
            <a:pPr marL="68580" indent="0">
              <a:buNone/>
            </a:pPr>
            <a:r>
              <a:rPr lang="lt-LT" dirty="0"/>
              <a:t>Taigi šiuo groteskišku dialogu Škėma išmuša paskutinį optimistinį </a:t>
            </a:r>
            <a:r>
              <a:rPr lang="lt-LT" dirty="0" smtClean="0"/>
              <a:t>argumentą </a:t>
            </a:r>
            <a:r>
              <a:rPr lang="lt-LT" dirty="0"/>
              <a:t>didžiajame pasaulio absurdiškumo priešininkų ir šalininkų ginče.</a:t>
            </a:r>
            <a:endParaRPr lang="en-US" dirty="0"/>
          </a:p>
        </p:txBody>
      </p:sp>
    </p:spTree>
    <p:extLst>
      <p:ext uri="{BB962C8B-B14F-4D97-AF65-F5344CB8AC3E}">
        <p14:creationId xmlns:p14="http://schemas.microsoft.com/office/powerpoint/2010/main" val="277572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barn(inVertical)">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barn(inVertical)">
                                      <p:cBhvr>
                                        <p:cTn id="5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600690" cy="864096"/>
          </a:xfrm>
        </p:spPr>
        <p:txBody>
          <a:bodyPr/>
          <a:lstStyle/>
          <a:p>
            <a:r>
              <a:rPr lang="en-US" b="1" dirty="0" err="1"/>
              <a:t>Apibendrinimas</a:t>
            </a:r>
            <a:endParaRPr lang="en-US" b="1" dirty="0"/>
          </a:p>
        </p:txBody>
      </p:sp>
      <p:sp>
        <p:nvSpPr>
          <p:cNvPr id="3" name="Content Placeholder 2"/>
          <p:cNvSpPr>
            <a:spLocks noGrp="1"/>
          </p:cNvSpPr>
          <p:nvPr>
            <p:ph sz="quarter" idx="13"/>
          </p:nvPr>
        </p:nvSpPr>
        <p:spPr>
          <a:xfrm>
            <a:off x="395536" y="1340768"/>
            <a:ext cx="4320480" cy="5400600"/>
          </a:xfrm>
        </p:spPr>
        <p:txBody>
          <a:bodyPr>
            <a:normAutofit fontScale="77500" lnSpcReduction="20000"/>
          </a:bodyPr>
          <a:lstStyle/>
          <a:p>
            <a:pPr marL="68580" indent="0">
              <a:buNone/>
            </a:pPr>
            <a:r>
              <a:rPr lang="lt-LT" dirty="0"/>
              <a:t>Antanas Škėma - vienas skausmingiausių XX a. lietuvių menininkų. Ne vienam skaitytojui ir kritikui jis atrodė pernelyg nihilistiškas, </a:t>
            </a:r>
            <a:r>
              <a:rPr lang="lt-LT" dirty="0" smtClean="0"/>
              <a:t>šokiruojantis</a:t>
            </a:r>
            <a:r>
              <a:rPr lang="lt-LT" dirty="0"/>
              <a:t>, be reikalo peržengiantis gero skonio ribas, </a:t>
            </a:r>
            <a:r>
              <a:rPr lang="lt-LT" dirty="0" smtClean="0"/>
              <a:t>demonstruojantis </a:t>
            </a:r>
            <a:r>
              <a:rPr lang="lt-LT" dirty="0"/>
              <a:t>erudiciją. Tačiau jo kūryba - neabejotinai viena talentingiausių XX a. vidurio lietuvių istorinės, kultūrinės ir egzistencinės patirties išraiškų. Įsigilinus patraukia jos tragiškais vaizdais perteiktas </a:t>
            </a:r>
            <a:r>
              <a:rPr lang="lt-LT" dirty="0" smtClean="0"/>
              <a:t>humanizmas</a:t>
            </a:r>
            <a:r>
              <a:rPr lang="lt-LT" dirty="0"/>
              <a:t>, aistringas būties tikrumos, patikimų vertybių ieškojimas pusiausvyrą praradusioje visatoje. Šiais bruožais Škėma pritampa prie didžiųjų XX a. modernizmo rašytojų, tokių kaip Kafka, Džoisas, Kamiu; gali būti atrama ir gaire skeptiško ir kritiško dabarties </a:t>
            </a:r>
            <a:r>
              <a:rPr lang="lt-LT" dirty="0" smtClean="0"/>
              <a:t>žmogaus </a:t>
            </a:r>
            <a:r>
              <a:rPr lang="lt-LT" dirty="0"/>
              <a:t>dvasiniams ieškojimams. </a:t>
            </a:r>
          </a:p>
          <a:p>
            <a:pPr marL="68580" indent="0">
              <a:buNone/>
            </a:pPr>
            <a:endParaRPr lang="lt-LT" dirty="0"/>
          </a:p>
          <a:p>
            <a:pPr marL="68580" indent="0">
              <a:buNone/>
            </a:pPr>
            <a:endParaRPr lang="en-US" dirty="0"/>
          </a:p>
        </p:txBody>
      </p:sp>
      <p:sp>
        <p:nvSpPr>
          <p:cNvPr id="4" name="Content Placeholder 3"/>
          <p:cNvSpPr>
            <a:spLocks noGrp="1"/>
          </p:cNvSpPr>
          <p:nvPr>
            <p:ph sz="quarter" idx="14"/>
          </p:nvPr>
        </p:nvSpPr>
        <p:spPr/>
        <p:txBody>
          <a:bodyPr/>
          <a:lstStyle/>
          <a:p>
            <a:endParaRPr lang="en-US"/>
          </a:p>
        </p:txBody>
      </p:sp>
      <p:pic>
        <p:nvPicPr>
          <p:cNvPr id="6146" name="Picture 2" descr="C:\Documents and Settings\Administrator\Desktop\ske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556792"/>
            <a:ext cx="3037727" cy="41364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91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7528682" cy="936104"/>
          </a:xfrm>
        </p:spPr>
        <p:txBody>
          <a:bodyPr/>
          <a:lstStyle/>
          <a:p>
            <a:r>
              <a:rPr lang="lt-LT" b="1" dirty="0" smtClean="0"/>
              <a:t>Šių dienų problemos</a:t>
            </a:r>
            <a:endParaRPr lang="en-US" b="1" dirty="0"/>
          </a:p>
        </p:txBody>
      </p:sp>
      <p:sp>
        <p:nvSpPr>
          <p:cNvPr id="3" name="Content Placeholder 2"/>
          <p:cNvSpPr>
            <a:spLocks noGrp="1"/>
          </p:cNvSpPr>
          <p:nvPr>
            <p:ph idx="1"/>
          </p:nvPr>
        </p:nvSpPr>
        <p:spPr>
          <a:xfrm>
            <a:off x="611560" y="1484784"/>
            <a:ext cx="7209249" cy="5040560"/>
          </a:xfrm>
        </p:spPr>
        <p:txBody>
          <a:bodyPr>
            <a:normAutofit/>
          </a:bodyPr>
          <a:lstStyle/>
          <a:p>
            <a:r>
              <a:rPr lang="lt-LT" dirty="0" smtClean="0"/>
              <a:t>Vertybių krizė</a:t>
            </a:r>
          </a:p>
          <a:p>
            <a:r>
              <a:rPr lang="lt-LT" dirty="0" smtClean="0"/>
              <a:t>Žmogaus vidinis suskilimas</a:t>
            </a:r>
          </a:p>
          <a:p>
            <a:r>
              <a:rPr lang="lt-LT" dirty="0" smtClean="0"/>
              <a:t>Tikėjimo problema</a:t>
            </a:r>
          </a:p>
          <a:p>
            <a:r>
              <a:rPr lang="lt-LT" dirty="0" smtClean="0"/>
              <a:t>Emigracija</a:t>
            </a:r>
          </a:p>
          <a:p>
            <a:r>
              <a:rPr lang="lt-LT" dirty="0" smtClean="0"/>
              <a:t>Sumaterialėjimas</a:t>
            </a:r>
          </a:p>
          <a:p>
            <a:r>
              <a:rPr lang="lt-LT" dirty="0" smtClean="0"/>
              <a:t>Savęs įprasminimo klausimas</a:t>
            </a:r>
          </a:p>
          <a:p>
            <a:r>
              <a:rPr lang="lt-LT" dirty="0" smtClean="0"/>
              <a:t>Tapatumo klausimas</a:t>
            </a:r>
          </a:p>
          <a:p>
            <a:r>
              <a:rPr lang="lt-LT" dirty="0" smtClean="0"/>
              <a:t>Gyvenimo prasmės klausimas</a:t>
            </a:r>
          </a:p>
          <a:p>
            <a:r>
              <a:rPr lang="lt-LT" dirty="0" smtClean="0"/>
              <a:t>Virtuali realybė, vaizdo kultūra</a:t>
            </a:r>
          </a:p>
          <a:p>
            <a:r>
              <a:rPr lang="lt-LT" dirty="0" smtClean="0"/>
              <a:t>Susvetimėjimas</a:t>
            </a:r>
            <a:endParaRPr lang="en-US" dirty="0"/>
          </a:p>
        </p:txBody>
      </p:sp>
      <p:pic>
        <p:nvPicPr>
          <p:cNvPr id="1026" name="Picture 2" descr="C:\Documents and Settings\Administrator\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700808"/>
            <a:ext cx="2774570" cy="36709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33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circle(in)">
                                      <p:cBhvr>
                                        <p:cTn id="14" dur="2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p:cTn id="5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4" dur="10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 calcmode="lin" valueType="num">
                                      <p:cBhvr>
                                        <p:cTn id="5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2" dur="1000"/>
                                        <p:tgtEl>
                                          <p:spTgt spid="3">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 calcmode="lin" valueType="num">
                                      <p:cBhvr>
                                        <p:cTn id="6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0" dur="1000"/>
                                        <p:tgtEl>
                                          <p:spTgt spid="3">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8" dur="1000"/>
                                        <p:tgtEl>
                                          <p:spTgt spid="3">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3">
                                            <p:txEl>
                                              <p:pRg st="8" end="8"/>
                                            </p:txEl>
                                          </p:spTgt>
                                        </p:tgtEl>
                                        <p:attrNameLst>
                                          <p:attrName>style.visibility</p:attrName>
                                        </p:attrNameLst>
                                      </p:cBhvr>
                                      <p:to>
                                        <p:strVal val="visible"/>
                                      </p:to>
                                    </p:set>
                                    <p:anim calcmode="lin" valueType="num">
                                      <p:cBhvr>
                                        <p:cTn id="83"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4"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5"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6" dur="1000"/>
                                        <p:tgtEl>
                                          <p:spTgt spid="3">
                                            <p:txEl>
                                              <p:pRg st="8" end="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3">
                                            <p:txEl>
                                              <p:pRg st="9" end="9"/>
                                            </p:txEl>
                                          </p:spTgt>
                                        </p:tgtEl>
                                        <p:attrNameLst>
                                          <p:attrName>style.visibility</p:attrName>
                                        </p:attrNameLst>
                                      </p:cBhvr>
                                      <p:to>
                                        <p:strVal val="visible"/>
                                      </p:to>
                                    </p:set>
                                    <p:anim calcmode="lin" valueType="num">
                                      <p:cBhvr>
                                        <p:cTn id="9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4"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194</TotalTime>
  <Words>3318</Words>
  <Application>Microsoft Office PowerPoint</Application>
  <PresentationFormat>On-screen Show (4:3)</PresentationFormat>
  <Paragraphs>82</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Century Gothic</vt:lpstr>
      <vt:lpstr>Wingdings</vt:lpstr>
      <vt:lpstr>Wingdings 2</vt:lpstr>
      <vt:lpstr>Austin</vt:lpstr>
      <vt:lpstr>Antano Grašvos „veidai“</vt:lpstr>
      <vt:lpstr>Liftininkas</vt:lpstr>
      <vt:lpstr>Liftininkas</vt:lpstr>
      <vt:lpstr>Liftininkas</vt:lpstr>
      <vt:lpstr>Poetas</vt:lpstr>
      <vt:lpstr>Poetas</vt:lpstr>
      <vt:lpstr>Poetas</vt:lpstr>
      <vt:lpstr>Poetas</vt:lpstr>
      <vt:lpstr>Poetas</vt:lpstr>
      <vt:lpstr>Nevykęs šios žemės  gyventojas (kalinys)</vt:lpstr>
      <vt:lpstr>Nevykęs šios žemės  gyventojas (kalinys)</vt:lpstr>
      <vt:lpstr>Nevykęs šios žemės  gyventojas (kalinys)</vt:lpstr>
      <vt:lpstr>Nevykęs šios žemės gyventojas (kalinys)</vt:lpstr>
      <vt:lpstr>Nevykęs šios žemės gyventojas (kalinys)</vt:lpstr>
      <vt:lpstr>Nevykęs šios žemės gyventojas (kalinys)</vt:lpstr>
      <vt:lpstr>Įsimylėjęs</vt:lpstr>
      <vt:lpstr>Įsimylėjęs</vt:lpstr>
      <vt:lpstr>Įsimylėjęs</vt:lpstr>
      <vt:lpstr>Skeveldrų  dėliotojas</vt:lpstr>
      <vt:lpstr>Skeveldrų dėliotojas</vt:lpstr>
      <vt:lpstr>Skeveldrų dėliotojas</vt:lpstr>
      <vt:lpstr>Egzistencializmo žmogus</vt:lpstr>
      <vt:lpstr>Egzistencializmo žmogus</vt:lpstr>
      <vt:lpstr>Egzistencializmo žmogus</vt:lpstr>
      <vt:lpstr>Apibendrinimas</vt:lpstr>
      <vt:lpstr>Šių dienų problemos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Vartotojas</dc:creator>
  <cp:lastModifiedBy>vartotojas</cp:lastModifiedBy>
  <cp:revision>17</cp:revision>
  <dcterms:created xsi:type="dcterms:W3CDTF">2014-01-05T11:01:55Z</dcterms:created>
  <dcterms:modified xsi:type="dcterms:W3CDTF">2015-07-23T17:13:50Z</dcterms:modified>
</cp:coreProperties>
</file>