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2015.04.14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Kartojame</a:t>
            </a:r>
            <a:r>
              <a:rPr lang="en-US" dirty="0" smtClean="0"/>
              <a:t> 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84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Literatūros rūšys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780387"/>
              </p:ext>
            </p:extLst>
          </p:nvPr>
        </p:nvGraphicFramePr>
        <p:xfrm>
          <a:off x="457200" y="16002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624"/>
                <a:gridCol w="2448272"/>
                <a:gridCol w="3250704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Lyrika</a:t>
                      </a:r>
                      <a:endParaRPr lang="lt-LT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Epika</a:t>
                      </a:r>
                      <a:endParaRPr lang="lt-LT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Drama </a:t>
                      </a:r>
                      <a:endParaRPr lang="lt-LT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lt-LT" dirty="0" smtClean="0"/>
                        <a:t> 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Lyrinis vyksmas.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Jausmai, išgyvenimai, mintys.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Nuotaika.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Eilėraščio žmogus.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Surimuota. 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Pasakojami įvykiai.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Veikėjai. 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Pasakotojas.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Parašyta proza.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Pradžioje išvardinti veikėjai, smulkiai aprašyta scena.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Kūrinys suskirstytas į dalis.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Nėra pasakotojo.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Pasakotojo „likučiai“ yra remarkos (autoriaus pastabos tekste, paprastai rašomos skliausteliuose kitu šriftu).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5.Kūrinį sudaro veikėjų pokalbiai – dialogai.</a:t>
                      </a: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Kūrinys skirtas vaidinti.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41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Novelė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err="1" smtClean="0"/>
              <a:t>Epikos</a:t>
            </a:r>
            <a:r>
              <a:rPr lang="lt-LT" dirty="0" smtClean="0"/>
              <a:t> žanras.</a:t>
            </a:r>
          </a:p>
          <a:p>
            <a:r>
              <a:rPr lang="lt-LT" dirty="0" smtClean="0"/>
              <a:t>1</a:t>
            </a:r>
            <a:r>
              <a:rPr lang="lt-LT" dirty="0"/>
              <a:t>) nedidelė apimtis; </a:t>
            </a:r>
            <a:endParaRPr lang="lt-LT" dirty="0" smtClean="0"/>
          </a:p>
          <a:p>
            <a:r>
              <a:rPr lang="lt-LT" dirty="0" smtClean="0"/>
              <a:t>2) </a:t>
            </a:r>
            <a:r>
              <a:rPr lang="lt-LT" dirty="0"/>
              <a:t>minimalus veikėjų skaičius; </a:t>
            </a:r>
            <a:endParaRPr lang="lt-LT" dirty="0" smtClean="0"/>
          </a:p>
          <a:p>
            <a:r>
              <a:rPr lang="lt-LT" dirty="0" smtClean="0"/>
              <a:t>3</a:t>
            </a:r>
            <a:r>
              <a:rPr lang="lt-LT" dirty="0"/>
              <a:t>) glaustas, neišplėtotas veiksmas; </a:t>
            </a:r>
            <a:endParaRPr lang="lt-LT" dirty="0" smtClean="0"/>
          </a:p>
          <a:p>
            <a:r>
              <a:rPr lang="lt-LT" dirty="0" smtClean="0"/>
              <a:t>4</a:t>
            </a:r>
            <a:r>
              <a:rPr lang="lt-LT" dirty="0"/>
              <a:t>) trumpas vaizduojamas laikas, personažo gyvenimo atkarpa</a:t>
            </a:r>
            <a:r>
              <a:rPr lang="lt-LT" dirty="0" smtClean="0"/>
              <a:t>;</a:t>
            </a:r>
          </a:p>
          <a:p>
            <a:r>
              <a:rPr lang="lt-LT" dirty="0" smtClean="0"/>
              <a:t> </a:t>
            </a:r>
            <a:r>
              <a:rPr lang="lt-LT" dirty="0"/>
              <a:t>5) griežta kompozicija arba griežta vaizdų atranka, tvirti jų priežastiniai ryšiai; </a:t>
            </a:r>
            <a:endParaRPr lang="lt-LT" dirty="0" smtClean="0"/>
          </a:p>
          <a:p>
            <a:r>
              <a:rPr lang="lt-LT" dirty="0" smtClean="0"/>
              <a:t>6</a:t>
            </a:r>
            <a:r>
              <a:rPr lang="lt-LT" dirty="0"/>
              <a:t>) pradžia ir pabaiga labai išryškinta. </a:t>
            </a:r>
          </a:p>
        </p:txBody>
      </p:sp>
    </p:spTree>
    <p:extLst>
      <p:ext uri="{BB962C8B-B14F-4D97-AF65-F5344CB8AC3E}">
        <p14:creationId xmlns:p14="http://schemas.microsoft.com/office/powerpoint/2010/main" val="39361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Probleminis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Klausimas</a:t>
            </a:r>
            <a:r>
              <a:rPr lang="lt-LT" dirty="0"/>
              <a:t>, keliamas kūrinyje. </a:t>
            </a:r>
            <a:endParaRPr lang="lt-LT" dirty="0" smtClean="0"/>
          </a:p>
          <a:p>
            <a:r>
              <a:rPr lang="lt-LT" dirty="0" smtClean="0"/>
              <a:t>Reikėtų </a:t>
            </a:r>
            <a:r>
              <a:rPr lang="lt-LT" dirty="0"/>
              <a:t>skirti klausimą apie turinį (pavyzdžiui, kada ar kur vyksta veiksmas) nuo probleminio klausimo (pavyzdžiui, kodėl veikėjas taip elgiasi</a:t>
            </a:r>
            <a:r>
              <a:rPr lang="lt-LT" dirty="0" smtClean="0"/>
              <a:t>).</a:t>
            </a:r>
          </a:p>
          <a:p>
            <a:r>
              <a:rPr lang="lt-LT" dirty="0" smtClean="0"/>
              <a:t>Klausimai prasideda  žodžiais – </a:t>
            </a:r>
            <a:r>
              <a:rPr lang="lt-LT" dirty="0" smtClean="0">
                <a:solidFill>
                  <a:srgbClr val="FF0000"/>
                </a:solidFill>
              </a:rPr>
              <a:t>kodėl, kas,  kaip, ar 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2340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716016" y="2130425"/>
            <a:ext cx="3742184" cy="1470025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990099"/>
                </a:solidFill>
              </a:rPr>
              <a:t>Meninės raiškos priemonės</a:t>
            </a:r>
            <a:endParaRPr lang="lt-LT" b="1" dirty="0">
              <a:solidFill>
                <a:srgbClr val="99009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428625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833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990099"/>
                </a:solidFill>
              </a:rPr>
              <a:t>Epitetas</a:t>
            </a:r>
            <a:r>
              <a:rPr lang="lt-LT" dirty="0" smtClean="0"/>
              <a:t> – meninis pažyminys.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412776"/>
            <a:ext cx="38576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1484784"/>
            <a:ext cx="3493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3600" u="sng" dirty="0" smtClean="0"/>
              <a:t>Keista</a:t>
            </a:r>
            <a:r>
              <a:rPr lang="lt-LT" sz="3600" dirty="0" smtClean="0"/>
              <a:t> saulėgrąža.</a:t>
            </a:r>
            <a:endParaRPr lang="lt-LT" sz="3600" dirty="0"/>
          </a:p>
        </p:txBody>
      </p:sp>
      <p:sp>
        <p:nvSpPr>
          <p:cNvPr id="3" name="Stačiakampis 2"/>
          <p:cNvSpPr/>
          <p:nvPr/>
        </p:nvSpPr>
        <p:spPr>
          <a:xfrm>
            <a:off x="800231" y="2420888"/>
            <a:ext cx="2772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u="sng" dirty="0" smtClean="0"/>
              <a:t>Sidabrinė</a:t>
            </a:r>
            <a:r>
              <a:rPr lang="lt-LT" dirty="0" smtClean="0"/>
              <a:t> </a:t>
            </a:r>
            <a:r>
              <a:rPr lang="lt-LT" sz="3600" dirty="0" smtClean="0"/>
              <a:t>rasa</a:t>
            </a:r>
            <a:endParaRPr lang="lt-LT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979984" y="433957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899592" y="3323907"/>
            <a:ext cx="2153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u="sng" dirty="0" smtClean="0"/>
              <a:t>Graži</a:t>
            </a:r>
            <a:r>
              <a:rPr lang="lt-LT" sz="3600" dirty="0" smtClean="0"/>
              <a:t> </a:t>
            </a:r>
            <a:r>
              <a:rPr lang="lt-LT" sz="3600" dirty="0"/>
              <a:t>šalis.</a:t>
            </a:r>
          </a:p>
        </p:txBody>
      </p:sp>
    </p:spTree>
    <p:extLst>
      <p:ext uri="{BB962C8B-B14F-4D97-AF65-F5344CB8AC3E}">
        <p14:creationId xmlns:p14="http://schemas.microsoft.com/office/powerpoint/2010/main" val="306045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 smtClean="0">
                <a:solidFill>
                  <a:srgbClr val="990099"/>
                </a:solidFill>
              </a:rPr>
              <a:t>Deminutyvas</a:t>
            </a:r>
            <a:r>
              <a:rPr lang="lt-LT" dirty="0" smtClean="0"/>
              <a:t> – mažybinis apibūdinimas.</a:t>
            </a:r>
            <a:endParaRPr lang="lt-L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412776"/>
            <a:ext cx="38576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1988840"/>
            <a:ext cx="3600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Geltona </a:t>
            </a:r>
            <a:r>
              <a:rPr lang="lt-LT" sz="2800" u="sng" dirty="0" err="1" smtClean="0"/>
              <a:t>saulėgrąžėlė</a:t>
            </a:r>
            <a:r>
              <a:rPr lang="lt-LT" sz="2800" dirty="0" smtClean="0"/>
              <a:t>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92520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990099"/>
                </a:solidFill>
              </a:rPr>
              <a:t>Palyginimas</a:t>
            </a:r>
            <a:r>
              <a:rPr lang="lt-LT" dirty="0" smtClean="0"/>
              <a:t> – kai kas nors su kuo nors palyginama.</a:t>
            </a:r>
            <a:endParaRPr lang="lt-L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484784"/>
            <a:ext cx="38576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2132856"/>
            <a:ext cx="3960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Saulėgrąža geltona </a:t>
            </a:r>
            <a:r>
              <a:rPr lang="lt-LT" sz="2400" u="sng" dirty="0" smtClean="0"/>
              <a:t>kaip saulė</a:t>
            </a:r>
            <a:r>
              <a:rPr lang="lt-LT" sz="2400" dirty="0" smtClean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99275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990099"/>
                </a:solidFill>
              </a:rPr>
              <a:t>Personifikacija</a:t>
            </a:r>
            <a:r>
              <a:rPr lang="lt-LT" dirty="0" smtClean="0"/>
              <a:t> – kai kam nors suteikiamos žmogaus savybės.</a:t>
            </a:r>
            <a:endParaRPr lang="lt-L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12776"/>
            <a:ext cx="338721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03648" y="2492896"/>
            <a:ext cx="363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u="sng" dirty="0" smtClean="0"/>
              <a:t>Saulė gražiai šypsosi</a:t>
            </a:r>
            <a:r>
              <a:rPr lang="lt-LT" sz="3200" dirty="0" smtClean="0"/>
              <a:t>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52557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990099"/>
                </a:solidFill>
              </a:rPr>
              <a:t>Metafora</a:t>
            </a:r>
            <a:r>
              <a:rPr lang="lt-LT" dirty="0" smtClean="0"/>
              <a:t> – ypač vaizdinga, įmantri mintis</a:t>
            </a:r>
            <a:r>
              <a:rPr lang="lt-LT" dirty="0"/>
              <a:t> </a:t>
            </a:r>
            <a:r>
              <a:rPr lang="lt-LT" dirty="0" smtClean="0"/>
              <a:t>- paslėptas palyginimas.</a:t>
            </a: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844824"/>
            <a:ext cx="321945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2204864"/>
            <a:ext cx="456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Ir plyšo širdis iš skausmo.</a:t>
            </a:r>
            <a:endParaRPr lang="lt-LT" sz="3200" dirty="0"/>
          </a:p>
        </p:txBody>
      </p:sp>
      <p:sp>
        <p:nvSpPr>
          <p:cNvPr id="4" name="Stačiakampis 3"/>
          <p:cNvSpPr/>
          <p:nvPr/>
        </p:nvSpPr>
        <p:spPr>
          <a:xfrm>
            <a:off x="395536" y="4293096"/>
            <a:ext cx="48205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dirty="0" smtClean="0"/>
              <a:t>Vilties </a:t>
            </a:r>
            <a:r>
              <a:rPr lang="lt-LT" sz="3200" dirty="0"/>
              <a:t>gėlelė į saulę </a:t>
            </a:r>
            <a:r>
              <a:rPr lang="lt-LT" sz="3200" dirty="0" smtClean="0"/>
              <a:t>stiepės</a:t>
            </a:r>
            <a:r>
              <a:rPr lang="lt-LT" sz="3600" dirty="0" smtClean="0"/>
              <a:t>.</a:t>
            </a:r>
            <a:endParaRPr lang="lt-LT" sz="3600" dirty="0"/>
          </a:p>
        </p:txBody>
      </p:sp>
      <p:sp>
        <p:nvSpPr>
          <p:cNvPr id="6" name="Stačiakampis 5"/>
          <p:cNvSpPr/>
          <p:nvPr/>
        </p:nvSpPr>
        <p:spPr>
          <a:xfrm>
            <a:off x="539552" y="3117488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3200" dirty="0"/>
              <a:t>Medžių rankos kyla į dangų. </a:t>
            </a:r>
          </a:p>
        </p:txBody>
      </p:sp>
      <p:sp>
        <p:nvSpPr>
          <p:cNvPr id="7" name="Stačiakampis 6"/>
          <p:cNvSpPr/>
          <p:nvPr/>
        </p:nvSpPr>
        <p:spPr>
          <a:xfrm>
            <a:off x="521792" y="5229200"/>
            <a:ext cx="63736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dirty="0"/>
              <a:t>Jau saulė liepsnoja dangaus pakrašty</a:t>
            </a:r>
            <a:r>
              <a:rPr lang="lt-LT" sz="3200" i="1" dirty="0"/>
              <a:t>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60268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990099"/>
                </a:solidFill>
              </a:rPr>
              <a:t>Hiperbolė</a:t>
            </a:r>
            <a:r>
              <a:rPr lang="lt-LT" dirty="0" smtClean="0"/>
              <a:t> – meninis padidinimas.</a:t>
            </a: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132856"/>
            <a:ext cx="421246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2420888"/>
            <a:ext cx="3789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Šimtai rankų apglėbs pasaulį.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69942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990099"/>
                </a:solidFill>
              </a:rPr>
              <a:t>Paralelizmas</a:t>
            </a:r>
            <a:r>
              <a:rPr lang="lt-LT" dirty="0" smtClean="0"/>
              <a:t> – žmogaus gyvenimo gretinimas su kuo nors.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348880"/>
            <a:ext cx="377486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2636912"/>
            <a:ext cx="4329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Ir būsiu stipri kaip tas medis.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67767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990099"/>
                </a:solidFill>
              </a:rPr>
              <a:t>Onomatopėja</a:t>
            </a:r>
            <a:r>
              <a:rPr lang="lt-LT" dirty="0" smtClean="0"/>
              <a:t> – gamtos garsų pamėgdžiojimas.</a:t>
            </a:r>
            <a:endParaRPr lang="lt-LT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772816"/>
            <a:ext cx="43338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27584" y="2564904"/>
            <a:ext cx="3413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dirty="0" smtClean="0"/>
              <a:t>Miau  miau </a:t>
            </a:r>
            <a:r>
              <a:rPr lang="lt-LT" sz="3200" dirty="0" err="1" smtClean="0"/>
              <a:t>miau</a:t>
            </a:r>
            <a:r>
              <a:rPr lang="lt-LT" sz="3200" dirty="0" smtClean="0"/>
              <a:t>...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412783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990099"/>
                </a:solidFill>
              </a:rPr>
              <a:t>Asonansas</a:t>
            </a:r>
            <a:r>
              <a:rPr lang="lt-LT" dirty="0" smtClean="0"/>
              <a:t> – balsių  ar dvibalsių pabrėžimas.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625792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49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990099"/>
                </a:solidFill>
              </a:rPr>
              <a:t>Aliteracija</a:t>
            </a:r>
            <a:r>
              <a:rPr lang="lt-LT" dirty="0" smtClean="0"/>
              <a:t> – priebalsių pabrėžimas, sutankinimas.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16832"/>
            <a:ext cx="4922261" cy="306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38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Frazeologizmas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Pastovus</a:t>
            </a:r>
          </a:p>
          <a:p>
            <a:r>
              <a:rPr lang="lt-LT" dirty="0" smtClean="0"/>
              <a:t>Vaidingas</a:t>
            </a:r>
          </a:p>
          <a:p>
            <a:r>
              <a:rPr lang="lt-LT" dirty="0" smtClean="0"/>
              <a:t>Perkeltinės reikmės </a:t>
            </a:r>
          </a:p>
          <a:p>
            <a:r>
              <a:rPr lang="lt-LT" dirty="0" smtClean="0"/>
              <a:t>Žodžių junginys (sudaro du ir daugiau žodžių).</a:t>
            </a:r>
          </a:p>
          <a:p>
            <a:r>
              <a:rPr lang="lt-LT" dirty="0" smtClean="0"/>
              <a:t>Vėjo pamušalas – lengvabūdis;</a:t>
            </a:r>
          </a:p>
          <a:p>
            <a:r>
              <a:rPr lang="lt-LT" dirty="0" smtClean="0"/>
              <a:t>Dantį griežti – pykti;</a:t>
            </a:r>
          </a:p>
          <a:p>
            <a:r>
              <a:rPr lang="lt-LT" dirty="0" smtClean="0"/>
              <a:t>Iš kailio nertis – stengtis.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95147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Pakartojimas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Tų pačių žodžių, sakinių tikslingas kartojimas siekiant sustiprinti įspūdį.</a:t>
            </a:r>
          </a:p>
          <a:p>
            <a:r>
              <a:rPr lang="lt-LT" dirty="0" err="1" smtClean="0"/>
              <a:t>Supasis</a:t>
            </a:r>
            <a:r>
              <a:rPr lang="lt-LT" dirty="0" smtClean="0"/>
              <a:t>, supasi, lapai nubudinti,/ Šnarasi, šnekasi vėjo pajudinti.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224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Retoriniai klausimai ar sušukimai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 smtClean="0"/>
              <a:t>Retorinis klausimas - klausiamasis </a:t>
            </a:r>
            <a:r>
              <a:rPr lang="lt-LT" dirty="0"/>
              <a:t>sakinys, nereikalaujantis atsakymo, o tik išreiškiantis emocingą teigimą ar </a:t>
            </a:r>
            <a:r>
              <a:rPr lang="lt-LT" dirty="0" smtClean="0"/>
              <a:t>neigimą: Laikai </a:t>
            </a:r>
            <a:r>
              <a:rPr lang="lt-LT" dirty="0"/>
              <a:t>brangiausi! Ar mums dar </a:t>
            </a:r>
            <a:r>
              <a:rPr lang="lt-LT" dirty="0" err="1"/>
              <a:t>sugrįšte</a:t>
            </a:r>
            <a:r>
              <a:rPr lang="lt-LT" dirty="0" smtClean="0"/>
              <a:t>?/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Ar vien </a:t>
            </a:r>
            <a:r>
              <a:rPr lang="lt-LT" dirty="0" err="1"/>
              <a:t>minėsme</a:t>
            </a:r>
            <a:r>
              <a:rPr lang="lt-LT" dirty="0"/>
              <a:t> kaip savo </a:t>
            </a:r>
            <a:r>
              <a:rPr lang="lt-LT" dirty="0" err="1"/>
              <a:t>jaunystę</a:t>
            </a:r>
            <a:r>
              <a:rPr lang="lt-LT" dirty="0" err="1" smtClean="0"/>
              <a:t>?(Maironis</a:t>
            </a:r>
            <a:r>
              <a:rPr lang="lt-LT" dirty="0" smtClean="0"/>
              <a:t>)</a:t>
            </a:r>
          </a:p>
          <a:p>
            <a:r>
              <a:rPr lang="lt-LT" dirty="0"/>
              <a:t>Retoriškai klausdami savo mintį perteikiame su ryškia emocija, stipraus jausmo išgyvenimu. </a:t>
            </a:r>
            <a:endParaRPr lang="lt-LT" dirty="0" smtClean="0"/>
          </a:p>
          <a:p>
            <a:r>
              <a:rPr lang="lt-LT" dirty="0"/>
              <a:t>Retorinis sušukimas – šaukiamasis sakinys, kuris itin emocingai išreiškia mintį: </a:t>
            </a:r>
            <a:r>
              <a:rPr lang="lt-LT" i="1" dirty="0"/>
              <a:t>Kaip gražu dabar laukuos!</a:t>
            </a:r>
            <a:r>
              <a:rPr lang="lt-LT" dirty="0"/>
              <a:t> </a:t>
            </a:r>
            <a:r>
              <a:rPr lang="lt-LT" i="1" dirty="0"/>
              <a:t>Kad kas nors ateitų dabar pas mane</a:t>
            </a:r>
            <a:r>
              <a:rPr lang="lt-LT" i="1" dirty="0" smtClean="0"/>
              <a:t>!</a:t>
            </a:r>
          </a:p>
          <a:p>
            <a:r>
              <a:rPr lang="lt-LT" dirty="0" smtClean="0"/>
              <a:t>Retoriškai </a:t>
            </a:r>
            <a:r>
              <a:rPr lang="lt-LT" dirty="0"/>
              <a:t>sušukdami savo mintį perteikiame su ryškia emocija, stipraus jausmo išgyvenimu. Retoriniu sušukimu dažnai kreipiamės į čia nesantį asmenį arba tarsi patys į save.</a:t>
            </a:r>
          </a:p>
        </p:txBody>
      </p:sp>
    </p:spTree>
    <p:extLst>
      <p:ext uri="{BB962C8B-B14F-4D97-AF65-F5344CB8AC3E}">
        <p14:creationId xmlns:p14="http://schemas.microsoft.com/office/powerpoint/2010/main" val="3612399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Kokios tai meninės raiškos priemonės?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Ir susiglamžė suknelė – kaip iš vilko gerklės ištraukta.</a:t>
            </a:r>
          </a:p>
          <a:p>
            <a:r>
              <a:rPr lang="lt-LT" dirty="0" smtClean="0"/>
              <a:t>Mūsų seselės skaistūs veideliai kaip </a:t>
            </a:r>
            <a:r>
              <a:rPr lang="lt-LT" dirty="0" err="1" smtClean="0"/>
              <a:t>obuolėliai</a:t>
            </a:r>
            <a:r>
              <a:rPr lang="lt-LT" dirty="0" smtClean="0"/>
              <a:t>.</a:t>
            </a:r>
          </a:p>
          <a:p>
            <a:r>
              <a:rPr lang="lt-LT" dirty="0" smtClean="0"/>
              <a:t>Lietus plonom stiklinėm kojom po visą sodą bėginėja.</a:t>
            </a:r>
          </a:p>
          <a:p>
            <a:r>
              <a:rPr lang="lt-LT" dirty="0" smtClean="0"/>
              <a:t>Juos saugo užburta merga, šuo ir gaidys.</a:t>
            </a:r>
          </a:p>
          <a:p>
            <a:r>
              <a:rPr lang="lt-LT" dirty="0" smtClean="0"/>
              <a:t>Žiedlapių jūra banguoja prie Nemuno.</a:t>
            </a:r>
          </a:p>
          <a:p>
            <a:r>
              <a:rPr lang="lt-LT" dirty="0" smtClean="0"/>
              <a:t>Iššluok kiemelį </a:t>
            </a:r>
            <a:r>
              <a:rPr lang="lt-LT" dirty="0" err="1" smtClean="0"/>
              <a:t>subatoj</a:t>
            </a:r>
            <a:r>
              <a:rPr lang="lt-LT" dirty="0" smtClean="0"/>
              <a:t>,/Atjos bernelis </a:t>
            </a:r>
            <a:r>
              <a:rPr lang="lt-LT" dirty="0" err="1" smtClean="0"/>
              <a:t>nedėlioj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0800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Gera daina už širdies griebia.</a:t>
            </a:r>
          </a:p>
          <a:p>
            <a:r>
              <a:rPr lang="lt-LT" dirty="0" smtClean="0"/>
              <a:t>Lapė yra nedidelė, turi akis plačias, dantis it vargonus, landžius it yla nagus, uodegą, ilgą it ietis.</a:t>
            </a:r>
          </a:p>
          <a:p>
            <a:r>
              <a:rPr lang="lt-LT" dirty="0" smtClean="0"/>
              <a:t>Naktį spintos durys /Veriasi kaip karstas, - ten kostiumas</a:t>
            </a:r>
            <a:r>
              <a:rPr lang="lt-LT" dirty="0"/>
              <a:t> </a:t>
            </a:r>
            <a:r>
              <a:rPr lang="lt-LT" dirty="0" smtClean="0"/>
              <a:t>juodas/ supasi kaip karstas.</a:t>
            </a:r>
          </a:p>
          <a:p>
            <a:r>
              <a:rPr lang="lt-LT" dirty="0"/>
              <a:t>Žiūriu į tolstantį  klykiančių gervių trikampį</a:t>
            </a:r>
            <a:r>
              <a:rPr lang="lt-LT" dirty="0" smtClean="0"/>
              <a:t>.</a:t>
            </a:r>
          </a:p>
          <a:p>
            <a:r>
              <a:rPr lang="lt-LT" dirty="0" smtClean="0"/>
              <a:t>Senutės ir vaikeliai ten žydi languose gražiai.</a:t>
            </a:r>
          </a:p>
          <a:p>
            <a:r>
              <a:rPr lang="lt-LT" dirty="0" smtClean="0"/>
              <a:t>Ant savęs nieko nemato, ant kito vežimą priskaldo.</a:t>
            </a:r>
            <a:endParaRPr lang="lt-LT" dirty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99142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Kai išgirdau beldžiantis į duris – visos blusos apmirė.</a:t>
            </a:r>
          </a:p>
          <a:p>
            <a:r>
              <a:rPr lang="lt-LT" dirty="0" smtClean="0"/>
              <a:t>Obelų žiedai švytėjo mėnesienoje lyg sniegas.</a:t>
            </a:r>
          </a:p>
          <a:p>
            <a:r>
              <a:rPr lang="lt-LT" dirty="0" smtClean="0"/>
              <a:t>Pavasario saulė nušvito meiliai ir juokiasi, širdį vilioja.</a:t>
            </a:r>
          </a:p>
          <a:p>
            <a:r>
              <a:rPr lang="lt-LT" dirty="0" smtClean="0"/>
              <a:t>Kiekvieną rytą žemę </a:t>
            </a:r>
            <a:r>
              <a:rPr lang="lt-LT" dirty="0" err="1" smtClean="0"/>
              <a:t>pasidabruoja</a:t>
            </a:r>
            <a:r>
              <a:rPr lang="lt-LT" dirty="0" smtClean="0"/>
              <a:t> baltoji šalna.</a:t>
            </a:r>
          </a:p>
          <a:p>
            <a:r>
              <a:rPr lang="lt-LT" dirty="0" smtClean="0"/>
              <a:t>Miško aikštelėj senas beržas/ Iškėlė žalią kiaurą skėtį.</a:t>
            </a:r>
          </a:p>
          <a:p>
            <a:r>
              <a:rPr lang="lt-LT" dirty="0" smtClean="0"/>
              <a:t>Jauni šoka – žemė dreba, seni šoka – dantys kleba.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48320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607</Words>
  <Application>Microsoft Office PowerPoint</Application>
  <PresentationFormat>Demonstracija ekrane (4:3)</PresentationFormat>
  <Paragraphs>94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2" baseType="lpstr">
      <vt:lpstr>Office tema</vt:lpstr>
      <vt:lpstr>Kartojame </vt:lpstr>
      <vt:lpstr>Literatūros rūšys</vt:lpstr>
      <vt:lpstr>Novelė</vt:lpstr>
      <vt:lpstr>Probleminis klausimas</vt:lpstr>
      <vt:lpstr>Meninės raiškos priemonės</vt:lpstr>
      <vt:lpstr>Epitetas – meninis pažyminys.</vt:lpstr>
      <vt:lpstr>Deminutyvas – mažybinis apibūdinimas.</vt:lpstr>
      <vt:lpstr>Palyginimas – kai kas nors su kuo nors palyginama.</vt:lpstr>
      <vt:lpstr>Personifikacija – kai kam nors suteikiamos žmogaus savybės.</vt:lpstr>
      <vt:lpstr>Metafora – ypač vaizdinga, įmantri mintis - paslėptas palyginimas.</vt:lpstr>
      <vt:lpstr>Hiperbolė – meninis padidinimas.</vt:lpstr>
      <vt:lpstr>Paralelizmas – žmogaus gyvenimo gretinimas su kuo nors.</vt:lpstr>
      <vt:lpstr>Onomatopėja – gamtos garsų pamėgdžiojimas.</vt:lpstr>
      <vt:lpstr>Asonansas – balsių  ar dvibalsių pabrėžimas.</vt:lpstr>
      <vt:lpstr>Aliteracija – priebalsių pabrėžimas, sutankinimas.</vt:lpstr>
      <vt:lpstr>Frazeologizmas</vt:lpstr>
      <vt:lpstr>Pakartojimas</vt:lpstr>
      <vt:lpstr>Retoriniai klausimai ar sušukimai</vt:lpstr>
      <vt:lpstr>Kokios tai meninės raiškos priemonės? 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Kartojame </dc:title>
  <dc:creator>Admin</dc:creator>
  <cp:lastModifiedBy>Admin</cp:lastModifiedBy>
  <cp:revision>10</cp:revision>
  <dcterms:created xsi:type="dcterms:W3CDTF">2015-04-13T09:18:44Z</dcterms:created>
  <dcterms:modified xsi:type="dcterms:W3CDTF">2015-04-14T15:47:22Z</dcterms:modified>
</cp:coreProperties>
</file>