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1" r:id="rId25"/>
    <p:sldId id="280"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277" r:id="rId45"/>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740" autoAdjust="0"/>
    <p:restoredTop sz="94660"/>
  </p:normalViewPr>
  <p:slideViewPr>
    <p:cSldViewPr>
      <p:cViewPr>
        <p:scale>
          <a:sx n="90" d="100"/>
          <a:sy n="90" d="100"/>
        </p:scale>
        <p:origin x="-129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DFDE61-E5D5-4AC8-9F71-610BF1616DEF}" type="datetimeFigureOut">
              <a:rPr lang="lt-LT" smtClean="0"/>
              <a:t>2015.06.02</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65C49C-EB19-41FA-AC9F-21ED0FCD8B5B}" type="slidenum">
              <a:rPr lang="lt-LT" smtClean="0"/>
              <a:t>‹#›</a:t>
            </a:fld>
            <a:endParaRPr lang="lt-LT"/>
          </a:p>
        </p:txBody>
      </p:sp>
    </p:spTree>
    <p:extLst>
      <p:ext uri="{BB962C8B-B14F-4D97-AF65-F5344CB8AC3E}">
        <p14:creationId xmlns:p14="http://schemas.microsoft.com/office/powerpoint/2010/main" val="767316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DB65C49C-EB19-41FA-AC9F-21ED0FCD8B5B}" type="slidenum">
              <a:rPr lang="lt-LT" smtClean="0"/>
              <a:t>16</a:t>
            </a:fld>
            <a:endParaRPr lang="lt-LT"/>
          </a:p>
        </p:txBody>
      </p:sp>
    </p:spTree>
    <p:extLst>
      <p:ext uri="{BB962C8B-B14F-4D97-AF65-F5344CB8AC3E}">
        <p14:creationId xmlns:p14="http://schemas.microsoft.com/office/powerpoint/2010/main" val="2832515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Spustelėkite, jei norite keisite ruoš. pav. stilių</a:t>
            </a:r>
            <a:endParaRPr lang="lt-LT"/>
          </a:p>
        </p:txBody>
      </p:sp>
      <p:sp>
        <p:nvSpPr>
          <p:cNvPr id="3" name="Paantraštė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Spustelėkite ruošinio paantraštės stiliui keisti</a:t>
            </a:r>
            <a:endParaRPr lang="lt-LT"/>
          </a:p>
        </p:txBody>
      </p:sp>
      <p:sp>
        <p:nvSpPr>
          <p:cNvPr id="4" name="Datos vietos rezervavimo ženklas 3"/>
          <p:cNvSpPr>
            <a:spLocks noGrp="1"/>
          </p:cNvSpPr>
          <p:nvPr>
            <p:ph type="dt" sz="half" idx="10"/>
          </p:nvPr>
        </p:nvSpPr>
        <p:spPr/>
        <p:txBody>
          <a:bodyPr/>
          <a:lstStyle/>
          <a:p>
            <a:fld id="{42956D04-A3C8-49D4-B877-B45534FE3A10}" type="datetimeFigureOut">
              <a:rPr lang="lt-LT" smtClean="0"/>
              <a:t>2015.06.02</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42956D04-A3C8-49D4-B877-B45534FE3A10}" type="datetimeFigureOut">
              <a:rPr lang="lt-LT" smtClean="0"/>
              <a:t>2015.06.02</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Spustelėkite ruošinio teksto stiliams keisti</a:t>
            </a:r>
          </a:p>
        </p:txBody>
      </p:sp>
      <p:sp>
        <p:nvSpPr>
          <p:cNvPr id="4" name="Datos vietos rezervavimo ženklas 3"/>
          <p:cNvSpPr>
            <a:spLocks noGrp="1"/>
          </p:cNvSpPr>
          <p:nvPr>
            <p:ph type="dt" sz="half" idx="10"/>
          </p:nvPr>
        </p:nvSpPr>
        <p:spPr/>
        <p:txBody>
          <a:bodyPr/>
          <a:lstStyle/>
          <a:p>
            <a:fld id="{42956D04-A3C8-49D4-B877-B45534FE3A10}" type="datetimeFigureOut">
              <a:rPr lang="lt-LT" smtClean="0"/>
              <a:t>2015.06.02</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42956D04-A3C8-49D4-B877-B45534FE3A10}" type="datetimeFigureOut">
              <a:rPr lang="lt-LT" smtClean="0"/>
              <a:t>2015.06.02</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42956D04-A3C8-49D4-B877-B45534FE3A10}" type="datetimeFigureOut">
              <a:rPr lang="lt-LT" smtClean="0"/>
              <a:t>2015.06.02</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Datos vietos rezervavimo ženklas 2"/>
          <p:cNvSpPr>
            <a:spLocks noGrp="1"/>
          </p:cNvSpPr>
          <p:nvPr>
            <p:ph type="dt" sz="half" idx="10"/>
          </p:nvPr>
        </p:nvSpPr>
        <p:spPr/>
        <p:txBody>
          <a:bodyPr/>
          <a:lstStyle/>
          <a:p>
            <a:fld id="{42956D04-A3C8-49D4-B877-B45534FE3A10}" type="datetimeFigureOut">
              <a:rPr lang="lt-LT" smtClean="0"/>
              <a:t>2015.06.02</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42956D04-A3C8-49D4-B877-B45534FE3A10}" type="datetimeFigureOut">
              <a:rPr lang="lt-LT" smtClean="0"/>
              <a:t>2015.06.02</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42956D04-A3C8-49D4-B877-B45534FE3A10}" type="datetimeFigureOut">
              <a:rPr lang="lt-LT" smtClean="0"/>
              <a:t>2015.06.02</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42956D04-A3C8-49D4-B877-B45534FE3A10}" type="datetimeFigureOut">
              <a:rPr lang="lt-LT" smtClean="0"/>
              <a:t>2015.06.02</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42956D04-A3C8-49D4-B877-B45534FE3A10}" type="datetimeFigureOut">
              <a:rPr lang="lt-LT" smtClean="0"/>
              <a:t>2015.06.02</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42956D04-A3C8-49D4-B877-B45534FE3A10}" type="datetimeFigureOut">
              <a:rPr lang="lt-LT" smtClean="0"/>
              <a:t>2015.06.02</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56D04-A3C8-49D4-B877-B45534FE3A10}" type="datetimeFigureOut">
              <a:rPr lang="lt-LT" smtClean="0"/>
              <a:t>2015.06.02</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26E2A6-6D93-4997-8D45-933F879E6E5B}" type="slidenum">
              <a:rPr lang="lt-LT" smtClean="0"/>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aimos\Desktop\romos miestas amzinasis miestas\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446617"/>
            <a:ext cx="6048672" cy="5294751"/>
          </a:xfrm>
          <a:prstGeom prst="rect">
            <a:avLst/>
          </a:prstGeom>
          <a:noFill/>
          <a:extLst>
            <a:ext uri="{909E8E84-426E-40DD-AFC4-6F175D3DCCD1}">
              <a14:hiddenFill xmlns:a14="http://schemas.microsoft.com/office/drawing/2010/main">
                <a:solidFill>
                  <a:srgbClr val="FFFFFF"/>
                </a:solidFill>
              </a14:hiddenFill>
            </a:ext>
          </a:extLst>
        </p:spPr>
      </p:pic>
      <p:sp>
        <p:nvSpPr>
          <p:cNvPr id="2" name="Antraštė 1"/>
          <p:cNvSpPr>
            <a:spLocks noGrp="1"/>
          </p:cNvSpPr>
          <p:nvPr>
            <p:ph type="ctrTitle"/>
          </p:nvPr>
        </p:nvSpPr>
        <p:spPr>
          <a:xfrm>
            <a:off x="685800" y="188641"/>
            <a:ext cx="7772400" cy="1124452"/>
          </a:xfrm>
        </p:spPr>
        <p:txBody>
          <a:bodyPr/>
          <a:lstStyle/>
          <a:p>
            <a:r>
              <a:rPr lang="en-US" b="1" dirty="0" smtClean="0">
                <a:solidFill>
                  <a:srgbClr val="FFC000"/>
                </a:solidFill>
              </a:rPr>
              <a:t>L</a:t>
            </a:r>
            <a:r>
              <a:rPr lang="lt-LT" b="1" dirty="0" smtClean="0">
                <a:solidFill>
                  <a:srgbClr val="FFC000"/>
                </a:solidFill>
              </a:rPr>
              <a:t>ietuvių </a:t>
            </a:r>
            <a:r>
              <a:rPr lang="lt-LT" b="1" dirty="0">
                <a:solidFill>
                  <a:srgbClr val="FFC000"/>
                </a:solidFill>
              </a:rPr>
              <a:t>kalbos </a:t>
            </a:r>
            <a:r>
              <a:rPr lang="lt-LT" b="1" dirty="0" smtClean="0">
                <a:solidFill>
                  <a:srgbClr val="FFC000"/>
                </a:solidFill>
              </a:rPr>
              <a:t>viktorin</a:t>
            </a:r>
            <a:r>
              <a:rPr lang="en-US" b="1" dirty="0" smtClean="0">
                <a:solidFill>
                  <a:srgbClr val="FFC000"/>
                </a:solidFill>
              </a:rPr>
              <a:t>a</a:t>
            </a:r>
            <a:endParaRPr lang="lt-LT" b="1" dirty="0">
              <a:solidFill>
                <a:srgbClr val="FFC000"/>
              </a:solidFill>
            </a:endParaRPr>
          </a:p>
        </p:txBody>
      </p:sp>
    </p:spTree>
    <p:extLst>
      <p:ext uri="{BB962C8B-B14F-4D97-AF65-F5344CB8AC3E}">
        <p14:creationId xmlns:p14="http://schemas.microsoft.com/office/powerpoint/2010/main" val="397636892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71800" y="1916832"/>
            <a:ext cx="3816424" cy="4941167"/>
          </a:xfrm>
        </p:spPr>
      </p:pic>
      <p:sp>
        <p:nvSpPr>
          <p:cNvPr id="2" name="Antraštė 1"/>
          <p:cNvSpPr>
            <a:spLocks noGrp="1"/>
          </p:cNvSpPr>
          <p:nvPr>
            <p:ph type="title"/>
          </p:nvPr>
        </p:nvSpPr>
        <p:spPr>
          <a:xfrm>
            <a:off x="457200" y="274638"/>
            <a:ext cx="8363272" cy="1426170"/>
          </a:xfrm>
        </p:spPr>
        <p:txBody>
          <a:bodyPr>
            <a:normAutofit fontScale="90000"/>
          </a:bodyPr>
          <a:lstStyle/>
          <a:p>
            <a:r>
              <a:rPr lang="lt-LT" b="1" i="1" dirty="0">
                <a:solidFill>
                  <a:srgbClr val="92D050"/>
                </a:solidFill>
              </a:rPr>
              <a:t>1. Kas </a:t>
            </a:r>
            <a:r>
              <a:rPr lang="lt-LT" b="1" i="1" dirty="0" smtClean="0">
                <a:solidFill>
                  <a:srgbClr val="92D050"/>
                </a:solidFill>
              </a:rPr>
              <a:t>„slepiasi“ </a:t>
            </a:r>
            <a:r>
              <a:rPr lang="lt-LT" b="1" i="1" dirty="0">
                <a:solidFill>
                  <a:srgbClr val="92D050"/>
                </a:solidFill>
              </a:rPr>
              <a:t>po rašytojos Žemaitės slapyvardžiu?</a:t>
            </a:r>
            <a:r>
              <a:rPr lang="lt-LT" dirty="0">
                <a:solidFill>
                  <a:srgbClr val="92D050"/>
                </a:solidFill>
              </a:rPr>
              <a:t/>
            </a:r>
            <a:br>
              <a:rPr lang="lt-LT" dirty="0">
                <a:solidFill>
                  <a:srgbClr val="92D050"/>
                </a:solidFill>
              </a:rPr>
            </a:br>
            <a:endParaRPr lang="lt-LT" dirty="0">
              <a:solidFill>
                <a:srgbClr val="92D050"/>
              </a:solidFill>
            </a:endParaRPr>
          </a:p>
        </p:txBody>
      </p:sp>
    </p:spTree>
    <p:extLst>
      <p:ext uri="{BB962C8B-B14F-4D97-AF65-F5344CB8AC3E}">
        <p14:creationId xmlns:p14="http://schemas.microsoft.com/office/powerpoint/2010/main" val="14596260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urinio vietos rezervavimo ženklas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754814"/>
            <a:ext cx="6804248" cy="5103186"/>
          </a:xfrm>
        </p:spPr>
      </p:pic>
      <p:sp>
        <p:nvSpPr>
          <p:cNvPr id="2" name="Antraštė 1"/>
          <p:cNvSpPr>
            <a:spLocks noGrp="1"/>
          </p:cNvSpPr>
          <p:nvPr>
            <p:ph type="title"/>
          </p:nvPr>
        </p:nvSpPr>
        <p:spPr/>
        <p:txBody>
          <a:bodyPr/>
          <a:lstStyle/>
          <a:p>
            <a:r>
              <a:rPr lang="lt-LT" b="1" i="1" dirty="0">
                <a:solidFill>
                  <a:srgbClr val="FF0000"/>
                </a:solidFill>
              </a:rPr>
              <a:t>2. </a:t>
            </a:r>
            <a:r>
              <a:rPr lang="lt-LT" b="1" i="1" dirty="0" smtClean="0">
                <a:solidFill>
                  <a:srgbClr val="FF0000"/>
                </a:solidFill>
              </a:rPr>
              <a:t>Kas yra fonetika</a:t>
            </a:r>
            <a:r>
              <a:rPr lang="lt-LT" b="1" i="1" dirty="0">
                <a:solidFill>
                  <a:srgbClr val="FF0000"/>
                </a:solidFill>
              </a:rPr>
              <a:t>?</a:t>
            </a:r>
          </a:p>
        </p:txBody>
      </p:sp>
    </p:spTree>
    <p:extLst>
      <p:ext uri="{BB962C8B-B14F-4D97-AF65-F5344CB8AC3E}">
        <p14:creationId xmlns:p14="http://schemas.microsoft.com/office/powerpoint/2010/main" val="229665719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35696" y="1700808"/>
            <a:ext cx="6084168" cy="4563126"/>
          </a:xfrm>
        </p:spPr>
      </p:pic>
      <p:sp>
        <p:nvSpPr>
          <p:cNvPr id="2" name="Antraštė 1"/>
          <p:cNvSpPr>
            <a:spLocks noGrp="1"/>
          </p:cNvSpPr>
          <p:nvPr>
            <p:ph type="title"/>
          </p:nvPr>
        </p:nvSpPr>
        <p:spPr>
          <a:xfrm>
            <a:off x="457200" y="274638"/>
            <a:ext cx="8435280" cy="1426170"/>
          </a:xfrm>
        </p:spPr>
        <p:txBody>
          <a:bodyPr>
            <a:normAutofit fontScale="90000"/>
          </a:bodyPr>
          <a:lstStyle/>
          <a:p>
            <a:r>
              <a:rPr lang="lt-LT" b="1" i="1" dirty="0">
                <a:solidFill>
                  <a:srgbClr val="0070C0"/>
                </a:solidFill>
              </a:rPr>
              <a:t>3. Kokia tarmė sudaro rašytojos Žemaitės kūrinių kalbos pagrindą?</a:t>
            </a:r>
            <a:br>
              <a:rPr lang="lt-LT" b="1" i="1" dirty="0">
                <a:solidFill>
                  <a:srgbClr val="0070C0"/>
                </a:solidFill>
              </a:rPr>
            </a:br>
            <a:endParaRPr lang="lt-LT" b="1" i="1" dirty="0">
              <a:solidFill>
                <a:srgbClr val="0070C0"/>
              </a:solidFill>
            </a:endParaRPr>
          </a:p>
        </p:txBody>
      </p:sp>
    </p:spTree>
    <p:extLst>
      <p:ext uri="{BB962C8B-B14F-4D97-AF65-F5344CB8AC3E}">
        <p14:creationId xmlns:p14="http://schemas.microsoft.com/office/powerpoint/2010/main" val="233562403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55776" y="1772816"/>
            <a:ext cx="4932040" cy="5096732"/>
          </a:xfrm>
        </p:spPr>
      </p:pic>
      <p:sp>
        <p:nvSpPr>
          <p:cNvPr id="2" name="Antraštė 1"/>
          <p:cNvSpPr>
            <a:spLocks noGrp="1"/>
          </p:cNvSpPr>
          <p:nvPr>
            <p:ph type="title"/>
          </p:nvPr>
        </p:nvSpPr>
        <p:spPr/>
        <p:txBody>
          <a:bodyPr>
            <a:normAutofit fontScale="90000"/>
          </a:bodyPr>
          <a:lstStyle/>
          <a:p>
            <a:r>
              <a:rPr lang="lt-LT" b="1" i="1" dirty="0">
                <a:solidFill>
                  <a:srgbClr val="7030A0"/>
                </a:solidFill>
              </a:rPr>
              <a:t>4. Kiek lietuvių kalboje yra ilgųjų balsių?</a:t>
            </a:r>
          </a:p>
        </p:txBody>
      </p:sp>
    </p:spTree>
    <p:extLst>
      <p:ext uri="{BB962C8B-B14F-4D97-AF65-F5344CB8AC3E}">
        <p14:creationId xmlns:p14="http://schemas.microsoft.com/office/powerpoint/2010/main" val="379831832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2" name="Antraštė 1"/>
          <p:cNvSpPr>
            <a:spLocks noGrp="1"/>
          </p:cNvSpPr>
          <p:nvPr>
            <p:ph type="title"/>
          </p:nvPr>
        </p:nvSpPr>
        <p:spPr/>
        <p:txBody>
          <a:bodyPr>
            <a:normAutofit fontScale="90000"/>
          </a:bodyPr>
          <a:lstStyle/>
          <a:p>
            <a:r>
              <a:rPr lang="lt-LT" b="1" i="1" dirty="0">
                <a:solidFill>
                  <a:srgbClr val="FFC000"/>
                </a:solidFill>
              </a:rPr>
              <a:t>5. Ką reiškia rašytojos Žemaitės pavartotas žodis „</a:t>
            </a:r>
            <a:r>
              <a:rPr lang="lt-LT" b="1" i="1" dirty="0" err="1">
                <a:solidFill>
                  <a:srgbClr val="FFC000"/>
                </a:solidFill>
              </a:rPr>
              <a:t>balazyti</a:t>
            </a:r>
            <a:r>
              <a:rPr lang="lt-LT" b="1" i="1" dirty="0">
                <a:solidFill>
                  <a:srgbClr val="FFC000"/>
                </a:solidFill>
              </a:rPr>
              <a:t>“?</a:t>
            </a:r>
          </a:p>
        </p:txBody>
      </p:sp>
    </p:spTree>
    <p:extLst>
      <p:ext uri="{BB962C8B-B14F-4D97-AF65-F5344CB8AC3E}">
        <p14:creationId xmlns:p14="http://schemas.microsoft.com/office/powerpoint/2010/main" val="244148064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71800" y="1268760"/>
            <a:ext cx="6372199" cy="5589239"/>
          </a:xfrm>
        </p:spPr>
      </p:pic>
      <p:sp>
        <p:nvSpPr>
          <p:cNvPr id="2" name="Antraštė 1"/>
          <p:cNvSpPr>
            <a:spLocks noGrp="1"/>
          </p:cNvSpPr>
          <p:nvPr>
            <p:ph type="title"/>
          </p:nvPr>
        </p:nvSpPr>
        <p:spPr>
          <a:xfrm>
            <a:off x="457200" y="274638"/>
            <a:ext cx="8229600" cy="1570186"/>
          </a:xfrm>
        </p:spPr>
        <p:txBody>
          <a:bodyPr>
            <a:normAutofit fontScale="90000"/>
          </a:bodyPr>
          <a:lstStyle/>
          <a:p>
            <a:r>
              <a:rPr lang="lt-LT" b="1" i="1" dirty="0">
                <a:solidFill>
                  <a:srgbClr val="FF0000"/>
                </a:solidFill>
              </a:rPr>
              <a:t>6. Koks priebalsis lietuvių kalboje visada yra minkštasis? </a:t>
            </a:r>
            <a:br>
              <a:rPr lang="lt-LT" b="1" i="1" dirty="0">
                <a:solidFill>
                  <a:srgbClr val="FF0000"/>
                </a:solidFill>
              </a:rPr>
            </a:br>
            <a:endParaRPr lang="lt-LT" b="1" i="1" dirty="0">
              <a:solidFill>
                <a:srgbClr val="FF0000"/>
              </a:solidFill>
            </a:endParaRPr>
          </a:p>
        </p:txBody>
      </p:sp>
    </p:spTree>
    <p:extLst>
      <p:ext uri="{BB962C8B-B14F-4D97-AF65-F5344CB8AC3E}">
        <p14:creationId xmlns:p14="http://schemas.microsoft.com/office/powerpoint/2010/main" val="19267510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grpId="0" nodeType="clickEffect">
                                  <p:stCondLst>
                                    <p:cond delay="0"/>
                                  </p:stCondLst>
                                  <p:childTnLst>
                                    <p:animClr clrSpc="hsl" dir="cw">
                                      <p:cBhvr override="childStyle">
                                        <p:cTn id="6" dur="500" fill="hold"/>
                                        <p:tgtEl>
                                          <p:spTgt spid="2"/>
                                        </p:tgtEl>
                                        <p:attrNameLst>
                                          <p:attrName>style.color</p:attrName>
                                        </p:attrNameLst>
                                      </p:cBhvr>
                                      <p:by>
                                        <p:hsl h="7200000" s="0" l="0"/>
                                      </p:by>
                                    </p:animClr>
                                    <p:animClr clrSpc="hsl" dir="cw">
                                      <p:cBhvr>
                                        <p:cTn id="7" dur="500" fill="hold"/>
                                        <p:tgtEl>
                                          <p:spTgt spid="2"/>
                                        </p:tgtEl>
                                        <p:attrNameLst>
                                          <p:attrName>fillcolor</p:attrName>
                                        </p:attrNameLst>
                                      </p:cBhvr>
                                      <p:by>
                                        <p:hsl h="7200000" s="0" l="0"/>
                                      </p:by>
                                    </p:animClr>
                                    <p:animClr clrSpc="hsl" dir="cw">
                                      <p:cBhvr>
                                        <p:cTn id="8" dur="500" fill="hold"/>
                                        <p:tgtEl>
                                          <p:spTgt spid="2"/>
                                        </p:tgtEl>
                                        <p:attrNameLst>
                                          <p:attrName>stroke.color</p:attrName>
                                        </p:attrNameLst>
                                      </p:cBhvr>
                                      <p:by>
                                        <p:hsl h="7200000" s="0" l="0"/>
                                      </p:by>
                                    </p:animClr>
                                    <p:set>
                                      <p:cBhvr>
                                        <p:cTn id="9"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1680" y="2132857"/>
            <a:ext cx="5688632" cy="4725143"/>
          </a:xfrm>
        </p:spPr>
      </p:pic>
      <p:sp>
        <p:nvSpPr>
          <p:cNvPr id="2" name="Antraštė 1"/>
          <p:cNvSpPr>
            <a:spLocks noGrp="1"/>
          </p:cNvSpPr>
          <p:nvPr>
            <p:ph type="title"/>
          </p:nvPr>
        </p:nvSpPr>
        <p:spPr>
          <a:xfrm>
            <a:off x="457200" y="274638"/>
            <a:ext cx="8579296" cy="1930226"/>
          </a:xfrm>
        </p:spPr>
        <p:txBody>
          <a:bodyPr>
            <a:normAutofit fontScale="90000"/>
          </a:bodyPr>
          <a:lstStyle/>
          <a:p>
            <a:r>
              <a:rPr lang="lt-LT" b="1" i="1" dirty="0">
                <a:solidFill>
                  <a:srgbClr val="00B050"/>
                </a:solidFill>
              </a:rPr>
              <a:t>7. Už ką rašytojams nuo 1966 metų Lietuvoje teikiama Žemaitės vardo premija</a:t>
            </a:r>
            <a:r>
              <a:rPr lang="lt-LT" b="1" i="1" dirty="0" smtClean="0">
                <a:solidFill>
                  <a:srgbClr val="00B050"/>
                </a:solidFill>
              </a:rPr>
              <a:t>?</a:t>
            </a:r>
            <a:r>
              <a:rPr lang="lt-LT" b="1" i="1" dirty="0">
                <a:solidFill>
                  <a:srgbClr val="00B050"/>
                </a:solidFill>
              </a:rPr>
              <a:t/>
            </a:r>
            <a:br>
              <a:rPr lang="lt-LT" b="1" i="1" dirty="0">
                <a:solidFill>
                  <a:srgbClr val="00B050"/>
                </a:solidFill>
              </a:rPr>
            </a:br>
            <a:endParaRPr lang="lt-LT" b="1" i="1" dirty="0">
              <a:solidFill>
                <a:srgbClr val="00B050"/>
              </a:solidFill>
            </a:endParaRPr>
          </a:p>
        </p:txBody>
      </p:sp>
    </p:spTree>
    <p:extLst>
      <p:ext uri="{BB962C8B-B14F-4D97-AF65-F5344CB8AC3E}">
        <p14:creationId xmlns:p14="http://schemas.microsoft.com/office/powerpoint/2010/main" val="245920287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751" y="1700809"/>
            <a:ext cx="7164288" cy="5040559"/>
          </a:xfrm>
        </p:spPr>
      </p:pic>
      <p:sp>
        <p:nvSpPr>
          <p:cNvPr id="2" name="Antraštė 1"/>
          <p:cNvSpPr>
            <a:spLocks noGrp="1"/>
          </p:cNvSpPr>
          <p:nvPr>
            <p:ph type="title"/>
          </p:nvPr>
        </p:nvSpPr>
        <p:spPr/>
        <p:txBody>
          <a:bodyPr>
            <a:normAutofit fontScale="90000"/>
          </a:bodyPr>
          <a:lstStyle/>
          <a:p>
            <a:r>
              <a:rPr lang="lt-LT" b="1" i="1" dirty="0">
                <a:solidFill>
                  <a:srgbClr val="0070C0"/>
                </a:solidFill>
              </a:rPr>
              <a:t>8. Išvardinkite lietuvių kalbos pusbalsius.</a:t>
            </a:r>
            <a:br>
              <a:rPr lang="lt-LT" b="1" i="1" dirty="0">
                <a:solidFill>
                  <a:srgbClr val="0070C0"/>
                </a:solidFill>
              </a:rPr>
            </a:br>
            <a:endParaRPr lang="lt-LT" b="1" i="1" dirty="0">
              <a:solidFill>
                <a:srgbClr val="0070C0"/>
              </a:solidFill>
            </a:endParaRPr>
          </a:p>
        </p:txBody>
      </p:sp>
    </p:spTree>
    <p:extLst>
      <p:ext uri="{BB962C8B-B14F-4D97-AF65-F5344CB8AC3E}">
        <p14:creationId xmlns:p14="http://schemas.microsoft.com/office/powerpoint/2010/main" val="196756645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Laimos\Desktop\romos miestas amzinasis miestas\laisk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3068960"/>
            <a:ext cx="3744416" cy="3528392"/>
          </a:xfrm>
          <a:prstGeom prst="rect">
            <a:avLst/>
          </a:prstGeom>
          <a:noFill/>
          <a:extLst>
            <a:ext uri="{909E8E84-426E-40DD-AFC4-6F175D3DCCD1}">
              <a14:hiddenFill xmlns:a14="http://schemas.microsoft.com/office/drawing/2010/main">
                <a:solidFill>
                  <a:srgbClr val="FFFFFF"/>
                </a:solidFill>
              </a14:hiddenFill>
            </a:ext>
          </a:extLst>
        </p:spPr>
      </p:pic>
      <p:pic>
        <p:nvPicPr>
          <p:cNvPr id="4" name="Turinio vietos rezervavimo ženklas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7544" y="2060848"/>
            <a:ext cx="3960440" cy="4797152"/>
          </a:xfrm>
        </p:spPr>
      </p:pic>
      <p:sp>
        <p:nvSpPr>
          <p:cNvPr id="2" name="Antraštė 1"/>
          <p:cNvSpPr>
            <a:spLocks noGrp="1"/>
          </p:cNvSpPr>
          <p:nvPr>
            <p:ph type="title"/>
          </p:nvPr>
        </p:nvSpPr>
        <p:spPr>
          <a:xfrm>
            <a:off x="323528" y="0"/>
            <a:ext cx="8820472" cy="2420888"/>
          </a:xfrm>
        </p:spPr>
        <p:txBody>
          <a:bodyPr>
            <a:normAutofit/>
          </a:bodyPr>
          <a:lstStyle/>
          <a:p>
            <a:r>
              <a:rPr lang="lt-LT" sz="2400" b="1" i="1" dirty="0">
                <a:solidFill>
                  <a:srgbClr val="00B050"/>
                </a:solidFill>
              </a:rPr>
              <a:t>9. Rašytoja Žemaitė viename savo laiške pasakojo Povilui Višinskiui, kaip ,,sėdėdama ant ežios, aplinkui skraidant varnoms, ji tankiai šnekasi su Šekspyru (tai yra XVI amžiuje gyvenusiu anglų rašytoju Viljamu Šekspyru), šnekasi dviese, turi viens kitam ką pasakyti“. Kokiu būdu ji galėjo su juo kalbėtis? </a:t>
            </a:r>
            <a:br>
              <a:rPr lang="lt-LT" sz="2400" b="1" i="1" dirty="0">
                <a:solidFill>
                  <a:srgbClr val="00B050"/>
                </a:solidFill>
              </a:rPr>
            </a:br>
            <a:endParaRPr lang="lt-LT" sz="2400" b="1" i="1" dirty="0">
              <a:solidFill>
                <a:srgbClr val="00B050"/>
              </a:solidFill>
            </a:endParaRPr>
          </a:p>
        </p:txBody>
      </p:sp>
    </p:spTree>
    <p:extLst>
      <p:ext uri="{BB962C8B-B14F-4D97-AF65-F5344CB8AC3E}">
        <p14:creationId xmlns:p14="http://schemas.microsoft.com/office/powerpoint/2010/main" val="364689851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3568" y="2132856"/>
            <a:ext cx="7776864" cy="4320480"/>
          </a:xfrm>
        </p:spPr>
      </p:pic>
      <p:sp>
        <p:nvSpPr>
          <p:cNvPr id="2" name="Antraštė 1"/>
          <p:cNvSpPr>
            <a:spLocks noGrp="1"/>
          </p:cNvSpPr>
          <p:nvPr>
            <p:ph type="title"/>
          </p:nvPr>
        </p:nvSpPr>
        <p:spPr>
          <a:xfrm>
            <a:off x="457200" y="274638"/>
            <a:ext cx="8229600" cy="1714202"/>
          </a:xfrm>
        </p:spPr>
        <p:txBody>
          <a:bodyPr>
            <a:normAutofit fontScale="90000"/>
          </a:bodyPr>
          <a:lstStyle/>
          <a:p>
            <a:r>
              <a:rPr lang="lt-LT" b="1" i="1" dirty="0"/>
              <a:t>10. Kiek ir kokių lietuvių kalboje yra nekaitomų kalbos dalių?</a:t>
            </a:r>
            <a:br>
              <a:rPr lang="lt-LT" b="1" i="1" dirty="0"/>
            </a:br>
            <a:endParaRPr lang="lt-LT" b="1" i="1" dirty="0"/>
          </a:p>
        </p:txBody>
      </p:sp>
    </p:spTree>
    <p:extLst>
      <p:ext uri="{BB962C8B-B14F-4D97-AF65-F5344CB8AC3E}">
        <p14:creationId xmlns:p14="http://schemas.microsoft.com/office/powerpoint/2010/main" val="79973352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5656" y="1412776"/>
            <a:ext cx="6552728" cy="5445224"/>
          </a:xfrm>
        </p:spPr>
      </p:pic>
      <p:sp>
        <p:nvSpPr>
          <p:cNvPr id="2" name="Antraštė 1"/>
          <p:cNvSpPr>
            <a:spLocks noGrp="1"/>
          </p:cNvSpPr>
          <p:nvPr>
            <p:ph type="title"/>
          </p:nvPr>
        </p:nvSpPr>
        <p:spPr>
          <a:xfrm>
            <a:off x="457200" y="274638"/>
            <a:ext cx="8229600" cy="1354162"/>
          </a:xfrm>
        </p:spPr>
        <p:txBody>
          <a:bodyPr>
            <a:normAutofit fontScale="90000"/>
          </a:bodyPr>
          <a:lstStyle/>
          <a:p>
            <a:r>
              <a:rPr lang="lt-LT" b="1" i="1" dirty="0">
                <a:solidFill>
                  <a:schemeClr val="accent6">
                    <a:lumMod val="75000"/>
                  </a:schemeClr>
                </a:solidFill>
              </a:rPr>
              <a:t>11. Kas pasiūlė pradėjusiai kurti rašytojai pasivadinti Žemaite ir kodėl?</a:t>
            </a:r>
            <a:br>
              <a:rPr lang="lt-LT" b="1" i="1" dirty="0">
                <a:solidFill>
                  <a:schemeClr val="accent6">
                    <a:lumMod val="75000"/>
                  </a:schemeClr>
                </a:solidFill>
              </a:rPr>
            </a:br>
            <a:endParaRPr lang="lt-LT" b="1" i="1" dirty="0">
              <a:solidFill>
                <a:schemeClr val="accent6">
                  <a:lumMod val="75000"/>
                </a:schemeClr>
              </a:solidFill>
            </a:endParaRPr>
          </a:p>
        </p:txBody>
      </p:sp>
    </p:spTree>
    <p:extLst>
      <p:ext uri="{BB962C8B-B14F-4D97-AF65-F5344CB8AC3E}">
        <p14:creationId xmlns:p14="http://schemas.microsoft.com/office/powerpoint/2010/main" val="375206996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1628800"/>
            <a:ext cx="8712968" cy="4320480"/>
          </a:xfrm>
        </p:spPr>
      </p:pic>
      <p:sp>
        <p:nvSpPr>
          <p:cNvPr id="2" name="Antraštė 1"/>
          <p:cNvSpPr>
            <a:spLocks noGrp="1"/>
          </p:cNvSpPr>
          <p:nvPr>
            <p:ph type="title"/>
          </p:nvPr>
        </p:nvSpPr>
        <p:spPr/>
        <p:txBody>
          <a:bodyPr/>
          <a:lstStyle/>
          <a:p>
            <a:r>
              <a:rPr lang="lt-LT" b="1" i="1" dirty="0">
                <a:solidFill>
                  <a:srgbClr val="00B0F0"/>
                </a:solidFill>
              </a:rPr>
              <a:t>12. Ką nagrinėja sintaksė?</a:t>
            </a:r>
          </a:p>
        </p:txBody>
      </p:sp>
    </p:spTree>
    <p:extLst>
      <p:ext uri="{BB962C8B-B14F-4D97-AF65-F5344CB8AC3E}">
        <p14:creationId xmlns:p14="http://schemas.microsoft.com/office/powerpoint/2010/main" val="3455460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35696" y="1916832"/>
            <a:ext cx="5940152" cy="4725144"/>
          </a:xfrm>
        </p:spPr>
      </p:pic>
      <p:sp>
        <p:nvSpPr>
          <p:cNvPr id="2" name="Antraštė 1"/>
          <p:cNvSpPr>
            <a:spLocks noGrp="1"/>
          </p:cNvSpPr>
          <p:nvPr>
            <p:ph type="title"/>
          </p:nvPr>
        </p:nvSpPr>
        <p:spPr/>
        <p:txBody>
          <a:bodyPr>
            <a:normAutofit fontScale="90000"/>
          </a:bodyPr>
          <a:lstStyle/>
          <a:p>
            <a:r>
              <a:rPr lang="lt-LT" b="1" i="1" dirty="0">
                <a:solidFill>
                  <a:srgbClr val="00B050"/>
                </a:solidFill>
              </a:rPr>
              <a:t>13. Kas </a:t>
            </a:r>
            <a:r>
              <a:rPr lang="en-US" b="1" i="1" dirty="0" smtClean="0">
                <a:solidFill>
                  <a:srgbClr val="00B050"/>
                </a:solidFill>
              </a:rPr>
              <a:t>„</a:t>
            </a:r>
            <a:r>
              <a:rPr lang="lt-LT" b="1" i="1" dirty="0" smtClean="0">
                <a:solidFill>
                  <a:srgbClr val="00B050"/>
                </a:solidFill>
              </a:rPr>
              <a:t>slepiasi</a:t>
            </a:r>
            <a:r>
              <a:rPr lang="en-US" b="1" i="1" dirty="0" smtClean="0">
                <a:solidFill>
                  <a:srgbClr val="00B050"/>
                </a:solidFill>
              </a:rPr>
              <a:t>“</a:t>
            </a:r>
            <a:r>
              <a:rPr lang="lt-LT" b="1" i="1" dirty="0" smtClean="0">
                <a:solidFill>
                  <a:srgbClr val="00B050"/>
                </a:solidFill>
              </a:rPr>
              <a:t> </a:t>
            </a:r>
            <a:r>
              <a:rPr lang="lt-LT" b="1" i="1" dirty="0">
                <a:solidFill>
                  <a:srgbClr val="00B050"/>
                </a:solidFill>
              </a:rPr>
              <a:t>po slapyvardžiu Maironis?</a:t>
            </a:r>
          </a:p>
        </p:txBody>
      </p:sp>
    </p:spTree>
    <p:extLst>
      <p:ext uri="{BB962C8B-B14F-4D97-AF65-F5344CB8AC3E}">
        <p14:creationId xmlns:p14="http://schemas.microsoft.com/office/powerpoint/2010/main" val="269579353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3648" y="1700808"/>
            <a:ext cx="6552728" cy="4752528"/>
          </a:xfrm>
        </p:spPr>
      </p:pic>
      <p:sp>
        <p:nvSpPr>
          <p:cNvPr id="2" name="Antraštė 1"/>
          <p:cNvSpPr>
            <a:spLocks noGrp="1"/>
          </p:cNvSpPr>
          <p:nvPr>
            <p:ph type="title"/>
          </p:nvPr>
        </p:nvSpPr>
        <p:spPr/>
        <p:txBody>
          <a:bodyPr>
            <a:normAutofit fontScale="90000"/>
          </a:bodyPr>
          <a:lstStyle/>
          <a:p>
            <a:r>
              <a:rPr lang="lt-LT" b="1" i="1" dirty="0">
                <a:solidFill>
                  <a:srgbClr val="FF0000"/>
                </a:solidFill>
              </a:rPr>
              <a:t>14.  Kas sudaro </a:t>
            </a:r>
            <a:r>
              <a:rPr lang="en-US" b="1" i="1" dirty="0" smtClean="0">
                <a:solidFill>
                  <a:srgbClr val="FF0000"/>
                </a:solidFill>
              </a:rPr>
              <a:t>sakinio </a:t>
            </a:r>
            <a:r>
              <a:rPr lang="lt-LT" b="1" i="1" dirty="0" smtClean="0">
                <a:solidFill>
                  <a:srgbClr val="FF0000"/>
                </a:solidFill>
              </a:rPr>
              <a:t>gramatinį centrą</a:t>
            </a:r>
            <a:r>
              <a:rPr lang="lt-LT" b="1" i="1" dirty="0">
                <a:solidFill>
                  <a:srgbClr val="FF0000"/>
                </a:solidFill>
              </a:rPr>
              <a:t>?</a:t>
            </a:r>
            <a:br>
              <a:rPr lang="lt-LT" b="1" i="1" dirty="0">
                <a:solidFill>
                  <a:srgbClr val="FF0000"/>
                </a:solidFill>
              </a:rPr>
            </a:br>
            <a:endParaRPr lang="lt-LT" b="1" i="1" dirty="0">
              <a:solidFill>
                <a:srgbClr val="FF0000"/>
              </a:solidFill>
            </a:endParaRPr>
          </a:p>
        </p:txBody>
      </p:sp>
    </p:spTree>
    <p:extLst>
      <p:ext uri="{BB962C8B-B14F-4D97-AF65-F5344CB8AC3E}">
        <p14:creationId xmlns:p14="http://schemas.microsoft.com/office/powerpoint/2010/main" val="145772280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2204864"/>
            <a:ext cx="9143999" cy="4653135"/>
          </a:xfrm>
        </p:spPr>
      </p:pic>
      <p:sp>
        <p:nvSpPr>
          <p:cNvPr id="2" name="Antraštė 1"/>
          <p:cNvSpPr>
            <a:spLocks noGrp="1"/>
          </p:cNvSpPr>
          <p:nvPr>
            <p:ph type="title"/>
          </p:nvPr>
        </p:nvSpPr>
        <p:spPr>
          <a:xfrm>
            <a:off x="-108520" y="274638"/>
            <a:ext cx="9252520" cy="1858218"/>
          </a:xfrm>
        </p:spPr>
        <p:txBody>
          <a:bodyPr>
            <a:noAutofit/>
          </a:bodyPr>
          <a:lstStyle/>
          <a:p>
            <a:r>
              <a:rPr lang="lt-LT" sz="3600" b="1" i="1" dirty="0">
                <a:solidFill>
                  <a:srgbClr val="C00000"/>
                </a:solidFill>
              </a:rPr>
              <a:t>15. 1916–1917 metais rašytoja Žemaitė lankėsi įvairiuose JAV ir Kanados miestuose, kur gyveno lietuvių išeiviai. Koks buvo jos apsilankymo tikslas?</a:t>
            </a:r>
          </a:p>
        </p:txBody>
      </p:sp>
    </p:spTree>
    <p:extLst>
      <p:ext uri="{BB962C8B-B14F-4D97-AF65-F5344CB8AC3E}">
        <p14:creationId xmlns:p14="http://schemas.microsoft.com/office/powerpoint/2010/main" val="61076267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484784"/>
            <a:ext cx="9144000" cy="5373216"/>
          </a:xfrm>
        </p:spPr>
      </p:pic>
      <p:sp>
        <p:nvSpPr>
          <p:cNvPr id="2" name="Antraštė 1"/>
          <p:cNvSpPr>
            <a:spLocks noGrp="1"/>
          </p:cNvSpPr>
          <p:nvPr>
            <p:ph type="title"/>
          </p:nvPr>
        </p:nvSpPr>
        <p:spPr>
          <a:xfrm>
            <a:off x="457200" y="274638"/>
            <a:ext cx="8229600" cy="1354162"/>
          </a:xfrm>
        </p:spPr>
        <p:txBody>
          <a:bodyPr>
            <a:normAutofit fontScale="90000"/>
          </a:bodyPr>
          <a:lstStyle/>
          <a:p>
            <a:r>
              <a:rPr lang="lt-LT" b="1" i="1" dirty="0">
                <a:solidFill>
                  <a:schemeClr val="accent3">
                    <a:lumMod val="75000"/>
                  </a:schemeClr>
                </a:solidFill>
              </a:rPr>
              <a:t>16. Į kokius klausimus atsako papildinys?</a:t>
            </a:r>
            <a:br>
              <a:rPr lang="lt-LT" b="1" i="1" dirty="0">
                <a:solidFill>
                  <a:schemeClr val="accent3">
                    <a:lumMod val="75000"/>
                  </a:schemeClr>
                </a:solidFill>
              </a:rPr>
            </a:br>
            <a:endParaRPr lang="lt-LT" b="1" i="1" dirty="0">
              <a:solidFill>
                <a:schemeClr val="accent3">
                  <a:lumMod val="75000"/>
                </a:schemeClr>
              </a:solidFill>
            </a:endParaRPr>
          </a:p>
        </p:txBody>
      </p:sp>
    </p:spTree>
    <p:extLst>
      <p:ext uri="{BB962C8B-B14F-4D97-AF65-F5344CB8AC3E}">
        <p14:creationId xmlns:p14="http://schemas.microsoft.com/office/powerpoint/2010/main" val="356074164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95736" y="1988840"/>
            <a:ext cx="4464496" cy="4869160"/>
          </a:xfrm>
        </p:spPr>
      </p:pic>
      <p:sp>
        <p:nvSpPr>
          <p:cNvPr id="2" name="Antraštė 1"/>
          <p:cNvSpPr>
            <a:spLocks noGrp="1"/>
          </p:cNvSpPr>
          <p:nvPr>
            <p:ph type="title"/>
          </p:nvPr>
        </p:nvSpPr>
        <p:spPr>
          <a:xfrm>
            <a:off x="457200" y="274638"/>
            <a:ext cx="8651304" cy="1714202"/>
          </a:xfrm>
        </p:spPr>
        <p:txBody>
          <a:bodyPr>
            <a:normAutofit fontScale="90000"/>
          </a:bodyPr>
          <a:lstStyle/>
          <a:p>
            <a:r>
              <a:rPr lang="lt-LT" b="1" i="1" dirty="0">
                <a:solidFill>
                  <a:srgbClr val="FF0000"/>
                </a:solidFill>
              </a:rPr>
              <a:t>17. Kelintais metais Martynas Mažvydas parašė pirmąją lietuvišką knygą?</a:t>
            </a:r>
            <a:r>
              <a:rPr lang="lt-LT" b="1" i="1" dirty="0">
                <a:solidFill>
                  <a:srgbClr val="0070C0"/>
                </a:solidFill>
              </a:rPr>
              <a:t/>
            </a:r>
            <a:br>
              <a:rPr lang="lt-LT" b="1" i="1" dirty="0">
                <a:solidFill>
                  <a:srgbClr val="0070C0"/>
                </a:solidFill>
              </a:rPr>
            </a:br>
            <a:endParaRPr lang="lt-LT" b="1" i="1" dirty="0">
              <a:solidFill>
                <a:srgbClr val="0070C0"/>
              </a:solidFill>
            </a:endParaRPr>
          </a:p>
        </p:txBody>
      </p:sp>
    </p:spTree>
    <p:extLst>
      <p:ext uri="{BB962C8B-B14F-4D97-AF65-F5344CB8AC3E}">
        <p14:creationId xmlns:p14="http://schemas.microsoft.com/office/powerpoint/2010/main" val="120939752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99792" y="3717032"/>
            <a:ext cx="3816424" cy="3140967"/>
          </a:xfrm>
        </p:spPr>
      </p:pic>
      <p:sp>
        <p:nvSpPr>
          <p:cNvPr id="2" name="Antraštė 1"/>
          <p:cNvSpPr>
            <a:spLocks noGrp="1"/>
          </p:cNvSpPr>
          <p:nvPr>
            <p:ph type="title"/>
          </p:nvPr>
        </p:nvSpPr>
        <p:spPr>
          <a:xfrm>
            <a:off x="457200" y="908720"/>
            <a:ext cx="8229600" cy="1584176"/>
          </a:xfrm>
        </p:spPr>
        <p:txBody>
          <a:bodyPr>
            <a:normAutofit/>
          </a:bodyPr>
          <a:lstStyle/>
          <a:p>
            <a:r>
              <a:rPr lang="lt-LT" b="1" i="1" dirty="0"/>
              <a:t>18. Kuo yra reiškiamas kreipinys?</a:t>
            </a:r>
            <a:br>
              <a:rPr lang="lt-LT" b="1" i="1" dirty="0"/>
            </a:br>
            <a:endParaRPr lang="lt-LT" b="1" i="1" dirty="0"/>
          </a:p>
        </p:txBody>
      </p:sp>
    </p:spTree>
    <p:extLst>
      <p:ext uri="{BB962C8B-B14F-4D97-AF65-F5344CB8AC3E}">
        <p14:creationId xmlns:p14="http://schemas.microsoft.com/office/powerpoint/2010/main" val="177098063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484784"/>
            <a:ext cx="9144000" cy="5373216"/>
          </a:xfrm>
        </p:spPr>
      </p:pic>
      <p:sp>
        <p:nvSpPr>
          <p:cNvPr id="2" name="Antraštė 1"/>
          <p:cNvSpPr>
            <a:spLocks noGrp="1"/>
          </p:cNvSpPr>
          <p:nvPr>
            <p:ph type="title"/>
          </p:nvPr>
        </p:nvSpPr>
        <p:spPr/>
        <p:txBody>
          <a:bodyPr>
            <a:normAutofit fontScale="90000"/>
          </a:bodyPr>
          <a:lstStyle/>
          <a:p>
            <a:r>
              <a:rPr lang="lt-LT" b="1" i="1" dirty="0">
                <a:solidFill>
                  <a:srgbClr val="00B050"/>
                </a:solidFill>
              </a:rPr>
              <a:t>19. Kokiais muzikos instrumentais mėgo groti rašytojas Vincas Kudirka?</a:t>
            </a:r>
            <a:br>
              <a:rPr lang="lt-LT" b="1" i="1" dirty="0">
                <a:solidFill>
                  <a:srgbClr val="00B050"/>
                </a:solidFill>
              </a:rPr>
            </a:br>
            <a:endParaRPr lang="lt-LT" b="1" i="1" dirty="0">
              <a:solidFill>
                <a:srgbClr val="00B050"/>
              </a:solidFill>
            </a:endParaRPr>
          </a:p>
        </p:txBody>
      </p:sp>
    </p:spTree>
    <p:extLst>
      <p:ext uri="{BB962C8B-B14F-4D97-AF65-F5344CB8AC3E}">
        <p14:creationId xmlns:p14="http://schemas.microsoft.com/office/powerpoint/2010/main" val="253601467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1720" y="1772816"/>
            <a:ext cx="4392488" cy="5085184"/>
          </a:xfrm>
        </p:spPr>
      </p:pic>
      <p:sp>
        <p:nvSpPr>
          <p:cNvPr id="2" name="Antraštė 1"/>
          <p:cNvSpPr>
            <a:spLocks noGrp="1"/>
          </p:cNvSpPr>
          <p:nvPr>
            <p:ph type="title"/>
          </p:nvPr>
        </p:nvSpPr>
        <p:spPr/>
        <p:txBody>
          <a:bodyPr>
            <a:normAutofit fontScale="90000"/>
          </a:bodyPr>
          <a:lstStyle/>
          <a:p>
            <a:r>
              <a:rPr lang="lt-LT" b="1" i="1" dirty="0">
                <a:solidFill>
                  <a:srgbClr val="FF0000"/>
                </a:solidFill>
              </a:rPr>
              <a:t>20. Išvardinkite tris lietuvių rašytojų kūrinius, skaitytus 7 klasėje.</a:t>
            </a:r>
          </a:p>
        </p:txBody>
      </p:sp>
    </p:spTree>
    <p:extLst>
      <p:ext uri="{BB962C8B-B14F-4D97-AF65-F5344CB8AC3E}">
        <p14:creationId xmlns:p14="http://schemas.microsoft.com/office/powerpoint/2010/main" val="45201272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normAutofit/>
          </a:bodyPr>
          <a:lstStyle/>
          <a:p>
            <a:pPr marL="0" indent="0" algn="ctr">
              <a:buNone/>
            </a:pPr>
            <a:r>
              <a:rPr lang="en-US" sz="8000" dirty="0" smtClean="0"/>
              <a:t>Atsakymai</a:t>
            </a:r>
            <a:endParaRPr lang="lt-LT" sz="8000" dirty="0"/>
          </a:p>
        </p:txBody>
      </p:sp>
    </p:spTree>
    <p:extLst>
      <p:ext uri="{BB962C8B-B14F-4D97-AF65-F5344CB8AC3E}">
        <p14:creationId xmlns:p14="http://schemas.microsoft.com/office/powerpoint/2010/main" val="32286275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498178"/>
          </a:xfrm>
        </p:spPr>
        <p:txBody>
          <a:bodyPr>
            <a:normAutofit fontScale="90000"/>
          </a:bodyPr>
          <a:lstStyle/>
          <a:p>
            <a:r>
              <a:rPr lang="lt-LT" b="1" i="1" dirty="0">
                <a:solidFill>
                  <a:srgbClr val="92D050"/>
                </a:solidFill>
              </a:rPr>
              <a:t>1. Kas </a:t>
            </a:r>
            <a:r>
              <a:rPr lang="lt-LT" b="1" i="1" dirty="0" smtClean="0">
                <a:solidFill>
                  <a:srgbClr val="92D050"/>
                </a:solidFill>
              </a:rPr>
              <a:t>„slepiasi“ </a:t>
            </a:r>
            <a:r>
              <a:rPr lang="lt-LT" b="1" i="1" dirty="0">
                <a:solidFill>
                  <a:srgbClr val="92D050"/>
                </a:solidFill>
              </a:rPr>
              <a:t>po rašytojos Žemaitės slapyvardžiu?</a:t>
            </a:r>
            <a:r>
              <a:rPr lang="lt-LT" dirty="0">
                <a:solidFill>
                  <a:srgbClr val="92D050"/>
                </a:solidFill>
              </a:rPr>
              <a:t/>
            </a:r>
            <a:br>
              <a:rPr lang="lt-LT" dirty="0">
                <a:solidFill>
                  <a:srgbClr val="92D050"/>
                </a:solidFill>
              </a:rPr>
            </a:br>
            <a:endParaRPr lang="lt-LT" dirty="0"/>
          </a:p>
        </p:txBody>
      </p:sp>
      <p:sp>
        <p:nvSpPr>
          <p:cNvPr id="3" name="Turinio vietos rezervavimo ženklas 2"/>
          <p:cNvSpPr>
            <a:spLocks noGrp="1"/>
          </p:cNvSpPr>
          <p:nvPr>
            <p:ph idx="1"/>
          </p:nvPr>
        </p:nvSpPr>
        <p:spPr/>
        <p:txBody>
          <a:bodyPr>
            <a:normAutofit/>
          </a:bodyPr>
          <a:lstStyle/>
          <a:p>
            <a:pPr marL="0" indent="0" algn="ctr">
              <a:buNone/>
            </a:pPr>
            <a:r>
              <a:rPr lang="en-US" sz="6600" b="1" dirty="0" err="1" smtClean="0"/>
              <a:t>Julija</a:t>
            </a:r>
            <a:r>
              <a:rPr lang="en-US" sz="6600" b="1" dirty="0" smtClean="0"/>
              <a:t> </a:t>
            </a:r>
            <a:r>
              <a:rPr lang="en-US" sz="6600" b="1" dirty="0" err="1" smtClean="0"/>
              <a:t>Beniu</a:t>
            </a:r>
            <a:r>
              <a:rPr lang="lt-LT" sz="6600" b="1" dirty="0" err="1" smtClean="0"/>
              <a:t>ševičiūtė-Žymantienė</a:t>
            </a:r>
            <a:endParaRPr lang="lt-LT" sz="6600" b="1" dirty="0"/>
          </a:p>
        </p:txBody>
      </p:sp>
    </p:spTree>
    <p:extLst>
      <p:ext uri="{BB962C8B-B14F-4D97-AF65-F5344CB8AC3E}">
        <p14:creationId xmlns:p14="http://schemas.microsoft.com/office/powerpoint/2010/main" val="17452399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i="1" dirty="0">
                <a:solidFill>
                  <a:srgbClr val="FF0000"/>
                </a:solidFill>
              </a:rPr>
              <a:t>2. </a:t>
            </a:r>
            <a:r>
              <a:rPr lang="lt-LT" b="1" i="1" dirty="0" smtClean="0">
                <a:solidFill>
                  <a:srgbClr val="FF0000"/>
                </a:solidFill>
              </a:rPr>
              <a:t>Kas yra </a:t>
            </a:r>
            <a:r>
              <a:rPr lang="lt-LT" b="1" i="1" dirty="0">
                <a:solidFill>
                  <a:srgbClr val="FF0000"/>
                </a:solidFill>
              </a:rPr>
              <a:t>fonetika?</a:t>
            </a:r>
            <a:endParaRPr lang="lt-LT" dirty="0"/>
          </a:p>
        </p:txBody>
      </p:sp>
      <p:sp>
        <p:nvSpPr>
          <p:cNvPr id="3" name="Turinio vietos rezervavimo ženklas 2"/>
          <p:cNvSpPr>
            <a:spLocks noGrp="1"/>
          </p:cNvSpPr>
          <p:nvPr>
            <p:ph idx="1"/>
          </p:nvPr>
        </p:nvSpPr>
        <p:spPr/>
        <p:txBody>
          <a:bodyPr>
            <a:normAutofit/>
          </a:bodyPr>
          <a:lstStyle/>
          <a:p>
            <a:pPr marL="0" indent="0" algn="ctr">
              <a:buNone/>
            </a:pPr>
            <a:r>
              <a:rPr lang="lt-LT" sz="6000" b="1" dirty="0" smtClean="0"/>
              <a:t>Fonetika – mokslas, kuris nagrinėja kalbos garsus.</a:t>
            </a:r>
            <a:endParaRPr lang="lt-LT" sz="6000" b="1" dirty="0"/>
          </a:p>
        </p:txBody>
      </p:sp>
    </p:spTree>
    <p:extLst>
      <p:ext uri="{BB962C8B-B14F-4D97-AF65-F5344CB8AC3E}">
        <p14:creationId xmlns:p14="http://schemas.microsoft.com/office/powerpoint/2010/main" val="29246825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b="1" i="1" dirty="0">
                <a:solidFill>
                  <a:srgbClr val="0070C0"/>
                </a:solidFill>
              </a:rPr>
              <a:t>3. Kokia tarmė sudaro rašytojos Žemaitės kūrinių kalbos pagrindą?</a:t>
            </a:r>
            <a:endParaRPr lang="lt-LT" dirty="0"/>
          </a:p>
        </p:txBody>
      </p:sp>
      <p:sp>
        <p:nvSpPr>
          <p:cNvPr id="3" name="Turinio vietos rezervavimo ženklas 2"/>
          <p:cNvSpPr>
            <a:spLocks noGrp="1"/>
          </p:cNvSpPr>
          <p:nvPr>
            <p:ph idx="1"/>
          </p:nvPr>
        </p:nvSpPr>
        <p:spPr/>
        <p:txBody>
          <a:bodyPr>
            <a:normAutofit/>
          </a:bodyPr>
          <a:lstStyle/>
          <a:p>
            <a:pPr marL="0" indent="0" algn="ctr">
              <a:buNone/>
            </a:pPr>
            <a:r>
              <a:rPr lang="lt-LT" sz="6000" b="1" dirty="0"/>
              <a:t>R</a:t>
            </a:r>
            <a:r>
              <a:rPr lang="lt-LT" sz="6000" b="1" dirty="0" smtClean="0"/>
              <a:t>ašytojos </a:t>
            </a:r>
            <a:r>
              <a:rPr lang="lt-LT" sz="6000" b="1" dirty="0"/>
              <a:t>Žemaitės kūrinių kalbos </a:t>
            </a:r>
            <a:r>
              <a:rPr lang="lt-LT" sz="6000" b="1" dirty="0" smtClean="0"/>
              <a:t>pagrindą sudaro žemaičių tarmė.</a:t>
            </a:r>
            <a:endParaRPr lang="lt-LT" sz="6000" dirty="0"/>
          </a:p>
        </p:txBody>
      </p:sp>
    </p:spTree>
    <p:extLst>
      <p:ext uri="{BB962C8B-B14F-4D97-AF65-F5344CB8AC3E}">
        <p14:creationId xmlns:p14="http://schemas.microsoft.com/office/powerpoint/2010/main" val="31034638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b="1" i="1" dirty="0">
                <a:solidFill>
                  <a:srgbClr val="7030A0"/>
                </a:solidFill>
              </a:rPr>
              <a:t>4. Kiek lietuvių kalboje yra ilgųjų balsių?</a:t>
            </a:r>
            <a:endParaRPr lang="lt-LT" dirty="0"/>
          </a:p>
        </p:txBody>
      </p:sp>
      <p:sp>
        <p:nvSpPr>
          <p:cNvPr id="3" name="Turinio vietos rezervavimo ženklas 2"/>
          <p:cNvSpPr>
            <a:spLocks noGrp="1"/>
          </p:cNvSpPr>
          <p:nvPr>
            <p:ph idx="1"/>
          </p:nvPr>
        </p:nvSpPr>
        <p:spPr>
          <a:xfrm>
            <a:off x="457200" y="1600200"/>
            <a:ext cx="8363272" cy="4525963"/>
          </a:xfrm>
        </p:spPr>
        <p:txBody>
          <a:bodyPr>
            <a:normAutofit/>
          </a:bodyPr>
          <a:lstStyle/>
          <a:p>
            <a:pPr marL="0" indent="0" algn="ctr">
              <a:buNone/>
            </a:pPr>
            <a:r>
              <a:rPr lang="lt-LT" sz="6600" b="1" dirty="0">
                <a:solidFill>
                  <a:srgbClr val="7030A0"/>
                </a:solidFill>
              </a:rPr>
              <a:t>L</a:t>
            </a:r>
            <a:r>
              <a:rPr lang="lt-LT" sz="6600" b="1" dirty="0" smtClean="0">
                <a:solidFill>
                  <a:srgbClr val="7030A0"/>
                </a:solidFill>
              </a:rPr>
              <a:t>ietuvių </a:t>
            </a:r>
            <a:r>
              <a:rPr lang="lt-LT" sz="6600" b="1" dirty="0">
                <a:solidFill>
                  <a:srgbClr val="7030A0"/>
                </a:solidFill>
              </a:rPr>
              <a:t>kalboje yra </a:t>
            </a:r>
            <a:r>
              <a:rPr lang="lt-LT" sz="6600" b="1" dirty="0" smtClean="0">
                <a:solidFill>
                  <a:srgbClr val="7030A0"/>
                </a:solidFill>
              </a:rPr>
              <a:t>6 ilgieji balsiai: a, e, i, u, o, ė.</a:t>
            </a:r>
            <a:endParaRPr lang="lt-LT" sz="6600" dirty="0"/>
          </a:p>
        </p:txBody>
      </p:sp>
    </p:spTree>
    <p:extLst>
      <p:ext uri="{BB962C8B-B14F-4D97-AF65-F5344CB8AC3E}">
        <p14:creationId xmlns:p14="http://schemas.microsoft.com/office/powerpoint/2010/main" val="23313515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b="1" i="1" dirty="0">
                <a:solidFill>
                  <a:srgbClr val="FFC000"/>
                </a:solidFill>
              </a:rPr>
              <a:t>5. Ką reiškia rašytojos Žemaitės pavartotas žodis „</a:t>
            </a:r>
            <a:r>
              <a:rPr lang="lt-LT" b="1" i="1" dirty="0" err="1">
                <a:solidFill>
                  <a:srgbClr val="FFC000"/>
                </a:solidFill>
              </a:rPr>
              <a:t>balazyti</a:t>
            </a:r>
            <a:r>
              <a:rPr lang="lt-LT" b="1" i="1" dirty="0">
                <a:solidFill>
                  <a:srgbClr val="FFC000"/>
                </a:solidFill>
              </a:rPr>
              <a:t>“?</a:t>
            </a:r>
            <a:endParaRPr lang="lt-LT" dirty="0"/>
          </a:p>
        </p:txBody>
      </p:sp>
      <p:sp>
        <p:nvSpPr>
          <p:cNvPr id="3" name="Turinio vietos rezervavimo ženklas 2"/>
          <p:cNvSpPr>
            <a:spLocks noGrp="1"/>
          </p:cNvSpPr>
          <p:nvPr>
            <p:ph idx="1"/>
          </p:nvPr>
        </p:nvSpPr>
        <p:spPr/>
        <p:txBody>
          <a:bodyPr>
            <a:normAutofit/>
          </a:bodyPr>
          <a:lstStyle/>
          <a:p>
            <a:pPr marL="0" indent="0" algn="ctr">
              <a:buNone/>
            </a:pPr>
            <a:r>
              <a:rPr lang="lt-LT" sz="6600" b="1" dirty="0"/>
              <a:t>R</a:t>
            </a:r>
            <a:r>
              <a:rPr lang="lt-LT" sz="6600" b="1" dirty="0" smtClean="0"/>
              <a:t>ašytojos </a:t>
            </a:r>
            <a:r>
              <a:rPr lang="lt-LT" sz="6600" b="1" dirty="0"/>
              <a:t>Žemaitės pavartotas žodis „</a:t>
            </a:r>
            <a:r>
              <a:rPr lang="lt-LT" sz="6600" b="1" dirty="0" err="1"/>
              <a:t>balazyti</a:t>
            </a:r>
            <a:r>
              <a:rPr lang="lt-LT" sz="6600" b="1" dirty="0" smtClean="0"/>
              <a:t>“ reiškia </a:t>
            </a:r>
            <a:r>
              <a:rPr lang="lt-LT" sz="6600" b="1" i="1" dirty="0" smtClean="0"/>
              <a:t>kvailioti, pokštauti</a:t>
            </a:r>
            <a:r>
              <a:rPr lang="lt-LT" sz="6600" b="1" dirty="0" smtClean="0"/>
              <a:t>.</a:t>
            </a:r>
            <a:endParaRPr lang="lt-LT" sz="6600" dirty="0"/>
          </a:p>
        </p:txBody>
      </p:sp>
    </p:spTree>
    <p:extLst>
      <p:ext uri="{BB962C8B-B14F-4D97-AF65-F5344CB8AC3E}">
        <p14:creationId xmlns:p14="http://schemas.microsoft.com/office/powerpoint/2010/main" val="21978917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426170"/>
          </a:xfrm>
        </p:spPr>
        <p:txBody>
          <a:bodyPr>
            <a:normAutofit fontScale="90000"/>
          </a:bodyPr>
          <a:lstStyle/>
          <a:p>
            <a:r>
              <a:rPr lang="lt-LT" b="1" i="1" dirty="0">
                <a:solidFill>
                  <a:srgbClr val="FF0000"/>
                </a:solidFill>
              </a:rPr>
              <a:t>6. Koks priebalsis lietuvių kalboje visada yra minkštasis? </a:t>
            </a:r>
            <a:br>
              <a:rPr lang="lt-LT" b="1" i="1" dirty="0">
                <a:solidFill>
                  <a:srgbClr val="FF0000"/>
                </a:solidFill>
              </a:rPr>
            </a:br>
            <a:endParaRPr lang="lt-LT" dirty="0"/>
          </a:p>
        </p:txBody>
      </p:sp>
      <p:sp>
        <p:nvSpPr>
          <p:cNvPr id="3" name="Turinio vietos rezervavimo ženklas 2"/>
          <p:cNvSpPr>
            <a:spLocks noGrp="1"/>
          </p:cNvSpPr>
          <p:nvPr>
            <p:ph idx="1"/>
          </p:nvPr>
        </p:nvSpPr>
        <p:spPr/>
        <p:txBody>
          <a:bodyPr>
            <a:normAutofit/>
          </a:bodyPr>
          <a:lstStyle/>
          <a:p>
            <a:pPr marL="0" indent="0" algn="ctr">
              <a:buNone/>
            </a:pPr>
            <a:r>
              <a:rPr lang="lt-LT" sz="7200" b="1" dirty="0"/>
              <a:t>L</a:t>
            </a:r>
            <a:r>
              <a:rPr lang="lt-LT" sz="7200" b="1" dirty="0" smtClean="0"/>
              <a:t>ietuvių </a:t>
            </a:r>
            <a:r>
              <a:rPr lang="lt-LT" sz="7200" b="1" dirty="0"/>
              <a:t>kalboje visada </a:t>
            </a:r>
            <a:r>
              <a:rPr lang="lt-LT" sz="7200" b="1" dirty="0" smtClean="0"/>
              <a:t>minkštasis yra j (jotas).</a:t>
            </a:r>
            <a:r>
              <a:rPr lang="lt-LT" sz="7200" b="1" dirty="0"/>
              <a:t/>
            </a:r>
            <a:br>
              <a:rPr lang="lt-LT" sz="7200" b="1" dirty="0"/>
            </a:br>
            <a:endParaRPr lang="lt-LT" sz="7200" dirty="0"/>
          </a:p>
        </p:txBody>
      </p:sp>
    </p:spTree>
    <p:extLst>
      <p:ext uri="{BB962C8B-B14F-4D97-AF65-F5344CB8AC3E}">
        <p14:creationId xmlns:p14="http://schemas.microsoft.com/office/powerpoint/2010/main" val="30746327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2002234"/>
          </a:xfrm>
        </p:spPr>
        <p:txBody>
          <a:bodyPr>
            <a:normAutofit fontScale="90000"/>
          </a:bodyPr>
          <a:lstStyle/>
          <a:p>
            <a:r>
              <a:rPr lang="lt-LT" b="1" i="1" dirty="0">
                <a:solidFill>
                  <a:srgbClr val="00B050"/>
                </a:solidFill>
              </a:rPr>
              <a:t>7. Už ką rašytojams nuo 1966 metų Lietuvoje teikiama Žemaitės vardo premija?</a:t>
            </a:r>
            <a:br>
              <a:rPr lang="lt-LT" b="1" i="1" dirty="0">
                <a:solidFill>
                  <a:srgbClr val="00B050"/>
                </a:solidFill>
              </a:rPr>
            </a:br>
            <a:endParaRPr lang="lt-LT" dirty="0"/>
          </a:p>
        </p:txBody>
      </p:sp>
      <p:sp>
        <p:nvSpPr>
          <p:cNvPr id="3" name="Turinio vietos rezervavimo ženklas 2"/>
          <p:cNvSpPr>
            <a:spLocks noGrp="1"/>
          </p:cNvSpPr>
          <p:nvPr>
            <p:ph idx="1"/>
          </p:nvPr>
        </p:nvSpPr>
        <p:spPr>
          <a:xfrm>
            <a:off x="457200" y="2492896"/>
            <a:ext cx="8229600" cy="3633267"/>
          </a:xfrm>
        </p:spPr>
        <p:txBody>
          <a:bodyPr>
            <a:noAutofit/>
          </a:bodyPr>
          <a:lstStyle/>
          <a:p>
            <a:pPr marL="0" indent="0" algn="ctr">
              <a:buNone/>
            </a:pPr>
            <a:r>
              <a:rPr lang="lt-LT" sz="4800" b="1" dirty="0"/>
              <a:t>R</a:t>
            </a:r>
            <a:r>
              <a:rPr lang="lt-LT" sz="4800" b="1" dirty="0" smtClean="0"/>
              <a:t>ašytojams </a:t>
            </a:r>
            <a:r>
              <a:rPr lang="lt-LT" sz="4800" b="1" dirty="0"/>
              <a:t>nuo 1966 metų Lietuvoje </a:t>
            </a:r>
            <a:r>
              <a:rPr lang="lt-LT" sz="4800" b="1" dirty="0" smtClean="0"/>
              <a:t>už geriausius kūrinius, parašytus kaimo tema, teikiama </a:t>
            </a:r>
            <a:r>
              <a:rPr lang="lt-LT" sz="4800" b="1" dirty="0"/>
              <a:t>Žemaitės vardo </a:t>
            </a:r>
            <a:r>
              <a:rPr lang="lt-LT" sz="4800" b="1" dirty="0" smtClean="0"/>
              <a:t>premija.</a:t>
            </a:r>
            <a:r>
              <a:rPr lang="lt-LT" sz="4800" b="1" dirty="0"/>
              <a:t/>
            </a:r>
            <a:br>
              <a:rPr lang="lt-LT" sz="4800" b="1" dirty="0"/>
            </a:br>
            <a:endParaRPr lang="lt-LT" sz="4800" b="1" dirty="0"/>
          </a:p>
        </p:txBody>
      </p:sp>
    </p:spTree>
    <p:extLst>
      <p:ext uri="{BB962C8B-B14F-4D97-AF65-F5344CB8AC3E}">
        <p14:creationId xmlns:p14="http://schemas.microsoft.com/office/powerpoint/2010/main" val="33199801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354162"/>
          </a:xfrm>
        </p:spPr>
        <p:txBody>
          <a:bodyPr>
            <a:normAutofit fontScale="90000"/>
          </a:bodyPr>
          <a:lstStyle/>
          <a:p>
            <a:r>
              <a:rPr lang="lt-LT" b="1" i="1" dirty="0">
                <a:solidFill>
                  <a:srgbClr val="0070C0"/>
                </a:solidFill>
              </a:rPr>
              <a:t>8. Išvardinkite lietuvių kalbos pusbalsius.</a:t>
            </a:r>
            <a:br>
              <a:rPr lang="lt-LT" b="1" i="1" dirty="0">
                <a:solidFill>
                  <a:srgbClr val="0070C0"/>
                </a:solidFill>
              </a:rPr>
            </a:br>
            <a:endParaRPr lang="lt-LT" dirty="0"/>
          </a:p>
        </p:txBody>
      </p:sp>
      <p:sp>
        <p:nvSpPr>
          <p:cNvPr id="3" name="Turinio vietos rezervavimo ženklas 2"/>
          <p:cNvSpPr>
            <a:spLocks noGrp="1"/>
          </p:cNvSpPr>
          <p:nvPr>
            <p:ph idx="1"/>
          </p:nvPr>
        </p:nvSpPr>
        <p:spPr/>
        <p:txBody>
          <a:bodyPr>
            <a:normAutofit/>
          </a:bodyPr>
          <a:lstStyle/>
          <a:p>
            <a:pPr marL="0" indent="0" algn="ctr">
              <a:buNone/>
            </a:pPr>
            <a:r>
              <a:rPr lang="lt-LT" sz="6000" b="1" dirty="0"/>
              <a:t>L</a:t>
            </a:r>
            <a:r>
              <a:rPr lang="lt-LT" sz="6000" b="1" dirty="0" smtClean="0"/>
              <a:t>ietuvių </a:t>
            </a:r>
            <a:r>
              <a:rPr lang="lt-LT" sz="6000" b="1" dirty="0"/>
              <a:t>kalbos </a:t>
            </a:r>
            <a:r>
              <a:rPr lang="lt-LT" sz="6000" b="1" dirty="0" smtClean="0"/>
              <a:t>pusbalsiai: l, m, n, r, v, j.</a:t>
            </a:r>
            <a:r>
              <a:rPr lang="lt-LT" sz="6000" b="1" dirty="0"/>
              <a:t/>
            </a:r>
            <a:br>
              <a:rPr lang="lt-LT" sz="6000" b="1" dirty="0"/>
            </a:br>
            <a:endParaRPr lang="lt-LT" sz="6000" b="1" dirty="0"/>
          </a:p>
        </p:txBody>
      </p:sp>
    </p:spTree>
    <p:extLst>
      <p:ext uri="{BB962C8B-B14F-4D97-AF65-F5344CB8AC3E}">
        <p14:creationId xmlns:p14="http://schemas.microsoft.com/office/powerpoint/2010/main" val="34583717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5400" b="1" dirty="0" smtClean="0"/>
              <a:t>Žemaitė skaitė jo kūrinį.</a:t>
            </a:r>
            <a:endParaRPr lang="lt-LT" sz="5400" b="1" dirty="0"/>
          </a:p>
        </p:txBody>
      </p:sp>
      <p:sp>
        <p:nvSpPr>
          <p:cNvPr id="3" name="Turinio vietos rezervavimo ženklas 2"/>
          <p:cNvSpPr>
            <a:spLocks noGrp="1"/>
          </p:cNvSpPr>
          <p:nvPr>
            <p:ph idx="1"/>
          </p:nvPr>
        </p:nvSpPr>
        <p:spPr/>
        <p:txBody>
          <a:bodyPr/>
          <a:lstStyle/>
          <a:p>
            <a:pPr marL="0" indent="0" algn="just">
              <a:buNone/>
            </a:pPr>
            <a:r>
              <a:rPr lang="lt-LT" b="1" i="1" dirty="0">
                <a:solidFill>
                  <a:srgbClr val="00B050"/>
                </a:solidFill>
              </a:rPr>
              <a:t>9. Rašytoja Žemaitė viename savo laiške pasakojo Povilui Višinskiui, kaip ,,sėdėdama ant ežios, aplinkui skraidant varnoms, ji tankiai šnekasi su Šekspyru (tai yra XVI amžiuje gyvenusiu anglų rašytoju Viljamu Šekspyru), šnekasi dviese, turi viens kitam ką pasakyti“. Kokiu būdu ji galėjo su juo kalbėtis? </a:t>
            </a:r>
            <a:br>
              <a:rPr lang="lt-LT" b="1" i="1" dirty="0">
                <a:solidFill>
                  <a:srgbClr val="00B050"/>
                </a:solidFill>
              </a:rPr>
            </a:br>
            <a:endParaRPr lang="lt-LT" dirty="0"/>
          </a:p>
        </p:txBody>
      </p:sp>
    </p:spTree>
    <p:extLst>
      <p:ext uri="{BB962C8B-B14F-4D97-AF65-F5344CB8AC3E}">
        <p14:creationId xmlns:p14="http://schemas.microsoft.com/office/powerpoint/2010/main" val="6739924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b="1" i="1" dirty="0"/>
              <a:t>10. Kiek ir kokių lietuvių kalboje yra nekaitomų kalbos dalių?</a:t>
            </a:r>
            <a:br>
              <a:rPr lang="lt-LT" b="1" i="1" dirty="0"/>
            </a:br>
            <a:endParaRPr lang="lt-LT" dirty="0"/>
          </a:p>
        </p:txBody>
      </p:sp>
      <p:sp>
        <p:nvSpPr>
          <p:cNvPr id="3" name="Turinio vietos rezervavimo ženklas 2"/>
          <p:cNvSpPr>
            <a:spLocks noGrp="1"/>
          </p:cNvSpPr>
          <p:nvPr>
            <p:ph idx="1"/>
          </p:nvPr>
        </p:nvSpPr>
        <p:spPr/>
        <p:txBody>
          <a:bodyPr>
            <a:normAutofit/>
          </a:bodyPr>
          <a:lstStyle/>
          <a:p>
            <a:pPr marL="0" indent="0" algn="ctr">
              <a:buNone/>
            </a:pPr>
            <a:r>
              <a:rPr lang="lt-LT" sz="4800" b="1" dirty="0"/>
              <a:t>L</a:t>
            </a:r>
            <a:r>
              <a:rPr lang="lt-LT" sz="4800" b="1" dirty="0" smtClean="0"/>
              <a:t>ietuvių </a:t>
            </a:r>
            <a:r>
              <a:rPr lang="lt-LT" sz="4800" b="1" dirty="0"/>
              <a:t>kalboje yra </a:t>
            </a:r>
            <a:r>
              <a:rPr lang="lt-LT" sz="4800" b="1" dirty="0" smtClean="0"/>
              <a:t>6 nekaitomos </a:t>
            </a:r>
            <a:r>
              <a:rPr lang="lt-LT" sz="4800" b="1" dirty="0"/>
              <a:t>kalbos </a:t>
            </a:r>
            <a:r>
              <a:rPr lang="lt-LT" sz="4800" b="1" dirty="0" smtClean="0"/>
              <a:t>dalys: prieveiksmis, prielinksnis, jungtukas, dalelytė, jaustukas ir ištiktukas.</a:t>
            </a:r>
            <a:r>
              <a:rPr lang="lt-LT" sz="4800" b="1" dirty="0"/>
              <a:t/>
            </a:r>
            <a:br>
              <a:rPr lang="lt-LT" sz="4800" b="1" dirty="0"/>
            </a:br>
            <a:endParaRPr lang="lt-LT" sz="4800" dirty="0"/>
          </a:p>
        </p:txBody>
      </p:sp>
    </p:spTree>
    <p:extLst>
      <p:ext uri="{BB962C8B-B14F-4D97-AF65-F5344CB8AC3E}">
        <p14:creationId xmlns:p14="http://schemas.microsoft.com/office/powerpoint/2010/main" val="32411056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498178"/>
          </a:xfrm>
        </p:spPr>
        <p:txBody>
          <a:bodyPr>
            <a:normAutofit fontScale="90000"/>
          </a:bodyPr>
          <a:lstStyle/>
          <a:p>
            <a:r>
              <a:rPr lang="lt-LT" b="1" i="1" dirty="0">
                <a:solidFill>
                  <a:schemeClr val="accent6">
                    <a:lumMod val="75000"/>
                  </a:schemeClr>
                </a:solidFill>
              </a:rPr>
              <a:t>11. Kas pasiūlė pradėjusiai kurti rašytojai pasivadinti Žemaite ir kodėl?</a:t>
            </a:r>
            <a:br>
              <a:rPr lang="lt-LT" b="1" i="1" dirty="0">
                <a:solidFill>
                  <a:schemeClr val="accent6">
                    <a:lumMod val="75000"/>
                  </a:schemeClr>
                </a:solidFill>
              </a:rPr>
            </a:br>
            <a:endParaRPr lang="lt-LT" dirty="0"/>
          </a:p>
        </p:txBody>
      </p:sp>
      <p:sp>
        <p:nvSpPr>
          <p:cNvPr id="3" name="Turinio vietos rezervavimo ženklas 2"/>
          <p:cNvSpPr>
            <a:spLocks noGrp="1"/>
          </p:cNvSpPr>
          <p:nvPr>
            <p:ph idx="1"/>
          </p:nvPr>
        </p:nvSpPr>
        <p:spPr/>
        <p:txBody>
          <a:bodyPr>
            <a:noAutofit/>
          </a:bodyPr>
          <a:lstStyle/>
          <a:p>
            <a:pPr marL="0" indent="0" algn="ctr">
              <a:buNone/>
            </a:pPr>
            <a:r>
              <a:rPr lang="en-US" sz="5400" b="1" dirty="0"/>
              <a:t>P</a:t>
            </a:r>
            <a:r>
              <a:rPr lang="lt-LT" sz="5400" b="1" dirty="0" smtClean="0"/>
              <a:t>radėjusiai </a:t>
            </a:r>
            <a:r>
              <a:rPr lang="lt-LT" sz="5400" b="1" dirty="0"/>
              <a:t>kurti rašytojai pasivadinti Žemaite </a:t>
            </a:r>
            <a:r>
              <a:rPr lang="en-US" sz="5400" b="1" dirty="0" err="1" smtClean="0"/>
              <a:t>pasi</a:t>
            </a:r>
            <a:r>
              <a:rPr lang="lt-LT" sz="5400" b="1" dirty="0" err="1" smtClean="0"/>
              <a:t>ūlė</a:t>
            </a:r>
            <a:r>
              <a:rPr lang="lt-LT" sz="5400" b="1" dirty="0" smtClean="0"/>
              <a:t> kalbininkas Jonas Jablonskis todėl, kad ji buvo tikra žemaitė ir kūrė žemaitiškai.</a:t>
            </a:r>
            <a:r>
              <a:rPr lang="lt-LT" sz="5400" b="1" dirty="0"/>
              <a:t/>
            </a:r>
            <a:br>
              <a:rPr lang="lt-LT" sz="5400" b="1" dirty="0"/>
            </a:br>
            <a:endParaRPr lang="lt-LT" sz="5400" dirty="0"/>
          </a:p>
        </p:txBody>
      </p:sp>
    </p:spTree>
    <p:extLst>
      <p:ext uri="{BB962C8B-B14F-4D97-AF65-F5344CB8AC3E}">
        <p14:creationId xmlns:p14="http://schemas.microsoft.com/office/powerpoint/2010/main" val="40666200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i="1" dirty="0">
                <a:solidFill>
                  <a:srgbClr val="00B0F0"/>
                </a:solidFill>
              </a:rPr>
              <a:t>12. Ką nagrinėja sintaksė?</a:t>
            </a:r>
            <a:endParaRPr lang="lt-LT" dirty="0"/>
          </a:p>
        </p:txBody>
      </p:sp>
      <p:sp>
        <p:nvSpPr>
          <p:cNvPr id="3" name="Turinio vietos rezervavimo ženklas 2"/>
          <p:cNvSpPr>
            <a:spLocks noGrp="1"/>
          </p:cNvSpPr>
          <p:nvPr>
            <p:ph idx="1"/>
          </p:nvPr>
        </p:nvSpPr>
        <p:spPr/>
        <p:txBody>
          <a:bodyPr>
            <a:normAutofit/>
          </a:bodyPr>
          <a:lstStyle/>
          <a:p>
            <a:pPr marL="0" indent="0" algn="ctr">
              <a:buNone/>
            </a:pPr>
            <a:r>
              <a:rPr lang="lt-LT" sz="6600" b="1" dirty="0" smtClean="0"/>
              <a:t>Sintaksė nagrinėja žodžių junginių ir sakinių sudarymą.</a:t>
            </a:r>
            <a:endParaRPr lang="lt-LT" sz="6600" b="1" dirty="0"/>
          </a:p>
        </p:txBody>
      </p:sp>
    </p:spTree>
    <p:extLst>
      <p:ext uri="{BB962C8B-B14F-4D97-AF65-F5344CB8AC3E}">
        <p14:creationId xmlns:p14="http://schemas.microsoft.com/office/powerpoint/2010/main" val="12807205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b="1" i="1" dirty="0">
                <a:solidFill>
                  <a:srgbClr val="00B050"/>
                </a:solidFill>
              </a:rPr>
              <a:t>13. Kas </a:t>
            </a:r>
            <a:r>
              <a:rPr lang="lt-LT" b="1" i="1" dirty="0" smtClean="0">
                <a:solidFill>
                  <a:srgbClr val="00B050"/>
                </a:solidFill>
              </a:rPr>
              <a:t>„slepiasi“ po </a:t>
            </a:r>
            <a:r>
              <a:rPr lang="lt-LT" b="1" i="1" dirty="0">
                <a:solidFill>
                  <a:srgbClr val="00B050"/>
                </a:solidFill>
              </a:rPr>
              <a:t>slapyvardžiu Maironis?</a:t>
            </a:r>
            <a:endParaRPr lang="lt-LT" dirty="0"/>
          </a:p>
        </p:txBody>
      </p:sp>
      <p:sp>
        <p:nvSpPr>
          <p:cNvPr id="3" name="Turinio vietos rezervavimo ženklas 2"/>
          <p:cNvSpPr>
            <a:spLocks noGrp="1"/>
          </p:cNvSpPr>
          <p:nvPr>
            <p:ph idx="1"/>
          </p:nvPr>
        </p:nvSpPr>
        <p:spPr/>
        <p:txBody>
          <a:bodyPr>
            <a:normAutofit/>
          </a:bodyPr>
          <a:lstStyle/>
          <a:p>
            <a:pPr marL="0" indent="0" algn="ctr">
              <a:buNone/>
            </a:pPr>
            <a:r>
              <a:rPr lang="lt-LT" sz="5400" b="1" dirty="0"/>
              <a:t>P</a:t>
            </a:r>
            <a:r>
              <a:rPr lang="lt-LT" sz="5400" b="1" dirty="0" smtClean="0"/>
              <a:t>o </a:t>
            </a:r>
            <a:r>
              <a:rPr lang="lt-LT" sz="5400" b="1" dirty="0"/>
              <a:t>slapyvardžiu </a:t>
            </a:r>
            <a:r>
              <a:rPr lang="lt-LT" sz="5400" b="1" dirty="0" smtClean="0"/>
              <a:t>Maironis „slepiasi“ kunigas poetas Jonas Mačiulis.</a:t>
            </a:r>
            <a:endParaRPr lang="lt-LT" sz="5400" dirty="0"/>
          </a:p>
        </p:txBody>
      </p:sp>
    </p:spTree>
    <p:extLst>
      <p:ext uri="{BB962C8B-B14F-4D97-AF65-F5344CB8AC3E}">
        <p14:creationId xmlns:p14="http://schemas.microsoft.com/office/powerpoint/2010/main" val="38125126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b="1" i="1" dirty="0">
                <a:solidFill>
                  <a:srgbClr val="FF0000"/>
                </a:solidFill>
              </a:rPr>
              <a:t>14.  Kas sudaro </a:t>
            </a:r>
            <a:r>
              <a:rPr lang="lt-LT" b="1" i="1" dirty="0" smtClean="0">
                <a:solidFill>
                  <a:srgbClr val="FF0000"/>
                </a:solidFill>
              </a:rPr>
              <a:t>sakinio </a:t>
            </a:r>
            <a:r>
              <a:rPr lang="lt-LT" b="1" i="1" dirty="0">
                <a:solidFill>
                  <a:srgbClr val="FF0000"/>
                </a:solidFill>
              </a:rPr>
              <a:t>gramatinį centrą</a:t>
            </a:r>
            <a:r>
              <a:rPr lang="lt-LT" b="1" i="1" dirty="0">
                <a:solidFill>
                  <a:srgbClr val="FF0000"/>
                </a:solidFill>
              </a:rPr>
              <a:t>?</a:t>
            </a:r>
            <a:br>
              <a:rPr lang="lt-LT" b="1" i="1" dirty="0">
                <a:solidFill>
                  <a:srgbClr val="FF0000"/>
                </a:solidFill>
              </a:rPr>
            </a:br>
            <a:endParaRPr lang="lt-LT" dirty="0"/>
          </a:p>
        </p:txBody>
      </p:sp>
      <p:sp>
        <p:nvSpPr>
          <p:cNvPr id="3" name="Turinio vietos rezervavimo ženklas 2"/>
          <p:cNvSpPr>
            <a:spLocks noGrp="1"/>
          </p:cNvSpPr>
          <p:nvPr>
            <p:ph idx="1"/>
          </p:nvPr>
        </p:nvSpPr>
        <p:spPr/>
        <p:txBody>
          <a:bodyPr>
            <a:normAutofit lnSpcReduction="10000"/>
          </a:bodyPr>
          <a:lstStyle/>
          <a:p>
            <a:pPr marL="0" indent="0" algn="ctr">
              <a:buNone/>
            </a:pPr>
            <a:r>
              <a:rPr lang="lt-LT" sz="6000" b="1" dirty="0"/>
              <a:t>S</a:t>
            </a:r>
            <a:r>
              <a:rPr lang="lt-LT" sz="6000" b="1" dirty="0" smtClean="0"/>
              <a:t>akinio gramatinį centrą sudaro pagrindinės sakinio dalys (veiksnys ir tarinys).</a:t>
            </a:r>
            <a:r>
              <a:rPr lang="lt-LT" sz="6000" b="1" dirty="0"/>
              <a:t/>
            </a:r>
            <a:br>
              <a:rPr lang="lt-LT" sz="6000" b="1" dirty="0"/>
            </a:br>
            <a:endParaRPr lang="lt-LT" sz="6000" dirty="0"/>
          </a:p>
        </p:txBody>
      </p:sp>
    </p:spTree>
    <p:extLst>
      <p:ext uri="{BB962C8B-B14F-4D97-AF65-F5344CB8AC3E}">
        <p14:creationId xmlns:p14="http://schemas.microsoft.com/office/powerpoint/2010/main" val="17468557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2794322"/>
          </a:xfrm>
        </p:spPr>
        <p:txBody>
          <a:bodyPr>
            <a:normAutofit/>
          </a:bodyPr>
          <a:lstStyle/>
          <a:p>
            <a:r>
              <a:rPr lang="lt-LT" sz="3600" b="1" i="1" dirty="0">
                <a:solidFill>
                  <a:srgbClr val="C00000"/>
                </a:solidFill>
              </a:rPr>
              <a:t>15. 1916–1917 metais rašytoja Žemaitė lankėsi įvairiuose JAV ir Kanados miestuose, kur gyveno lietuvių išeiviai. Koks buvo jos apsilankymo tikslas?</a:t>
            </a:r>
            <a:endParaRPr lang="lt-LT" sz="3600" dirty="0"/>
          </a:p>
        </p:txBody>
      </p:sp>
      <p:sp>
        <p:nvSpPr>
          <p:cNvPr id="3" name="Turinio vietos rezervavimo ženklas 2"/>
          <p:cNvSpPr>
            <a:spLocks noGrp="1"/>
          </p:cNvSpPr>
          <p:nvPr>
            <p:ph idx="1"/>
          </p:nvPr>
        </p:nvSpPr>
        <p:spPr>
          <a:xfrm>
            <a:off x="457200" y="2996952"/>
            <a:ext cx="8229600" cy="3129211"/>
          </a:xfrm>
        </p:spPr>
        <p:txBody>
          <a:bodyPr/>
          <a:lstStyle/>
          <a:p>
            <a:pPr marL="0" lvl="0" indent="0" algn="just">
              <a:buNone/>
            </a:pPr>
            <a:r>
              <a:rPr lang="lt-LT" b="1" dirty="0"/>
              <a:t>Ji sakė karą smerkiančias kalbas, pasakojo apie nuo karo nukentėjusiųjų vargus, agitavo remti lietuvių siekius atkurti nepriklausomą Lietuvos valstybę. Lietuvos šelpimo fondui surinko apie 50 000 dolerių</a:t>
            </a:r>
            <a:r>
              <a:rPr lang="lt-LT" b="1" dirty="0" smtClean="0"/>
              <a:t>.</a:t>
            </a:r>
            <a:endParaRPr lang="lt-LT" b="1" dirty="0"/>
          </a:p>
          <a:p>
            <a:endParaRPr lang="lt-LT" dirty="0"/>
          </a:p>
        </p:txBody>
      </p:sp>
    </p:spTree>
    <p:extLst>
      <p:ext uri="{BB962C8B-B14F-4D97-AF65-F5344CB8AC3E}">
        <p14:creationId xmlns:p14="http://schemas.microsoft.com/office/powerpoint/2010/main" val="3550904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b="1" i="1" dirty="0">
                <a:solidFill>
                  <a:schemeClr val="accent3">
                    <a:lumMod val="75000"/>
                  </a:schemeClr>
                </a:solidFill>
              </a:rPr>
              <a:t>16. Į kokius klausimus atsako papildinys?</a:t>
            </a:r>
            <a:br>
              <a:rPr lang="lt-LT" b="1" i="1" dirty="0">
                <a:solidFill>
                  <a:schemeClr val="accent3">
                    <a:lumMod val="75000"/>
                  </a:schemeClr>
                </a:solidFill>
              </a:rPr>
            </a:br>
            <a:endParaRPr lang="lt-LT" dirty="0"/>
          </a:p>
        </p:txBody>
      </p:sp>
      <p:sp>
        <p:nvSpPr>
          <p:cNvPr id="3" name="Turinio vietos rezervavimo ženklas 2"/>
          <p:cNvSpPr>
            <a:spLocks noGrp="1"/>
          </p:cNvSpPr>
          <p:nvPr>
            <p:ph idx="1"/>
          </p:nvPr>
        </p:nvSpPr>
        <p:spPr/>
        <p:txBody>
          <a:bodyPr>
            <a:normAutofit/>
          </a:bodyPr>
          <a:lstStyle/>
          <a:p>
            <a:pPr marL="0" indent="0" algn="ctr">
              <a:buNone/>
            </a:pPr>
            <a:r>
              <a:rPr lang="lt-LT" sz="6000" b="1" dirty="0" smtClean="0"/>
              <a:t>Papildinys atsako į šiuos klausimus: ko? kam? ką? kuo?</a:t>
            </a:r>
            <a:r>
              <a:rPr lang="lt-LT" sz="6000" b="1" dirty="0"/>
              <a:t/>
            </a:r>
            <a:br>
              <a:rPr lang="lt-LT" sz="6000" b="1" dirty="0"/>
            </a:br>
            <a:endParaRPr lang="lt-LT" sz="6000" dirty="0"/>
          </a:p>
        </p:txBody>
      </p:sp>
    </p:spTree>
    <p:extLst>
      <p:ext uri="{BB962C8B-B14F-4D97-AF65-F5344CB8AC3E}">
        <p14:creationId xmlns:p14="http://schemas.microsoft.com/office/powerpoint/2010/main" val="30834975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2434282"/>
          </a:xfrm>
        </p:spPr>
        <p:txBody>
          <a:bodyPr>
            <a:normAutofit fontScale="90000"/>
          </a:bodyPr>
          <a:lstStyle/>
          <a:p>
            <a:r>
              <a:rPr lang="lt-LT" b="1" i="1" dirty="0">
                <a:solidFill>
                  <a:srgbClr val="FF0000"/>
                </a:solidFill>
              </a:rPr>
              <a:t>17. Kelintais metais Martynas Mažvydas parašė pirmąją lietuvišką knygą?</a:t>
            </a:r>
            <a:r>
              <a:rPr lang="lt-LT" b="1" i="1" dirty="0">
                <a:solidFill>
                  <a:srgbClr val="0070C0"/>
                </a:solidFill>
              </a:rPr>
              <a:t/>
            </a:r>
            <a:br>
              <a:rPr lang="lt-LT" b="1" i="1" dirty="0">
                <a:solidFill>
                  <a:srgbClr val="0070C0"/>
                </a:solidFill>
              </a:rPr>
            </a:br>
            <a:endParaRPr lang="lt-LT" dirty="0"/>
          </a:p>
        </p:txBody>
      </p:sp>
      <p:sp>
        <p:nvSpPr>
          <p:cNvPr id="3" name="Turinio vietos rezervavimo ženklas 2"/>
          <p:cNvSpPr>
            <a:spLocks noGrp="1"/>
          </p:cNvSpPr>
          <p:nvPr>
            <p:ph idx="1"/>
          </p:nvPr>
        </p:nvSpPr>
        <p:spPr>
          <a:xfrm>
            <a:off x="457200" y="3212976"/>
            <a:ext cx="8229600" cy="2913187"/>
          </a:xfrm>
        </p:spPr>
        <p:txBody>
          <a:bodyPr>
            <a:noAutofit/>
          </a:bodyPr>
          <a:lstStyle/>
          <a:p>
            <a:pPr marL="0" indent="0" algn="ctr">
              <a:buNone/>
            </a:pPr>
            <a:r>
              <a:rPr lang="lt-LT" sz="5400" b="1" dirty="0" smtClean="0"/>
              <a:t>Martynas </a:t>
            </a:r>
            <a:r>
              <a:rPr lang="lt-LT" sz="5400" b="1" dirty="0"/>
              <a:t>Mažvydas </a:t>
            </a:r>
            <a:r>
              <a:rPr lang="lt-LT" sz="5400" b="1" dirty="0" smtClean="0"/>
              <a:t>pirmąją </a:t>
            </a:r>
            <a:r>
              <a:rPr lang="lt-LT" sz="5400" b="1" dirty="0"/>
              <a:t>lietuvišką </a:t>
            </a:r>
            <a:r>
              <a:rPr lang="lt-LT" sz="5400" b="1" dirty="0" smtClean="0"/>
              <a:t>knygą parašė 1547 metais.</a:t>
            </a:r>
            <a:r>
              <a:rPr lang="lt-LT" sz="5400" b="1" dirty="0"/>
              <a:t/>
            </a:r>
            <a:br>
              <a:rPr lang="lt-LT" sz="5400" b="1" dirty="0"/>
            </a:br>
            <a:endParaRPr lang="lt-LT" sz="5400" b="1" dirty="0"/>
          </a:p>
        </p:txBody>
      </p:sp>
    </p:spTree>
    <p:extLst>
      <p:ext uri="{BB962C8B-B14F-4D97-AF65-F5344CB8AC3E}">
        <p14:creationId xmlns:p14="http://schemas.microsoft.com/office/powerpoint/2010/main" val="3128704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b="1" i="1" dirty="0"/>
              <a:t>18. Kuo yra reiškiamas kreipinys?</a:t>
            </a:r>
            <a:br>
              <a:rPr lang="lt-LT" b="1" i="1" dirty="0"/>
            </a:br>
            <a:endParaRPr lang="lt-LT" dirty="0"/>
          </a:p>
        </p:txBody>
      </p:sp>
      <p:sp>
        <p:nvSpPr>
          <p:cNvPr id="3" name="Turinio vietos rezervavimo ženklas 2"/>
          <p:cNvSpPr>
            <a:spLocks noGrp="1"/>
          </p:cNvSpPr>
          <p:nvPr>
            <p:ph idx="1"/>
          </p:nvPr>
        </p:nvSpPr>
        <p:spPr/>
        <p:txBody>
          <a:bodyPr>
            <a:normAutofit/>
          </a:bodyPr>
          <a:lstStyle/>
          <a:p>
            <a:pPr marL="0" indent="0" algn="ctr">
              <a:buNone/>
            </a:pPr>
            <a:r>
              <a:rPr lang="lt-LT" sz="6000" b="1" dirty="0" smtClean="0"/>
              <a:t>Kreipinys reiškiamas daiktavardžio šauksmininku.</a:t>
            </a:r>
            <a:r>
              <a:rPr lang="lt-LT" sz="6000" b="1" dirty="0"/>
              <a:t/>
            </a:r>
            <a:br>
              <a:rPr lang="lt-LT" sz="6000" b="1" dirty="0"/>
            </a:br>
            <a:endParaRPr lang="lt-LT" sz="6000" dirty="0"/>
          </a:p>
        </p:txBody>
      </p:sp>
    </p:spTree>
    <p:extLst>
      <p:ext uri="{BB962C8B-B14F-4D97-AF65-F5344CB8AC3E}">
        <p14:creationId xmlns:p14="http://schemas.microsoft.com/office/powerpoint/2010/main" val="75032152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426170"/>
          </a:xfrm>
        </p:spPr>
        <p:txBody>
          <a:bodyPr>
            <a:normAutofit fontScale="90000"/>
          </a:bodyPr>
          <a:lstStyle/>
          <a:p>
            <a:r>
              <a:rPr lang="lt-LT" b="1" i="1" dirty="0">
                <a:solidFill>
                  <a:srgbClr val="00B050"/>
                </a:solidFill>
              </a:rPr>
              <a:t>19. Kokiais muzikos instrumentais mėgo groti rašytojas Vincas Kudirka?</a:t>
            </a:r>
            <a:br>
              <a:rPr lang="lt-LT" b="1" i="1" dirty="0">
                <a:solidFill>
                  <a:srgbClr val="00B050"/>
                </a:solidFill>
              </a:rPr>
            </a:br>
            <a:endParaRPr lang="lt-LT" dirty="0"/>
          </a:p>
        </p:txBody>
      </p:sp>
      <p:sp>
        <p:nvSpPr>
          <p:cNvPr id="3" name="Turinio vietos rezervavimo ženklas 2"/>
          <p:cNvSpPr>
            <a:spLocks noGrp="1"/>
          </p:cNvSpPr>
          <p:nvPr>
            <p:ph idx="1"/>
          </p:nvPr>
        </p:nvSpPr>
        <p:spPr>
          <a:xfrm>
            <a:off x="457200" y="2276872"/>
            <a:ext cx="8229600" cy="3849291"/>
          </a:xfrm>
        </p:spPr>
        <p:txBody>
          <a:bodyPr>
            <a:normAutofit/>
          </a:bodyPr>
          <a:lstStyle/>
          <a:p>
            <a:pPr marL="0" indent="0" algn="ctr">
              <a:buNone/>
            </a:pPr>
            <a:r>
              <a:rPr lang="lt-LT" sz="5400" b="1" dirty="0"/>
              <a:t>R</a:t>
            </a:r>
            <a:r>
              <a:rPr lang="lt-LT" sz="5400" b="1" dirty="0" smtClean="0"/>
              <a:t>ašytojas </a:t>
            </a:r>
            <a:r>
              <a:rPr lang="lt-LT" sz="5400" b="1" dirty="0"/>
              <a:t>Vincas Kudirka </a:t>
            </a:r>
            <a:r>
              <a:rPr lang="lt-LT" sz="5400" b="1" dirty="0" smtClean="0"/>
              <a:t>mėgo groti smuiku ir violančele.</a:t>
            </a:r>
            <a:r>
              <a:rPr lang="lt-LT" sz="5400" b="1" dirty="0"/>
              <a:t/>
            </a:r>
            <a:br>
              <a:rPr lang="lt-LT" sz="5400" b="1" dirty="0"/>
            </a:br>
            <a:endParaRPr lang="lt-LT" sz="5400" dirty="0"/>
          </a:p>
        </p:txBody>
      </p:sp>
    </p:spTree>
    <p:extLst>
      <p:ext uri="{BB962C8B-B14F-4D97-AF65-F5344CB8AC3E}">
        <p14:creationId xmlns:p14="http://schemas.microsoft.com/office/powerpoint/2010/main" val="3475195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b="1" i="1" dirty="0">
                <a:solidFill>
                  <a:srgbClr val="FF0000"/>
                </a:solidFill>
              </a:rPr>
              <a:t>20. Išvardinkite tris lietuvių rašytojų kūrinius, skaitytus 7 klasėje.</a:t>
            </a:r>
            <a:endParaRPr lang="lt-LT" dirty="0"/>
          </a:p>
        </p:txBody>
      </p:sp>
      <p:sp>
        <p:nvSpPr>
          <p:cNvPr id="3" name="Turinio vietos rezervavimo ženklas 2"/>
          <p:cNvSpPr>
            <a:spLocks noGrp="1"/>
          </p:cNvSpPr>
          <p:nvPr>
            <p:ph idx="1"/>
          </p:nvPr>
        </p:nvSpPr>
        <p:spPr/>
        <p:txBody>
          <a:bodyPr>
            <a:noAutofit/>
          </a:bodyPr>
          <a:lstStyle/>
          <a:p>
            <a:pPr marL="0" indent="0" algn="ctr">
              <a:buNone/>
            </a:pPr>
            <a:r>
              <a:rPr lang="lt-LT" b="1" dirty="0"/>
              <a:t>L</a:t>
            </a:r>
            <a:r>
              <a:rPr lang="lt-LT" b="1" dirty="0" smtClean="0"/>
              <a:t>ietuvių </a:t>
            </a:r>
            <a:r>
              <a:rPr lang="lt-LT" b="1" dirty="0"/>
              <a:t>rašytojų </a:t>
            </a:r>
            <a:r>
              <a:rPr lang="lt-LT" b="1" dirty="0" smtClean="0"/>
              <a:t>kūriniai, skaityti 7 klasėje:</a:t>
            </a:r>
          </a:p>
          <a:p>
            <a:pPr marL="514350" indent="-514350">
              <a:buAutoNum type="arabicParenR"/>
            </a:pPr>
            <a:r>
              <a:rPr lang="lt-LT" b="1" dirty="0" smtClean="0"/>
              <a:t>B. Vilimaitė „Kada piešime perlinę vištelę“,</a:t>
            </a:r>
          </a:p>
          <a:p>
            <a:pPr marL="514350" indent="-514350">
              <a:buAutoNum type="arabicParenR"/>
            </a:pPr>
            <a:r>
              <a:rPr lang="lt-LT" b="1" dirty="0" smtClean="0"/>
              <a:t>K. Donelaitis „Metai“,</a:t>
            </a:r>
          </a:p>
          <a:p>
            <a:pPr marL="514350" indent="-514350">
              <a:buAutoNum type="arabicParenR"/>
            </a:pPr>
            <a:r>
              <a:rPr lang="lt-LT" b="1" dirty="0" smtClean="0"/>
              <a:t>Jurgis </a:t>
            </a:r>
            <a:r>
              <a:rPr lang="lt-LT" b="1" dirty="0"/>
              <a:t>Kunčinas </a:t>
            </a:r>
            <a:r>
              <a:rPr lang="lt-LT" b="1" dirty="0" smtClean="0"/>
              <a:t>„Jonas geležinkelietis“, </a:t>
            </a:r>
          </a:p>
          <a:p>
            <a:pPr marL="514350" indent="-514350">
              <a:buAutoNum type="arabicParenR"/>
            </a:pPr>
            <a:r>
              <a:rPr lang="lt-LT" b="1" dirty="0" smtClean="0"/>
              <a:t>V</a:t>
            </a:r>
            <a:r>
              <a:rPr lang="lt-LT" b="1" dirty="0"/>
              <a:t>. </a:t>
            </a:r>
            <a:r>
              <a:rPr lang="lt-LT" b="1" dirty="0" smtClean="0"/>
              <a:t>Žilinskaitė </a:t>
            </a:r>
            <a:r>
              <a:rPr lang="lt-LT" b="1" dirty="0"/>
              <a:t>,,Jūrų </a:t>
            </a:r>
            <a:r>
              <a:rPr lang="lt-LT" b="1" dirty="0" smtClean="0"/>
              <a:t>žvaigždė“, </a:t>
            </a:r>
          </a:p>
          <a:p>
            <a:pPr marL="514350" indent="-514350">
              <a:buAutoNum type="arabicParenR"/>
            </a:pPr>
            <a:r>
              <a:rPr lang="lt-LT" b="1" dirty="0" smtClean="0"/>
              <a:t>Antanas Ramonas „Bitė“.</a:t>
            </a:r>
            <a:endParaRPr lang="lt-LT" b="1" dirty="0"/>
          </a:p>
        </p:txBody>
      </p:sp>
    </p:spTree>
    <p:extLst>
      <p:ext uri="{BB962C8B-B14F-4D97-AF65-F5344CB8AC3E}">
        <p14:creationId xmlns:p14="http://schemas.microsoft.com/office/powerpoint/2010/main" val="264961583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smtClean="0"/>
              <a:t>Skaičiuojame rezultatus</a:t>
            </a:r>
            <a:endParaRPr lang="lt-LT" b="1" dirty="0"/>
          </a:p>
        </p:txBody>
      </p:sp>
      <p:pic>
        <p:nvPicPr>
          <p:cNvPr id="1026" name="Picture 2" descr="C:\Users\Vartotojas\AppData\Local\Microsoft\Windows\Temporary Internet Files\Content.IE5\BR5QGX0H\smiley_faces[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91880" y="2204864"/>
            <a:ext cx="2747937" cy="2582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29426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1720" y="2060848"/>
            <a:ext cx="5040560" cy="3744416"/>
          </a:xfrm>
        </p:spPr>
      </p:pic>
      <p:sp>
        <p:nvSpPr>
          <p:cNvPr id="2" name="Antraštė 1"/>
          <p:cNvSpPr>
            <a:spLocks noGrp="1"/>
          </p:cNvSpPr>
          <p:nvPr>
            <p:ph type="title"/>
          </p:nvPr>
        </p:nvSpPr>
        <p:spPr/>
        <p:txBody>
          <a:bodyPr/>
          <a:lstStyle/>
          <a:p>
            <a:r>
              <a:rPr lang="lt-LT" b="1" i="1" dirty="0" smtClean="0"/>
              <a:t>Ačiū, kad dalyvavote</a:t>
            </a:r>
            <a:r>
              <a:rPr lang="en-US" b="1" i="1" dirty="0" smtClean="0"/>
              <a:t>!</a:t>
            </a:r>
            <a:endParaRPr lang="lt-LT" b="1" i="1" dirty="0"/>
          </a:p>
        </p:txBody>
      </p:sp>
    </p:spTree>
    <p:extLst>
      <p:ext uri="{BB962C8B-B14F-4D97-AF65-F5344CB8AC3E}">
        <p14:creationId xmlns:p14="http://schemas.microsoft.com/office/powerpoint/2010/main" val="185961404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grpId="0" nodeType="clickEffect">
                                  <p:stCondLst>
                                    <p:cond delay="0"/>
                                  </p:stCondLst>
                                  <p:childTnLst>
                                    <p:animEffect transition="out" filter="circle(out)">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147</TotalTime>
  <Words>804</Words>
  <Application>Microsoft Office PowerPoint</Application>
  <PresentationFormat>Demonstracija ekrane (4:3)</PresentationFormat>
  <Paragraphs>70</Paragraphs>
  <Slides>44</Slides>
  <Notes>1</Notes>
  <HiddenSlides>0</HiddenSlides>
  <MMClips>0</MMClips>
  <ScaleCrop>false</ScaleCrop>
  <HeadingPairs>
    <vt:vector size="4" baseType="variant">
      <vt:variant>
        <vt:lpstr>Tema</vt:lpstr>
      </vt:variant>
      <vt:variant>
        <vt:i4>1</vt:i4>
      </vt:variant>
      <vt:variant>
        <vt:lpstr>Skaidrių pavadinimai</vt:lpstr>
      </vt:variant>
      <vt:variant>
        <vt:i4>44</vt:i4>
      </vt:variant>
    </vt:vector>
  </HeadingPairs>
  <TitlesOfParts>
    <vt:vector size="45" baseType="lpstr">
      <vt:lpstr>Office tema</vt:lpstr>
      <vt:lpstr>Lietuvių kalbos viktorina</vt:lpstr>
      <vt:lpstr>1. Kas „slepiasi“ po rašytojos Žemaitės slapyvardžiu? </vt:lpstr>
      <vt:lpstr>2. Kas yra fonetika?</vt:lpstr>
      <vt:lpstr>3. Kokia tarmė sudaro rašytojos Žemaitės kūrinių kalbos pagrindą? </vt:lpstr>
      <vt:lpstr>4. Kiek lietuvių kalboje yra ilgųjų balsių?</vt:lpstr>
      <vt:lpstr>5. Ką reiškia rašytojos Žemaitės pavartotas žodis „balazyti“?</vt:lpstr>
      <vt:lpstr>6. Koks priebalsis lietuvių kalboje visada yra minkštasis?  </vt:lpstr>
      <vt:lpstr>7. Už ką rašytojams nuo 1966 metų Lietuvoje teikiama Žemaitės vardo premija? </vt:lpstr>
      <vt:lpstr>8. Išvardinkite lietuvių kalbos pusbalsius. </vt:lpstr>
      <vt:lpstr>9. Rašytoja Žemaitė viename savo laiške pasakojo Povilui Višinskiui, kaip ,,sėdėdama ant ežios, aplinkui skraidant varnoms, ji tankiai šnekasi su Šekspyru (tai yra XVI amžiuje gyvenusiu anglų rašytoju Viljamu Šekspyru), šnekasi dviese, turi viens kitam ką pasakyti“. Kokiu būdu ji galėjo su juo kalbėtis?  </vt:lpstr>
      <vt:lpstr>10. Kiek ir kokių lietuvių kalboje yra nekaitomų kalbos dalių? </vt:lpstr>
      <vt:lpstr>11. Kas pasiūlė pradėjusiai kurti rašytojai pasivadinti Žemaite ir kodėl? </vt:lpstr>
      <vt:lpstr>12. Ką nagrinėja sintaksė?</vt:lpstr>
      <vt:lpstr>13. Kas „slepiasi“ po slapyvardžiu Maironis?</vt:lpstr>
      <vt:lpstr>14.  Kas sudaro sakinio gramatinį centrą? </vt:lpstr>
      <vt:lpstr>15. 1916–1917 metais rašytoja Žemaitė lankėsi įvairiuose JAV ir Kanados miestuose, kur gyveno lietuvių išeiviai. Koks buvo jos apsilankymo tikslas?</vt:lpstr>
      <vt:lpstr>16. Į kokius klausimus atsako papildinys? </vt:lpstr>
      <vt:lpstr>17. Kelintais metais Martynas Mažvydas parašė pirmąją lietuvišką knygą? </vt:lpstr>
      <vt:lpstr>18. Kuo yra reiškiamas kreipinys? </vt:lpstr>
      <vt:lpstr>19. Kokiais muzikos instrumentais mėgo groti rašytojas Vincas Kudirka? </vt:lpstr>
      <vt:lpstr>20. Išvardinkite tris lietuvių rašytojų kūrinius, skaitytus 7 klasėje.</vt:lpstr>
      <vt:lpstr>PowerPoint pristatymas</vt:lpstr>
      <vt:lpstr>1. Kas „slepiasi“ po rašytojos Žemaitės slapyvardžiu? </vt:lpstr>
      <vt:lpstr>2. Kas yra fonetika?</vt:lpstr>
      <vt:lpstr>3. Kokia tarmė sudaro rašytojos Žemaitės kūrinių kalbos pagrindą?</vt:lpstr>
      <vt:lpstr>4. Kiek lietuvių kalboje yra ilgųjų balsių?</vt:lpstr>
      <vt:lpstr>5. Ką reiškia rašytojos Žemaitės pavartotas žodis „balazyti“?</vt:lpstr>
      <vt:lpstr>6. Koks priebalsis lietuvių kalboje visada yra minkštasis?  </vt:lpstr>
      <vt:lpstr>7. Už ką rašytojams nuo 1966 metų Lietuvoje teikiama Žemaitės vardo premija? </vt:lpstr>
      <vt:lpstr>8. Išvardinkite lietuvių kalbos pusbalsius. </vt:lpstr>
      <vt:lpstr>Žemaitė skaitė jo kūrinį.</vt:lpstr>
      <vt:lpstr>10. Kiek ir kokių lietuvių kalboje yra nekaitomų kalbos dalių? </vt:lpstr>
      <vt:lpstr>11. Kas pasiūlė pradėjusiai kurti rašytojai pasivadinti Žemaite ir kodėl? </vt:lpstr>
      <vt:lpstr>12. Ką nagrinėja sintaksė?</vt:lpstr>
      <vt:lpstr>13. Kas „slepiasi“ po slapyvardžiu Maironis?</vt:lpstr>
      <vt:lpstr>14.  Kas sudaro sakinio gramatinį centrą? </vt:lpstr>
      <vt:lpstr>15. 1916–1917 metais rašytoja Žemaitė lankėsi įvairiuose JAV ir Kanados miestuose, kur gyveno lietuvių išeiviai. Koks buvo jos apsilankymo tikslas?</vt:lpstr>
      <vt:lpstr>16. Į kokius klausimus atsako papildinys? </vt:lpstr>
      <vt:lpstr>17. Kelintais metais Martynas Mažvydas parašė pirmąją lietuvišką knygą? </vt:lpstr>
      <vt:lpstr>18. Kuo yra reiškiamas kreipinys? </vt:lpstr>
      <vt:lpstr>19. Kokiais muzikos instrumentais mėgo groti rašytojas Vincas Kudirka? </vt:lpstr>
      <vt:lpstr>20. Išvardinkite tris lietuvių rašytojų kūrinius, skaitytus 7 klasėje.</vt:lpstr>
      <vt:lpstr>Skaičiuojame rezultatus</vt:lpstr>
      <vt:lpstr>Ačiū, kad dalyvavote!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Lietuvių kalbos viktorina</dc:title>
  <dc:creator>Laimos</dc:creator>
  <cp:lastModifiedBy>Windows vartotojas</cp:lastModifiedBy>
  <cp:revision>27</cp:revision>
  <dcterms:created xsi:type="dcterms:W3CDTF">2015-05-31T19:22:55Z</dcterms:created>
  <dcterms:modified xsi:type="dcterms:W3CDTF">2015-06-01T21:16:30Z</dcterms:modified>
</cp:coreProperties>
</file>