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2" r:id="rId3"/>
    <p:sldId id="263" r:id="rId4"/>
    <p:sldId id="264" r:id="rId5"/>
    <p:sldId id="266" r:id="rId6"/>
    <p:sldId id="267" r:id="rId7"/>
    <p:sldId id="268" r:id="rId8"/>
    <p:sldId id="269" r:id="rId9"/>
    <p:sldId id="271" r:id="rId10"/>
    <p:sldId id="270" r:id="rId11"/>
    <p:sldId id="272" r:id="rId12"/>
    <p:sldId id="257" r:id="rId13"/>
    <p:sldId id="260" r:id="rId14"/>
    <p:sldId id="273" r:id="rId15"/>
    <p:sldId id="274" r:id="rId16"/>
    <p:sldId id="275" r:id="rId17"/>
    <p:sldId id="276" r:id="rId18"/>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50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6969A214-EFFF-4DAF-8D61-CEEBA1FD186B}" type="datetimeFigureOut">
              <a:rPr lang="lt-LT" smtClean="0"/>
              <a:t>2015.06.05</a:t>
            </a:fld>
            <a:endParaRPr lang="lt-LT"/>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lt-LT"/>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A431EE3D-57DE-483D-B30C-951B5D8B9BE0}" type="slidenum">
              <a:rPr lang="lt-LT" smtClean="0"/>
              <a:t>‹#›</a:t>
            </a:fld>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6969A214-EFFF-4DAF-8D61-CEEBA1FD186B}" type="datetimeFigureOut">
              <a:rPr lang="lt-LT" smtClean="0"/>
              <a:t>2015.06.05</a:t>
            </a:fld>
            <a:endParaRPr lang="lt-LT"/>
          </a:p>
        </p:txBody>
      </p:sp>
      <p:sp>
        <p:nvSpPr>
          <p:cNvPr id="9" name="Slide Number Placeholder 8"/>
          <p:cNvSpPr>
            <a:spLocks noGrp="1"/>
          </p:cNvSpPr>
          <p:nvPr>
            <p:ph type="sldNum" sz="quarter" idx="15"/>
          </p:nvPr>
        </p:nvSpPr>
        <p:spPr/>
        <p:txBody>
          <a:bodyPr rtlCol="0"/>
          <a:lstStyle/>
          <a:p>
            <a:fld id="{A431EE3D-57DE-483D-B30C-951B5D8B9BE0}" type="slidenum">
              <a:rPr lang="lt-LT" smtClean="0"/>
              <a:t>‹#›</a:t>
            </a:fld>
            <a:endParaRPr lang="lt-LT"/>
          </a:p>
        </p:txBody>
      </p:sp>
      <p:sp>
        <p:nvSpPr>
          <p:cNvPr id="10" name="Footer Placeholder 9"/>
          <p:cNvSpPr>
            <a:spLocks noGrp="1"/>
          </p:cNvSpPr>
          <p:nvPr>
            <p:ph type="ftr" sz="quarter" idx="16"/>
          </p:nvPr>
        </p:nvSpPr>
        <p:spPr/>
        <p:txBody>
          <a:bodyPr rtlCol="0"/>
          <a:lstStyle/>
          <a:p>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6969A214-EFFF-4DAF-8D61-CEEBA1FD186B}" type="datetimeFigureOut">
              <a:rPr lang="lt-LT" smtClean="0"/>
              <a:t>2015.06.05</a:t>
            </a:fld>
            <a:endParaRPr lang="lt-LT"/>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lt-LT"/>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A431EE3D-57DE-483D-B30C-951B5D8B9BE0}" type="slidenum">
              <a:rPr lang="lt-LT" smtClean="0"/>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969A214-EFFF-4DAF-8D61-CEEBA1FD186B}" type="datetimeFigureOut">
              <a:rPr lang="lt-LT" smtClean="0"/>
              <a:t>2015.06.05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A431EE3D-57DE-483D-B30C-951B5D8B9BE0}" type="slidenum">
              <a:rPr lang="lt-LT" smtClean="0"/>
              <a:t>‹#›</a:t>
            </a:fld>
            <a:endParaRPr lang="lt-LT"/>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6969A214-EFFF-4DAF-8D61-CEEBA1FD186B}" type="datetimeFigureOut">
              <a:rPr lang="lt-LT" smtClean="0"/>
              <a:t>2015.06.05</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A431EE3D-57DE-483D-B30C-951B5D8B9BE0}" type="slidenum">
              <a:rPr lang="lt-LT" smtClean="0"/>
              <a:t>‹#›</a:t>
            </a:fld>
            <a:endParaRPr lang="lt-LT"/>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6969A214-EFFF-4DAF-8D61-CEEBA1FD186B}" type="datetimeFigureOut">
              <a:rPr lang="lt-LT" smtClean="0"/>
              <a:t>2015.06.05</a:t>
            </a:fld>
            <a:endParaRPr lang="lt-LT"/>
          </a:p>
        </p:txBody>
      </p:sp>
      <p:sp>
        <p:nvSpPr>
          <p:cNvPr id="7" name="Slide Number Placeholder 6"/>
          <p:cNvSpPr>
            <a:spLocks noGrp="1"/>
          </p:cNvSpPr>
          <p:nvPr>
            <p:ph type="sldNum" sz="quarter" idx="11"/>
          </p:nvPr>
        </p:nvSpPr>
        <p:spPr/>
        <p:txBody>
          <a:bodyPr rtlCol="0"/>
          <a:lstStyle/>
          <a:p>
            <a:fld id="{A431EE3D-57DE-483D-B30C-951B5D8B9BE0}" type="slidenum">
              <a:rPr lang="lt-LT" smtClean="0"/>
              <a:t>‹#›</a:t>
            </a:fld>
            <a:endParaRPr lang="lt-LT"/>
          </a:p>
        </p:txBody>
      </p:sp>
      <p:sp>
        <p:nvSpPr>
          <p:cNvPr id="8" name="Footer Placeholder 7"/>
          <p:cNvSpPr>
            <a:spLocks noGrp="1"/>
          </p:cNvSpPr>
          <p:nvPr>
            <p:ph type="ftr" sz="quarter" idx="12"/>
          </p:nvPr>
        </p:nvSpPr>
        <p:spPr/>
        <p:txBody>
          <a:bodyPr rtlCol="0"/>
          <a:lstStyle/>
          <a:p>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69A214-EFFF-4DAF-8D61-CEEBA1FD186B}" type="datetimeFigureOut">
              <a:rPr lang="lt-LT" smtClean="0"/>
              <a:t>2015.06.05</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A431EE3D-57DE-483D-B30C-951B5D8B9BE0}"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6969A214-EFFF-4DAF-8D61-CEEBA1FD186B}" type="datetimeFigureOut">
              <a:rPr lang="lt-LT" smtClean="0"/>
              <a:t>2015.06.05</a:t>
            </a:fld>
            <a:endParaRPr lang="lt-LT"/>
          </a:p>
        </p:txBody>
      </p:sp>
      <p:sp>
        <p:nvSpPr>
          <p:cNvPr id="22" name="Slide Number Placeholder 21"/>
          <p:cNvSpPr>
            <a:spLocks noGrp="1"/>
          </p:cNvSpPr>
          <p:nvPr>
            <p:ph type="sldNum" sz="quarter" idx="15"/>
          </p:nvPr>
        </p:nvSpPr>
        <p:spPr/>
        <p:txBody>
          <a:bodyPr rtlCol="0"/>
          <a:lstStyle/>
          <a:p>
            <a:fld id="{A431EE3D-57DE-483D-B30C-951B5D8B9BE0}" type="slidenum">
              <a:rPr lang="lt-LT" smtClean="0"/>
              <a:t>‹#›</a:t>
            </a:fld>
            <a:endParaRPr lang="lt-LT"/>
          </a:p>
        </p:txBody>
      </p:sp>
      <p:sp>
        <p:nvSpPr>
          <p:cNvPr id="23" name="Footer Placeholder 22"/>
          <p:cNvSpPr>
            <a:spLocks noGrp="1"/>
          </p:cNvSpPr>
          <p:nvPr>
            <p:ph type="ftr" sz="quarter" idx="16"/>
          </p:nvPr>
        </p:nvSpPr>
        <p:spPr/>
        <p:txBody>
          <a:bodyPr rtlCol="0"/>
          <a:lstStyle/>
          <a:p>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6969A214-EFFF-4DAF-8D61-CEEBA1FD186B}" type="datetimeFigureOut">
              <a:rPr lang="lt-LT" smtClean="0"/>
              <a:t>2015.06.05</a:t>
            </a:fld>
            <a:endParaRPr lang="lt-LT"/>
          </a:p>
        </p:txBody>
      </p:sp>
      <p:sp>
        <p:nvSpPr>
          <p:cNvPr id="18" name="Slide Number Placeholder 17"/>
          <p:cNvSpPr>
            <a:spLocks noGrp="1"/>
          </p:cNvSpPr>
          <p:nvPr>
            <p:ph type="sldNum" sz="quarter" idx="11"/>
          </p:nvPr>
        </p:nvSpPr>
        <p:spPr/>
        <p:txBody>
          <a:bodyPr rtlCol="0"/>
          <a:lstStyle/>
          <a:p>
            <a:fld id="{A431EE3D-57DE-483D-B30C-951B5D8B9BE0}" type="slidenum">
              <a:rPr lang="lt-LT" smtClean="0"/>
              <a:t>‹#›</a:t>
            </a:fld>
            <a:endParaRPr lang="lt-LT"/>
          </a:p>
        </p:txBody>
      </p:sp>
      <p:sp>
        <p:nvSpPr>
          <p:cNvPr id="21" name="Footer Placeholder 20"/>
          <p:cNvSpPr>
            <a:spLocks noGrp="1"/>
          </p:cNvSpPr>
          <p:nvPr>
            <p:ph type="ftr" sz="quarter" idx="12"/>
          </p:nvPr>
        </p:nvSpPr>
        <p:spPr/>
        <p:txBody>
          <a:bodyPr rtlCol="0"/>
          <a:lstStyle/>
          <a:p>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969A214-EFFF-4DAF-8D61-CEEBA1FD186B}" type="datetimeFigureOut">
              <a:rPr lang="lt-LT" smtClean="0"/>
              <a:t>2015.06.05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431EE3D-57DE-483D-B30C-951B5D8B9BE0}"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969A214-EFFF-4DAF-8D61-CEEBA1FD186B}" type="datetimeFigureOut">
              <a:rPr lang="lt-LT" smtClean="0"/>
              <a:t>2015.06.05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431EE3D-57DE-483D-B30C-951B5D8B9BE0}"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969A214-EFFF-4DAF-8D61-CEEBA1FD186B}" type="datetimeFigureOut">
              <a:rPr lang="lt-LT" smtClean="0"/>
              <a:t>2015.06.05</a:t>
            </a:fld>
            <a:endParaRPr lang="lt-LT"/>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lt-LT"/>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A431EE3D-57DE-483D-B30C-951B5D8B9BE0}" type="slidenum">
              <a:rPr lang="lt-LT" smtClean="0"/>
              <a:t>‹#›</a:t>
            </a:fld>
            <a:endParaRPr lang="lt-LT"/>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lt-LT" dirty="0" smtClean="0"/>
              <a:t>JURGIS SAVICKIS „FLEITA“</a:t>
            </a:r>
            <a:endParaRPr lang="lt-LT" dirty="0"/>
          </a:p>
        </p:txBody>
      </p:sp>
      <p:sp>
        <p:nvSpPr>
          <p:cNvPr id="3" name="Subtitle 2"/>
          <p:cNvSpPr>
            <a:spLocks noGrp="1"/>
          </p:cNvSpPr>
          <p:nvPr>
            <p:ph type="subTitle" idx="1"/>
          </p:nvPr>
        </p:nvSpPr>
        <p:spPr/>
        <p:txBody>
          <a:bodyPr/>
          <a:lstStyle/>
          <a:p>
            <a:r>
              <a:rPr lang="lt-LT" dirty="0" smtClean="0"/>
              <a:t>Viktorija Šimkutė 11 a</a:t>
            </a:r>
            <a:endParaRPr lang="lt-LT" dirty="0"/>
          </a:p>
        </p:txBody>
      </p:sp>
    </p:spTree>
    <p:extLst>
      <p:ext uri="{BB962C8B-B14F-4D97-AF65-F5344CB8AC3E}">
        <p14:creationId xmlns:p14="http://schemas.microsoft.com/office/powerpoint/2010/main" val="33410234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TRUMPAI</a:t>
            </a:r>
            <a:endParaRPr lang="lt-LT" dirty="0"/>
          </a:p>
        </p:txBody>
      </p:sp>
      <p:sp>
        <p:nvSpPr>
          <p:cNvPr id="3" name="Content Placeholder 2"/>
          <p:cNvSpPr>
            <a:spLocks noGrp="1"/>
          </p:cNvSpPr>
          <p:nvPr>
            <p:ph sz="quarter" idx="1"/>
          </p:nvPr>
        </p:nvSpPr>
        <p:spPr/>
        <p:txBody>
          <a:bodyPr/>
          <a:lstStyle/>
          <a:p>
            <a:r>
              <a:rPr lang="lt-LT" dirty="0" smtClean="0"/>
              <a:t>„Fleita“ priklauso rinkiniui „Šventadienio sonetai“ 1922 m.</a:t>
            </a:r>
            <a:endParaRPr lang="lt-LT" dirty="0"/>
          </a:p>
        </p:txBody>
      </p:sp>
    </p:spTree>
    <p:extLst>
      <p:ext uri="{BB962C8B-B14F-4D97-AF65-F5344CB8AC3E}">
        <p14:creationId xmlns:p14="http://schemas.microsoft.com/office/powerpoint/2010/main" val="22171743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Pagrindiniai veikėjai</a:t>
            </a:r>
            <a:endParaRPr lang="lt-LT" dirty="0"/>
          </a:p>
        </p:txBody>
      </p:sp>
      <p:sp>
        <p:nvSpPr>
          <p:cNvPr id="3" name="Content Placeholder 2"/>
          <p:cNvSpPr>
            <a:spLocks noGrp="1"/>
          </p:cNvSpPr>
          <p:nvPr>
            <p:ph sz="quarter" idx="1"/>
          </p:nvPr>
        </p:nvSpPr>
        <p:spPr/>
        <p:txBody>
          <a:bodyPr>
            <a:normAutofit/>
          </a:bodyPr>
          <a:lstStyle/>
          <a:p>
            <a:pPr algn="just"/>
            <a:r>
              <a:rPr lang="lt-LT" b="1" dirty="0" smtClean="0"/>
              <a:t>Fleitininkas Žiogas </a:t>
            </a:r>
            <a:r>
              <a:rPr lang="lt-LT" dirty="0" smtClean="0"/>
              <a:t>(vabzdys</a:t>
            </a:r>
            <a:r>
              <a:rPr lang="lt-LT" dirty="0"/>
              <a:t>, susijęs su muzika, todėl </a:t>
            </a:r>
            <a:r>
              <a:rPr lang="lt-LT" dirty="0" smtClean="0"/>
              <a:t>fleitininkui skirtas </a:t>
            </a:r>
            <a:r>
              <a:rPr lang="lt-LT" dirty="0"/>
              <a:t>toks </a:t>
            </a:r>
            <a:r>
              <a:rPr lang="lt-LT" dirty="0" smtClean="0"/>
              <a:t>vardas). </a:t>
            </a:r>
            <a:r>
              <a:rPr lang="lt-LT" dirty="0" smtClean="0"/>
              <a:t>Žiogo </a:t>
            </a:r>
            <a:r>
              <a:rPr lang="lt-LT" dirty="0"/>
              <a:t>vardas </a:t>
            </a:r>
            <a:r>
              <a:rPr lang="lt-LT" dirty="0" smtClean="0"/>
              <a:t>pavartojamas </a:t>
            </a:r>
            <a:r>
              <a:rPr lang="lt-LT" dirty="0"/>
              <a:t>kaip antikos pasakėčios apie žiogą ir skruzdėlę priminimas, kur žiogas – fleitininkas, o </a:t>
            </a:r>
            <a:r>
              <a:rPr lang="lt-LT" dirty="0" smtClean="0"/>
              <a:t>skruzdėlės </a:t>
            </a:r>
            <a:r>
              <a:rPr lang="lt-LT" dirty="0"/>
              <a:t>– Viksvos.</a:t>
            </a:r>
            <a:r>
              <a:rPr lang="lt-LT" dirty="0" smtClean="0"/>
              <a:t> </a:t>
            </a:r>
          </a:p>
          <a:p>
            <a:pPr algn="just"/>
            <a:r>
              <a:rPr lang="lt-LT" b="1" dirty="0" smtClean="0"/>
              <a:t>Viksvų šeimyna </a:t>
            </a:r>
            <a:r>
              <a:rPr lang="lt-LT" dirty="0" smtClean="0"/>
              <a:t>(Žiogo vardas pavartojamas kaip antikos pasakėčios apie žiogą ir skruzdėlę priminimas, kur žiogas – fleitininkas, o skruz-dėlės – Viksvos)</a:t>
            </a:r>
          </a:p>
          <a:p>
            <a:endParaRPr lang="lt-LT" dirty="0"/>
          </a:p>
        </p:txBody>
      </p:sp>
    </p:spTree>
    <p:extLst>
      <p:ext uri="{BB962C8B-B14F-4D97-AF65-F5344CB8AC3E}">
        <p14:creationId xmlns:p14="http://schemas.microsoft.com/office/powerpoint/2010/main" val="1962753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dirty="0"/>
          </a:p>
        </p:txBody>
      </p:sp>
      <p:sp>
        <p:nvSpPr>
          <p:cNvPr id="3" name="Content Placeholder 2"/>
          <p:cNvSpPr>
            <a:spLocks noGrp="1"/>
          </p:cNvSpPr>
          <p:nvPr>
            <p:ph sz="quarter" idx="1"/>
          </p:nvPr>
        </p:nvSpPr>
        <p:spPr/>
        <p:txBody>
          <a:bodyPr/>
          <a:lstStyle/>
          <a:p>
            <a:r>
              <a:rPr lang="lt-LT" dirty="0" smtClean="0"/>
              <a:t>Novelės pradžioje Žiogas susiduria su nelaime:  „..jei jis pūs toliau savo fleitą, toliau gyventi nebegalės“. Tačiau muzika Žiogo gyvenime yra vienas svarbiausių dalykų. Iškyla problema.</a:t>
            </a:r>
            <a:endParaRPr lang="lt-LT" dirty="0"/>
          </a:p>
        </p:txBody>
      </p:sp>
    </p:spTree>
    <p:extLst>
      <p:ext uri="{BB962C8B-B14F-4D97-AF65-F5344CB8AC3E}">
        <p14:creationId xmlns:p14="http://schemas.microsoft.com/office/powerpoint/2010/main" val="3572817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Problema</a:t>
            </a:r>
            <a:endParaRPr lang="lt-LT" dirty="0"/>
          </a:p>
        </p:txBody>
      </p:sp>
      <p:sp>
        <p:nvSpPr>
          <p:cNvPr id="3" name="Content Placeholder 2"/>
          <p:cNvSpPr>
            <a:spLocks noGrp="1"/>
          </p:cNvSpPr>
          <p:nvPr>
            <p:ph sz="quarter" idx="1"/>
          </p:nvPr>
        </p:nvSpPr>
        <p:spPr/>
        <p:txBody>
          <a:bodyPr/>
          <a:lstStyle/>
          <a:p>
            <a:r>
              <a:rPr lang="lt-LT" dirty="0" smtClean="0"/>
              <a:t>Ar atsisakyti mėgstamiausio užsiėmimo, pragyvenimo šaltinio, dalelės širdies, ar mirti?</a:t>
            </a:r>
          </a:p>
          <a:p>
            <a:r>
              <a:rPr lang="lt-LT" dirty="0" smtClean="0"/>
              <a:t>Ar žmogus kitam rūpi tik tol, kol naudingas asmeniškai?</a:t>
            </a:r>
          </a:p>
          <a:p>
            <a:endParaRPr lang="lt-LT" dirty="0"/>
          </a:p>
        </p:txBody>
      </p:sp>
    </p:spTree>
    <p:extLst>
      <p:ext uri="{BB962C8B-B14F-4D97-AF65-F5344CB8AC3E}">
        <p14:creationId xmlns:p14="http://schemas.microsoft.com/office/powerpoint/2010/main" val="370510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sz="quarter" idx="1"/>
          </p:nvPr>
        </p:nvSpPr>
        <p:spPr/>
        <p:txBody>
          <a:bodyPr/>
          <a:lstStyle/>
          <a:p>
            <a:r>
              <a:rPr lang="lt-LT" dirty="0" smtClean="0"/>
              <a:t>Novelėje sulyginamos dvie erdvės: miesto ir kaimo.</a:t>
            </a:r>
          </a:p>
          <a:p>
            <a:r>
              <a:rPr lang="lt-LT" dirty="0" smtClean="0"/>
              <a:t>Žiogas gyvena mieste, kur jis jaučiasi saugus ir užtikrintas, tačiau ištikus nelaimei jis turi keltis į kaimą, kuris jam svetimas.</a:t>
            </a:r>
          </a:p>
          <a:p>
            <a:pPr marL="0" indent="0">
              <a:buNone/>
            </a:pPr>
            <a:endParaRPr lang="lt-LT" dirty="0" smtClean="0"/>
          </a:p>
          <a:p>
            <a:pPr marL="0" indent="0">
              <a:buNone/>
            </a:pPr>
            <a:endParaRPr lang="lt-LT" dirty="0" smtClean="0"/>
          </a:p>
          <a:p>
            <a:endParaRPr lang="lt-LT" dirty="0"/>
          </a:p>
        </p:txBody>
      </p:sp>
    </p:spTree>
    <p:extLst>
      <p:ext uri="{BB962C8B-B14F-4D97-AF65-F5344CB8AC3E}">
        <p14:creationId xmlns:p14="http://schemas.microsoft.com/office/powerpoint/2010/main" val="2995693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sz="quarter" idx="1"/>
          </p:nvPr>
        </p:nvSpPr>
        <p:spPr/>
        <p:txBody>
          <a:bodyPr/>
          <a:lstStyle/>
          <a:p>
            <a:r>
              <a:rPr lang="lt-LT" dirty="0" smtClean="0"/>
              <a:t>Pirmasis Žiogo susidūrimas su su kitu pasauliu (kaimu) — susitikimas su ūkininku. </a:t>
            </a:r>
          </a:p>
          <a:p>
            <a:r>
              <a:rPr lang="lt-LT" dirty="0" smtClean="0"/>
              <a:t>„...Ūkininkas numojo savo vailokuota ranka...“, „Žiogas gracingai nusilenkė, pasakė savo pavardę...“ — kuriamas kontrastas tarp miestiečio ir kaimiečio. Tai ekspresionizmo bruožas.</a:t>
            </a:r>
            <a:endParaRPr lang="lt-LT" dirty="0"/>
          </a:p>
        </p:txBody>
      </p:sp>
    </p:spTree>
    <p:extLst>
      <p:ext uri="{BB962C8B-B14F-4D97-AF65-F5344CB8AC3E}">
        <p14:creationId xmlns:p14="http://schemas.microsoft.com/office/powerpoint/2010/main" val="3952973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sz="quarter" idx="1"/>
          </p:nvPr>
        </p:nvSpPr>
        <p:spPr/>
        <p:txBody>
          <a:bodyPr/>
          <a:lstStyle/>
          <a:p>
            <a:r>
              <a:rPr lang="lt-LT" dirty="0" smtClean="0"/>
              <a:t>Nors Žiogas bando prisitaikyti naujojoje aplinkoje, naiviai ir net vaikiškai analizuodamas neįprastus, naujus dalykus, ( „Fleitistas dairėsi aplinkui, lygino su savo operetės žiemos dekoracijomis ir stebėjosi...čia lyg buvo šalčiau.“) galima pastebėti didelį fleitininko atotrūkį nuo kaimo erdvės, kuris ironizuojamas bei laikomas absurdišku.</a:t>
            </a:r>
            <a:endParaRPr lang="lt-LT" dirty="0"/>
          </a:p>
        </p:txBody>
      </p:sp>
    </p:spTree>
    <p:extLst>
      <p:ext uri="{BB962C8B-B14F-4D97-AF65-F5344CB8AC3E}">
        <p14:creationId xmlns:p14="http://schemas.microsoft.com/office/powerpoint/2010/main" val="3591232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sz="quarter" idx="1"/>
          </p:nvPr>
        </p:nvSpPr>
        <p:spPr/>
        <p:txBody>
          <a:bodyPr/>
          <a:lstStyle/>
          <a:p>
            <a:r>
              <a:rPr lang="lt-LT" dirty="0" smtClean="0"/>
              <a:t>Novelėje labai svarbus Viksvų šeimos elgesys su giminaičiu. Pradžioje, kai Žiogas dar turėjo pinigų, juo visi itin gerai rūpinosi. </a:t>
            </a:r>
          </a:p>
          <a:p>
            <a:r>
              <a:rPr lang="lt-LT" dirty="0" smtClean="0"/>
              <a:t>Viksvoms svarbiausi materialūs dalykai, jie veidmainiai.</a:t>
            </a:r>
            <a:endParaRPr lang="lt-LT" dirty="0"/>
          </a:p>
        </p:txBody>
      </p:sp>
    </p:spTree>
    <p:extLst>
      <p:ext uri="{BB962C8B-B14F-4D97-AF65-F5344CB8AC3E}">
        <p14:creationId xmlns:p14="http://schemas.microsoft.com/office/powerpoint/2010/main" val="2164981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sz="quarter" idx="1"/>
          </p:nvPr>
        </p:nvSpPr>
        <p:spPr/>
        <p:txBody>
          <a:bodyPr/>
          <a:lstStyle/>
          <a:p>
            <a:r>
              <a:rPr lang="lt-LT" dirty="0" smtClean="0"/>
              <a:t>Pabaigoje rašoma apie paskutinę </a:t>
            </a:r>
            <a:r>
              <a:rPr lang="lt-LT" dirty="0" smtClean="0"/>
              <a:t>Žiogo </a:t>
            </a:r>
            <a:r>
              <a:rPr lang="lt-LT" dirty="0" smtClean="0"/>
              <a:t>gyvenimo naktį.</a:t>
            </a:r>
          </a:p>
          <a:p>
            <a:r>
              <a:rPr lang="lt-LT" dirty="0" smtClean="0"/>
              <a:t>Paminimas svirplio įvaizdis, kuris suartina fleitininką su gamta.(„Ar ne pavasaris ateina?“)</a:t>
            </a:r>
          </a:p>
          <a:p>
            <a:r>
              <a:rPr lang="lt-LT" dirty="0" smtClean="0"/>
              <a:t>Pavasaris — mirties simbolis; išsivadavimas iš šio pasaulio vargų. </a:t>
            </a:r>
          </a:p>
          <a:p>
            <a:endParaRPr lang="lt-LT" dirty="0" smtClean="0"/>
          </a:p>
          <a:p>
            <a:endParaRPr lang="lt-LT" dirty="0"/>
          </a:p>
        </p:txBody>
      </p:sp>
    </p:spTree>
    <p:extLst>
      <p:ext uri="{BB962C8B-B14F-4D97-AF65-F5344CB8AC3E}">
        <p14:creationId xmlns:p14="http://schemas.microsoft.com/office/powerpoint/2010/main" val="1815010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sz="quarter" idx="1"/>
          </p:nvPr>
        </p:nvSpPr>
        <p:spPr/>
        <p:txBody>
          <a:bodyPr/>
          <a:lstStyle/>
          <a:p>
            <a:r>
              <a:rPr lang="lt-LT" dirty="0" smtClean="0"/>
              <a:t>Į žiogo mirtį žvelgiama su ironija (giminaičiai nejautrūs).</a:t>
            </a:r>
          </a:p>
          <a:p>
            <a:r>
              <a:rPr lang="lt-LT" dirty="0" smtClean="0"/>
              <a:t>Tačiau fleitininkas miršta išdidžiai, neišsižadėjęs savo įsitikinimų, tikėdamas amžinosiomis ir dvasinėmis vertybėmis, su vieninteliu savo ginklu rankose — fleita.</a:t>
            </a:r>
            <a:endParaRPr lang="lt-LT" dirty="0"/>
          </a:p>
        </p:txBody>
      </p:sp>
    </p:spTree>
    <p:extLst>
      <p:ext uri="{BB962C8B-B14F-4D97-AF65-F5344CB8AC3E}">
        <p14:creationId xmlns:p14="http://schemas.microsoft.com/office/powerpoint/2010/main" val="2841561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Tema</a:t>
            </a:r>
            <a:endParaRPr lang="lt-LT" dirty="0"/>
          </a:p>
        </p:txBody>
      </p:sp>
      <p:sp>
        <p:nvSpPr>
          <p:cNvPr id="3" name="Content Placeholder 2"/>
          <p:cNvSpPr>
            <a:spLocks noGrp="1"/>
          </p:cNvSpPr>
          <p:nvPr>
            <p:ph sz="quarter" idx="1"/>
          </p:nvPr>
        </p:nvSpPr>
        <p:spPr/>
        <p:txBody>
          <a:bodyPr/>
          <a:lstStyle/>
          <a:p>
            <a:r>
              <a:rPr lang="lt-LT" dirty="0" smtClean="0"/>
              <a:t>Apie žmogaus gebėjimą pristaikyti prie kintančių sąlygų.</a:t>
            </a:r>
          </a:p>
          <a:p>
            <a:r>
              <a:rPr lang="lt-LT" dirty="0" smtClean="0"/>
              <a:t>Apsisprendimo svarba.</a:t>
            </a:r>
          </a:p>
          <a:p>
            <a:r>
              <a:rPr lang="lt-LT" dirty="0" smtClean="0"/>
              <a:t>Šeimos </a:t>
            </a:r>
            <a:r>
              <a:rPr lang="lt-LT" dirty="0" smtClean="0"/>
              <a:t>tarpusavio santykiai</a:t>
            </a:r>
            <a:r>
              <a:rPr lang="lt-LT" dirty="0" smtClean="0"/>
              <a:t>.</a:t>
            </a:r>
          </a:p>
          <a:p>
            <a:r>
              <a:rPr lang="lt-LT" dirty="0"/>
              <a:t>Dviejų erdvių – miesto ir kaimo – </a:t>
            </a:r>
            <a:r>
              <a:rPr lang="lt-LT" dirty="0" smtClean="0"/>
              <a:t>sugretinimas.</a:t>
            </a:r>
          </a:p>
          <a:p>
            <a:r>
              <a:rPr lang="lt-LT" dirty="0" smtClean="0"/>
              <a:t>Žmogaus gyvenimo prasmė.</a:t>
            </a:r>
          </a:p>
          <a:p>
            <a:endParaRPr lang="lt-LT" dirty="0"/>
          </a:p>
        </p:txBody>
      </p:sp>
    </p:spTree>
    <p:extLst>
      <p:ext uri="{BB962C8B-B14F-4D97-AF65-F5344CB8AC3E}">
        <p14:creationId xmlns:p14="http://schemas.microsoft.com/office/powerpoint/2010/main" val="6493813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Idėjos/Pagrindinė mintis</a:t>
            </a:r>
            <a:endParaRPr lang="lt-LT" dirty="0"/>
          </a:p>
        </p:txBody>
      </p:sp>
      <p:sp>
        <p:nvSpPr>
          <p:cNvPr id="3" name="Content Placeholder 2"/>
          <p:cNvSpPr>
            <a:spLocks noGrp="1"/>
          </p:cNvSpPr>
          <p:nvPr>
            <p:ph sz="quarter" idx="1"/>
          </p:nvPr>
        </p:nvSpPr>
        <p:spPr/>
        <p:txBody>
          <a:bodyPr>
            <a:normAutofit/>
          </a:bodyPr>
          <a:lstStyle/>
          <a:p>
            <a:r>
              <a:rPr lang="lt-LT" dirty="0" smtClean="0"/>
              <a:t>Žmogus gyvenimo marionetė, gyvenimas žiaurus ir negailestingas.</a:t>
            </a:r>
          </a:p>
          <a:p>
            <a:r>
              <a:rPr lang="lt-LT" dirty="0" smtClean="0"/>
              <a:t>Gyvenime nėra nieko pastovaus, todėl vertybės kinta.</a:t>
            </a:r>
          </a:p>
          <a:p>
            <a:r>
              <a:rPr lang="lt-LT" dirty="0" smtClean="0"/>
              <a:t>Negalima išsižadėti to, kas tau svarbu, kas yra tavo esybės dalelė, pati asmenybė.</a:t>
            </a:r>
          </a:p>
        </p:txBody>
      </p:sp>
    </p:spTree>
    <p:extLst>
      <p:ext uri="{BB962C8B-B14F-4D97-AF65-F5344CB8AC3E}">
        <p14:creationId xmlns:p14="http://schemas.microsoft.com/office/powerpoint/2010/main" val="27345161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sz="quarter" idx="1"/>
          </p:nvPr>
        </p:nvSpPr>
        <p:spPr/>
        <p:txBody>
          <a:bodyPr>
            <a:normAutofit/>
          </a:bodyPr>
          <a:lstStyle/>
          <a:p>
            <a:r>
              <a:rPr lang="lt-LT" dirty="0" smtClean="0"/>
              <a:t>Autorius siekė patraukti </a:t>
            </a:r>
            <a:r>
              <a:rPr lang="lt-LT" dirty="0"/>
              <a:t>skaitytoją, jį patį priversti analizuoti, ieškoti atsakymų. Nors pasakotojas ir išlaiko atstumą tarp veikėjų ir skaitytojo, </a:t>
            </a:r>
            <a:r>
              <a:rPr lang="lt-LT" dirty="0" smtClean="0"/>
              <a:t> </a:t>
            </a:r>
            <a:r>
              <a:rPr lang="lt-LT" dirty="0"/>
              <a:t>vis tiek </a:t>
            </a:r>
            <a:r>
              <a:rPr lang="lt-LT" dirty="0" smtClean="0"/>
              <a:t>sukuria </a:t>
            </a:r>
            <a:r>
              <a:rPr lang="lt-LT" dirty="0"/>
              <a:t>savitą kūrinio interpretaciją, asmeninę </a:t>
            </a:r>
            <a:r>
              <a:rPr lang="lt-LT" dirty="0" smtClean="0"/>
              <a:t>nuomonę. </a:t>
            </a:r>
            <a:endParaRPr lang="lt-LT" dirty="0"/>
          </a:p>
        </p:txBody>
      </p:sp>
    </p:spTree>
    <p:extLst>
      <p:ext uri="{BB962C8B-B14F-4D97-AF65-F5344CB8AC3E}">
        <p14:creationId xmlns:p14="http://schemas.microsoft.com/office/powerpoint/2010/main" val="3371443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sz="quarter" idx="1"/>
          </p:nvPr>
        </p:nvSpPr>
        <p:spPr/>
        <p:txBody>
          <a:bodyPr/>
          <a:lstStyle/>
          <a:p>
            <a:pPr algn="just"/>
            <a:r>
              <a:rPr lang="lt-LT" dirty="0" smtClean="0"/>
              <a:t>Žiogui teko sunki užduotis lyg pranašui skverbtis į naują, nepažintą, priešišką pasaulį ir skleisti kultūros šviesą. Ir nors jam tikslo nepavyko pasiekti, tačiau jis nenugalėtas, nes tikėjo amžinosiomis vertybėmis.</a:t>
            </a:r>
            <a:endParaRPr lang="lt-LT" dirty="0"/>
          </a:p>
        </p:txBody>
      </p:sp>
    </p:spTree>
    <p:extLst>
      <p:ext uri="{BB962C8B-B14F-4D97-AF65-F5344CB8AC3E}">
        <p14:creationId xmlns:p14="http://schemas.microsoft.com/office/powerpoint/2010/main" val="40755572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sz="quarter" idx="1"/>
          </p:nvPr>
        </p:nvSpPr>
        <p:spPr/>
        <p:txBody>
          <a:bodyPr/>
          <a:lstStyle/>
          <a:p>
            <a:r>
              <a:rPr lang="lt-LT" dirty="0" smtClean="0"/>
              <a:t>Fleita kaip ir Henriko Radausko eilėraštyje „Fleita“ įvardijama lyg lyrinio subjekto amžina palydovė, draugė.</a:t>
            </a:r>
            <a:endParaRPr lang="lt-LT" dirty="0"/>
          </a:p>
        </p:txBody>
      </p:sp>
    </p:spTree>
    <p:extLst>
      <p:ext uri="{BB962C8B-B14F-4D97-AF65-F5344CB8AC3E}">
        <p14:creationId xmlns:p14="http://schemas.microsoft.com/office/powerpoint/2010/main" val="30786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sz="quarter" idx="1"/>
          </p:nvPr>
        </p:nvSpPr>
        <p:spPr/>
        <p:txBody>
          <a:bodyPr>
            <a:normAutofit lnSpcReduction="10000"/>
          </a:bodyPr>
          <a:lstStyle/>
          <a:p>
            <a:r>
              <a:rPr lang="lt-LT" i="1" dirty="0" smtClean="0"/>
              <a:t>„Reikia </a:t>
            </a:r>
            <a:r>
              <a:rPr lang="lt-LT" i="1" dirty="0"/>
              <a:t>išmokti gyventi dvasios, o ne materijos šalyje</a:t>
            </a:r>
            <a:r>
              <a:rPr lang="lt-LT" i="1" dirty="0" smtClean="0"/>
              <a:t>.“ </a:t>
            </a:r>
            <a:r>
              <a:rPr lang="lt-LT" b="1" dirty="0" smtClean="0"/>
              <a:t>Vydūnas</a:t>
            </a:r>
            <a:endParaRPr lang="lt-LT" b="1" dirty="0"/>
          </a:p>
          <a:p>
            <a:r>
              <a:rPr lang="lt-LT" i="1" dirty="0"/>
              <a:t>„</a:t>
            </a:r>
            <a:r>
              <a:rPr lang="lt-LT" i="1" dirty="0" smtClean="0"/>
              <a:t>Nieko </a:t>
            </a:r>
            <a:r>
              <a:rPr lang="lt-LT" i="1" dirty="0"/>
              <a:t>nėra pasauly, dėl ko būtų verta nusigręžti nuo to, ką </a:t>
            </a:r>
            <a:r>
              <a:rPr lang="lt-LT" i="1" dirty="0" smtClean="0"/>
              <a:t>myli.“</a:t>
            </a:r>
            <a:r>
              <a:rPr lang="lt-LT" b="1" dirty="0" smtClean="0"/>
              <a:t>Albertas Kamiu</a:t>
            </a:r>
            <a:endParaRPr lang="lt-LT" b="1" dirty="0"/>
          </a:p>
          <a:p>
            <a:r>
              <a:rPr lang="lt-LT" i="1" dirty="0" smtClean="0"/>
              <a:t>„Menininkas </a:t>
            </a:r>
            <a:r>
              <a:rPr lang="lt-LT" i="1" dirty="0"/>
              <a:t>tampa savimi nuolat eidamas nuo savęs prie kitų ir nuo kitų prie savęs, jis visados yra pusiaukelėje tarp grožio, be kurio negali apsieiti, ir bendrijos, iš kurios negali ištrūkti. Štai kodėl tikri menininkai nieko nesmerkia, užuot teisę, jie įsipareigoja suprasti. </a:t>
            </a:r>
            <a:r>
              <a:rPr lang="lt-LT" i="1" dirty="0" smtClean="0"/>
              <a:t>“ </a:t>
            </a:r>
            <a:r>
              <a:rPr lang="lt-LT" b="1" dirty="0" smtClean="0"/>
              <a:t>Albertas Kamiu</a:t>
            </a:r>
            <a:endParaRPr lang="lt-LT" b="1" dirty="0"/>
          </a:p>
          <a:p>
            <a:pPr marL="0" indent="0">
              <a:buNone/>
            </a:pPr>
            <a:r>
              <a:rPr lang="lt-LT" dirty="0" smtClean="0"/>
              <a:t/>
            </a:r>
            <a:br>
              <a:rPr lang="lt-LT" dirty="0" smtClean="0"/>
            </a:br>
            <a:endParaRPr lang="lt-LT" dirty="0"/>
          </a:p>
        </p:txBody>
      </p:sp>
    </p:spTree>
    <p:extLst>
      <p:ext uri="{BB962C8B-B14F-4D97-AF65-F5344CB8AC3E}">
        <p14:creationId xmlns:p14="http://schemas.microsoft.com/office/powerpoint/2010/main" val="417340930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313</TotalTime>
  <Words>604</Words>
  <Application>Microsoft Office PowerPoint</Application>
  <PresentationFormat>On-screen Show (4:3)</PresentationFormat>
  <Paragraphs>41</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Century Schoolbook</vt:lpstr>
      <vt:lpstr>Wingdings</vt:lpstr>
      <vt:lpstr>Wingdings 2</vt:lpstr>
      <vt:lpstr>Oriel</vt:lpstr>
      <vt:lpstr>JURGIS SAVICKIS „FLEITA“</vt:lpstr>
      <vt:lpstr>TRUMPAI</vt:lpstr>
      <vt:lpstr>Pagrindiniai veikėjai</vt:lpstr>
      <vt:lpstr>PowerPoint Presentation</vt:lpstr>
      <vt:lpstr>Problema</vt:lpstr>
      <vt:lpstr>PowerPoint Presentation</vt:lpstr>
      <vt:lpstr>PowerPoint Presentation</vt:lpstr>
      <vt:lpstr>PowerPoint Presentation</vt:lpstr>
      <vt:lpstr>PowerPoint Presentation</vt:lpstr>
      <vt:lpstr>PowerPoint Presentation</vt:lpstr>
      <vt:lpstr>PowerPoint Presentation</vt:lpstr>
      <vt:lpstr>Tema</vt:lpstr>
      <vt:lpstr>Idėjos/Pagrindinė mintis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JURGIS SAVICKIS „FLEITA“</dc:title>
  <dc:creator>Arunas</dc:creator>
  <cp:lastModifiedBy>Adminas</cp:lastModifiedBy>
  <cp:revision>8</cp:revision>
  <dcterms:created xsi:type="dcterms:W3CDTF">2015-04-15T16:19:05Z</dcterms:created>
  <dcterms:modified xsi:type="dcterms:W3CDTF">2015-06-05T05:17:47Z</dcterms:modified>
</cp:coreProperties>
</file>