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1988840"/>
            <a:ext cx="8640960" cy="1872208"/>
          </a:xfrm>
        </p:spPr>
        <p:txBody>
          <a:bodyPr>
            <a:normAutofit/>
          </a:bodyPr>
          <a:lstStyle/>
          <a:p>
            <a:r>
              <a:rPr lang="lt-LT" dirty="0" err="1" smtClean="0"/>
              <a:t>Kaltinėnų</a:t>
            </a:r>
            <a:r>
              <a:rPr lang="lt-LT" dirty="0" smtClean="0"/>
              <a:t> Aleksandro Stulginskio Gimnazija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5732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5297" y="116632"/>
            <a:ext cx="5445370" cy="18288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                                   </a:t>
            </a:r>
            <a:br>
              <a:rPr lang="lt-LT" dirty="0" smtClean="0"/>
            </a:br>
            <a:r>
              <a:rPr lang="lt-LT" dirty="0" smtClean="0"/>
              <a:t>  Homeras </a:t>
            </a:r>
            <a:br>
              <a:rPr lang="lt-LT" dirty="0" smtClean="0"/>
            </a:br>
            <a:r>
              <a:rPr lang="lt-LT" dirty="0" smtClean="0"/>
              <a:t>   “odisėja”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2526" y="1290181"/>
            <a:ext cx="6400800" cy="935502"/>
          </a:xfrm>
        </p:spPr>
        <p:txBody>
          <a:bodyPr/>
          <a:lstStyle/>
          <a:p>
            <a:r>
              <a:rPr lang="lt-LT" dirty="0" smtClean="0">
                <a:latin typeface="Lucida Sans" pitchFamily="34" charset="0"/>
              </a:rPr>
              <a:t>  (VIII a. pr. m. e. pabaiga)</a:t>
            </a:r>
            <a:endParaRPr lang="lt-LT" dirty="0">
              <a:latin typeface="Lucida Sans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3869" y="5486400"/>
            <a:ext cx="529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latin typeface="Georgia" pitchFamily="18" charset="0"/>
              </a:rPr>
              <a:t>                                    </a:t>
            </a:r>
            <a:r>
              <a:rPr lang="lt-LT" sz="2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2014 – 09 – 14 </a:t>
            </a:r>
            <a:endParaRPr lang="lt-LT" sz="2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60198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Lukas </a:t>
            </a:r>
            <a:r>
              <a:rPr lang="lt-LT" sz="2400" dirty="0" err="1" smtClean="0"/>
              <a:t>Bačiulaitis</a:t>
            </a:r>
            <a:r>
              <a:rPr lang="lt-LT" sz="2400" dirty="0" smtClean="0"/>
              <a:t> </a:t>
            </a:r>
            <a:r>
              <a:rPr lang="lt-LT" sz="2400" dirty="0"/>
              <a:t>I</a:t>
            </a:r>
            <a:r>
              <a:rPr lang="lt-LT" sz="2400" dirty="0" smtClean="0"/>
              <a:t>G</a:t>
            </a:r>
            <a:endParaRPr lang="lt-LT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8920"/>
            <a:ext cx="2304256" cy="315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916831"/>
            <a:ext cx="2179879" cy="324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4" y="2195513"/>
            <a:ext cx="2292077" cy="30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638800" cy="1600200"/>
          </a:xfrm>
        </p:spPr>
        <p:txBody>
          <a:bodyPr>
            <a:normAutofit/>
          </a:bodyPr>
          <a:lstStyle/>
          <a:p>
            <a:r>
              <a:rPr lang="lt-LT" dirty="0" smtClean="0"/>
              <a:t> </a:t>
            </a:r>
            <a:r>
              <a:rPr lang="lt-LT" sz="4400" dirty="0" smtClean="0"/>
              <a:t>Homeras</a:t>
            </a:r>
            <a:br>
              <a:rPr lang="lt-LT" sz="4400" dirty="0" smtClean="0"/>
            </a:br>
            <a:r>
              <a:rPr lang="lt-LT" sz="4400" dirty="0" smtClean="0"/>
              <a:t>(VIII a. pr. m. e.)</a:t>
            </a:r>
            <a:endParaRPr lang="lt-LT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14600"/>
            <a:ext cx="4953000" cy="341376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lt-LT" dirty="0" smtClean="0"/>
              <a:t>     Vienas žymiausių Antikos laikų kūrėjų. Homero epai bei poemos priskiriami prie Europos literatūros ištakų , jis -pirmasis Senojo žemyno poetas – dainius ,taip pat  dažnai minimas kaip pirmasis mokytojas bei filosofas. Dėl Homero išskirtinumo istorijoje , neretai  prie jo vardo pridedamas epitetas “dieviškasis” </a:t>
            </a:r>
          </a:p>
          <a:p>
            <a:pPr>
              <a:buNone/>
            </a:pPr>
            <a:r>
              <a:rPr lang="lt-LT" dirty="0" smtClean="0"/>
              <a:t>      Homero “Odisėja” – neįkainojamas literatūros lobis.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7620000" cy="960438"/>
          </a:xfrm>
        </p:spPr>
        <p:txBody>
          <a:bodyPr/>
          <a:lstStyle/>
          <a:p>
            <a:r>
              <a:rPr lang="lt-LT" dirty="0" smtClean="0"/>
              <a:t>  Homero paveikslas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458200" cy="3505200"/>
          </a:xfrm>
        </p:spPr>
        <p:txBody>
          <a:bodyPr/>
          <a:lstStyle/>
          <a:p>
            <a:r>
              <a:rPr lang="lt-LT" dirty="0" smtClean="0"/>
              <a:t>Jokių žinių ar faktų apie Homero gyvenimą nėra išlikę. Antikos laikų poetas įvairiuose šaltiniuose  nuo senų laikų vaizduojamas kaip išmintingas , senas , aklas dainius. Garsiausi Homero epai “Iliada” bei “Odisėja”  parašyti Trojos karo (XIII a. pr. Kr.) motyvais. Homeras nebuvo nei šio karo dalyvis, nei amžininkas -  poemų siužetai paimti iš senosios graikų mitologijos.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6172200" cy="1143000"/>
          </a:xfrm>
        </p:spPr>
        <p:txBody>
          <a:bodyPr>
            <a:normAutofit/>
          </a:bodyPr>
          <a:lstStyle/>
          <a:p>
            <a:r>
              <a:rPr lang="lt-LT" dirty="0" smtClean="0"/>
              <a:t>     Pavadinimo prasmė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4800600" cy="3413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     Poemos “</a:t>
            </a:r>
            <a:r>
              <a:rPr lang="lt-LT" sz="3200" dirty="0" smtClean="0">
                <a:solidFill>
                  <a:schemeClr val="accent1"/>
                </a:solidFill>
              </a:rPr>
              <a:t>Odisėja</a:t>
            </a:r>
            <a:r>
              <a:rPr lang="lt-LT" dirty="0" smtClean="0"/>
              <a:t>” pavadinimas nusako pagrindinio kūrinio veikėjo Odisėjo bei jo įgulos kupiną išbandymų bei negandų kelionę namo iš Trojos karo. 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57600" cy="1143000"/>
          </a:xfrm>
        </p:spPr>
        <p:txBody>
          <a:bodyPr/>
          <a:lstStyle/>
          <a:p>
            <a:r>
              <a:rPr lang="lt-LT" dirty="0" smtClean="0"/>
              <a:t>Siužetas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3429000" cy="3733800"/>
          </a:xfrm>
        </p:spPr>
        <p:txBody>
          <a:bodyPr>
            <a:normAutofit fontScale="77500" lnSpcReduction="20000"/>
          </a:bodyPr>
          <a:lstStyle/>
          <a:p>
            <a:r>
              <a:rPr lang="lt-LT" dirty="0" smtClean="0"/>
              <a:t>Homero “Odisėjoje” pasakojama apie savo namų ilgam netekusį herojų Odisėją. Poemos siužetas susideda iš vienuolikos klajonių jūrose etapų. Kiekvienas etapų savaip svarbus , kadangi kiekvienas etapas – tarsi vertybių išbandymas.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0200" cy="1143000"/>
          </a:xfrm>
        </p:spPr>
        <p:txBody>
          <a:bodyPr/>
          <a:lstStyle/>
          <a:p>
            <a:r>
              <a:rPr lang="lt-LT" dirty="0" smtClean="0"/>
              <a:t>      Siužetas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495800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Poemoje veiksmas vyksta dviem planais : žemėje bei dievų būstinėje – Olimpe. </a:t>
            </a:r>
            <a:br>
              <a:rPr lang="lt-LT" dirty="0" smtClean="0"/>
            </a:br>
            <a:r>
              <a:rPr lang="lt-LT" dirty="0" smtClean="0"/>
              <a:t>Odisėją persekioja dievas Poseidonas , neleisdamas jam grįžti namo. Pagrindinį veikėją užstoja kita Olimpo atsovė – deivė Atėnė. Pavykus įveikti visus klajonių etapus , Itakės karalius grįžta į gimtąją žemę. Susivienijęs su savo sūnumi Telemachu , jėgos bei galios simboliu laikomas Odisėjas išžudo jo namus užplūdusius jaunikaičius , kurie siekia Odisėjo turtų bei žmonos Penelopėjos.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Kūrinio temos,</a:t>
            </a:r>
            <a:br>
              <a:rPr lang="lt-LT" dirty="0" smtClean="0"/>
            </a:br>
            <a:r>
              <a:rPr lang="lt-LT" dirty="0" smtClean="0"/>
              <a:t>problemos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42519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dirty="0" smtClean="0"/>
              <a:t>     </a:t>
            </a:r>
            <a:r>
              <a:rPr lang="lt-LT" sz="2400" dirty="0" smtClean="0"/>
              <a:t>Žmogaus fizinių ir dvasinių jėgų išbandymas. </a:t>
            </a:r>
          </a:p>
          <a:p>
            <a:pPr>
              <a:buNone/>
            </a:pPr>
            <a:r>
              <a:rPr lang="lt-LT" sz="2400" dirty="0" smtClean="0"/>
              <a:t>     Žmogaus susirėmimas su neįveikiamomis gamtos stichijomis , dieviškosiomis jėgomis. Žmogaus drąsa ,   tvirtybė , ilgesys , meilė , išskirtinumas , ryžtas , kančia , išmintis.</a:t>
            </a:r>
          </a:p>
          <a:p>
            <a:pPr>
              <a:buNone/>
            </a:pPr>
            <a:endParaRPr lang="lt-LT" sz="2400" dirty="0" smtClean="0"/>
          </a:p>
          <a:p>
            <a:pPr>
              <a:buNone/>
            </a:pPr>
            <a:endParaRPr lang="lt-LT" sz="2400" dirty="0" smtClean="0"/>
          </a:p>
          <a:p>
            <a:pPr>
              <a:buNone/>
            </a:pPr>
            <a:r>
              <a:rPr lang="lt-LT" sz="2400" dirty="0" smtClean="0"/>
              <a:t>     Ar lengva nugalėti žmogų ? Kodėl kenčia žmogus , netekęs gimtųjų namų ? Kada žmogus tampa laimingas? Kodėl žmogus turėtų būti atsakingas už savo veiksmus ? Ar lengvas kelias į sėkmę ? Ko galima atsisakyti vardan to , ko trokšti ? Kada pasireiškia žmogaus “Odisėjiškumas” ?</a:t>
            </a:r>
          </a:p>
          <a:p>
            <a:pPr>
              <a:buNone/>
            </a:pPr>
            <a:r>
              <a:rPr lang="lt-LT" sz="2400" dirty="0" smtClean="0"/>
              <a:t>    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Pagrindiniai veikėjai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495800" cy="4267200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/>
              <a:t>Odisėjas – pagrindinis kūrinio veikėjas , Laerto ir Antiklėjos sūnus , Trojos karo didvyris. Atkaklus , nuolankiai savo tikslo siekiantis herojus. </a:t>
            </a:r>
          </a:p>
          <a:p>
            <a:endParaRPr lang="lt-LT" dirty="0" smtClean="0"/>
          </a:p>
          <a:p>
            <a:r>
              <a:rPr lang="lt-LT" dirty="0" smtClean="0"/>
              <a:t>Telemachas – Odisėjo ir Penelopėjos sūnus. Sūnus , nuoširdžiai mylintis savo tėvą , negali susitaikyti su jo dingimu , todėl , padedamas Atėnės , pats išsiruošia į tėvo paieškas.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Pagrindiniai veikėjai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709160"/>
          </a:xfrm>
        </p:spPr>
        <p:txBody>
          <a:bodyPr>
            <a:normAutofit fontScale="62500" lnSpcReduction="20000"/>
          </a:bodyPr>
          <a:lstStyle/>
          <a:p>
            <a:r>
              <a:rPr lang="lt-LT" dirty="0" smtClean="0"/>
              <a:t>Penelopėja – Odisėjo žmona. Vyrui dešimtmetį negrįžtant iš karo , moteris lieka atsakinga už namus bei juose esančius turtus. Jai ramybės neduoda nuolatos besiperšantys jaunikaičiai , norintys užimti Odisėjo vietą. Penelopėja – ištikimybės šeimai simbolis. </a:t>
            </a:r>
          </a:p>
          <a:p>
            <a:endParaRPr lang="lt-LT" dirty="0" smtClean="0"/>
          </a:p>
          <a:p>
            <a:r>
              <a:rPr lang="lt-LT" dirty="0" smtClean="0"/>
              <a:t>Atėnė – Olimpo deivė , užstojusi Odisėją bei padėjusi Telemachui.</a:t>
            </a:r>
          </a:p>
          <a:p>
            <a:endParaRPr lang="lt-LT" dirty="0" smtClean="0"/>
          </a:p>
          <a:p>
            <a:r>
              <a:rPr lang="lt-LT" dirty="0" smtClean="0"/>
              <a:t>Poseidonas – vyriausias jūrų dievas , kaip tik galėdamas , trukdė jo rūstybę užsitraukusiam Odisėjui grįžti namo.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Kūrinio idėja , vertybės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Gimtųjų namų netekimas bei jų ilgesys leidžia atsiskleisti kitoms , pačioms tauriausioms žmogaus savybėms : drąsai , ištikimybei , atkaklumui.</a:t>
            </a:r>
          </a:p>
          <a:p>
            <a:r>
              <a:rPr lang="lt-LT" dirty="0" smtClean="0"/>
              <a:t>Galima atimti iš žmogaus namus , tačiau neįmanoma atimti iš jo noro grįžti į juos.</a:t>
            </a:r>
          </a:p>
          <a:p>
            <a:r>
              <a:rPr lang="lt-LT" dirty="0" smtClean="0"/>
              <a:t>Ištikimybė – pamatinė vertybė šeimoje.</a:t>
            </a:r>
          </a:p>
          <a:p>
            <a:r>
              <a:rPr lang="lt-LT" dirty="0" smtClean="0"/>
              <a:t>Kritiniu momentu atsiskleidžia tikrasis žmogaus sumanumas bei drąsa.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Kūrinio citatos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27143" cy="3886200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/>
              <a:t>Vyrą pašlovinki, Mūza, || per negandus ėjusį drąsiai, ||</a:t>
            </a:r>
          </a:p>
          <a:p>
            <a:endParaRPr lang="lt-LT" dirty="0" smtClean="0"/>
          </a:p>
          <a:p>
            <a:r>
              <a:rPr lang="lt-LT" dirty="0" smtClean="0"/>
              <a:t>Vėtrų blaškytą ilgai, || kai šventąją Troją išgriovė. ||</a:t>
            </a:r>
          </a:p>
          <a:p>
            <a:endParaRPr lang="lt-LT" dirty="0" smtClean="0"/>
          </a:p>
          <a:p>
            <a:r>
              <a:rPr lang="lt-LT" dirty="0" smtClean="0"/>
              <a:t>Daugio žmonių miestus jis aplankė, || jų papročius matė ||</a:t>
            </a:r>
          </a:p>
          <a:p>
            <a:endParaRPr lang="lt-LT" dirty="0" smtClean="0"/>
          </a:p>
          <a:p>
            <a:r>
              <a:rPr lang="lt-LT" dirty="0" smtClean="0"/>
              <a:t>Ir vandenynuos plačiuos || su pavojumi rungės ne kartą ||</a:t>
            </a:r>
          </a:p>
          <a:p>
            <a:endParaRPr lang="lt-LT" dirty="0" smtClean="0"/>
          </a:p>
          <a:p>
            <a:r>
              <a:rPr lang="lt-LT" dirty="0" smtClean="0"/>
              <a:t>Dėlei gyvybės savos || ir dėl bendražygių grįžimo.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Apibendrinimas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 smtClean="0"/>
              <a:t>Homero kūrinyje “Odisėja” </a:t>
            </a:r>
            <a:r>
              <a:rPr lang="lt-LT" dirty="0" smtClean="0"/>
              <a:t>kalbama </a:t>
            </a:r>
            <a:r>
              <a:rPr lang="lt-LT" dirty="0" smtClean="0"/>
              <a:t>apie sunkią Odisėjo kelionę namo pas išsilgusią žmoną , išryškina daugybę vertybių , kurios aktualios ir šiandien.</a:t>
            </a:r>
          </a:p>
          <a:p>
            <a:endParaRPr lang="lt-LT" dirty="0" smtClean="0"/>
          </a:p>
          <a:p>
            <a:r>
              <a:rPr lang="lt-LT" dirty="0" smtClean="0"/>
              <a:t>Kūrinys moko vertinti šeimą , namus , laisvę , ištikimybę.</a:t>
            </a:r>
          </a:p>
          <a:p>
            <a:endParaRPr lang="lt-LT" dirty="0" smtClean="0"/>
          </a:p>
          <a:p>
            <a:r>
              <a:rPr lang="lt-LT" dirty="0" smtClean="0"/>
              <a:t>Poemos struktūra </a:t>
            </a:r>
            <a:r>
              <a:rPr lang="lt-LT" dirty="0" smtClean="0"/>
              <a:t> </a:t>
            </a:r>
            <a:r>
              <a:rPr lang="lt-LT" dirty="0" smtClean="0"/>
              <a:t>sudėtinga. Nuo pat pradžios iki pabaigos kupina vidinių konfliktų, apsisprendimo būtinybės , kritinių momentų.</a:t>
            </a:r>
          </a:p>
          <a:p>
            <a:endParaRPr lang="lt-LT" dirty="0" smtClean="0"/>
          </a:p>
          <a:p>
            <a:r>
              <a:rPr lang="lt-LT" dirty="0" smtClean="0"/>
              <a:t> “Odisėja” – tarsi vadovėlis , iš kurio dar daugybę metų bus galima mokyti pamatinių vertybių , kad ir kaip greitai keistųsi visuomenė bei jos požiūris į tradicines vertybes.</a:t>
            </a:r>
          </a:p>
          <a:p>
            <a:endParaRPr lang="lt-LT" dirty="0" smtClean="0"/>
          </a:p>
          <a:p>
            <a:pPr>
              <a:buNone/>
            </a:pPr>
            <a:r>
              <a:rPr lang="lt-LT" dirty="0" smtClean="0"/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05400" cy="1143000"/>
          </a:xfrm>
        </p:spPr>
        <p:txBody>
          <a:bodyPr>
            <a:normAutofit/>
          </a:bodyPr>
          <a:lstStyle/>
          <a:p>
            <a:r>
              <a:rPr lang="lt-LT" dirty="0" smtClean="0"/>
              <a:t>Kūrinio ekranizacija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709160"/>
          </a:xfrm>
        </p:spPr>
        <p:txBody>
          <a:bodyPr/>
          <a:lstStyle/>
          <a:p>
            <a:r>
              <a:rPr lang="lt-LT" dirty="0" smtClean="0"/>
              <a:t>1997 metais pasirodė didelio atgarsio bei pasisekimo sulaukęs rusų režisieriaus Andrei Konchalovsky filmas  “Odisėjas” (angl. “ The Odyssey “ )</a:t>
            </a:r>
            <a:endParaRPr lang="lt-LT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631</Words>
  <Application>Microsoft Office PowerPoint</Application>
  <PresentationFormat>Demonstracija ekrane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Office tema</vt:lpstr>
      <vt:lpstr>Kaltinėnų Aleksandro Stulginskio Gimnazija</vt:lpstr>
      <vt:lpstr>                                              Homeras     “odisėja”  </vt:lpstr>
      <vt:lpstr> Homeras (VIII a. pr. m. e.)</vt:lpstr>
      <vt:lpstr>  Homero paveikslas</vt:lpstr>
      <vt:lpstr>     Pavadinimo prasmė</vt:lpstr>
      <vt:lpstr>Siužetas</vt:lpstr>
      <vt:lpstr>      Siužetas </vt:lpstr>
      <vt:lpstr>Kūrinio temos, problemos</vt:lpstr>
      <vt:lpstr>Pagrindiniai veikėjai</vt:lpstr>
      <vt:lpstr>Pagrindiniai veikėjai</vt:lpstr>
      <vt:lpstr>Kūrinio idėja , vertybės</vt:lpstr>
      <vt:lpstr>Kūrinio citatos</vt:lpstr>
      <vt:lpstr>Apibendrinimas</vt:lpstr>
      <vt:lpstr>Kūrinio ekranizacija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Kaltinėnų Aleksandro Stulginskio Gimnazija</dc:title>
  <dc:creator>Bendras</dc:creator>
  <cp:lastModifiedBy>HP</cp:lastModifiedBy>
  <cp:revision>2</cp:revision>
  <dcterms:modified xsi:type="dcterms:W3CDTF">2015-05-18T06:23:07Z</dcterms:modified>
</cp:coreProperties>
</file>