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5A3B6-A397-47A5-AEC8-1FF8CD4C6500}" type="datetimeFigureOut">
              <a:rPr lang="lt-LT" smtClean="0"/>
              <a:t>2015-05-25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D8B4-C4F0-48D3-8C80-1CDAFF4E87B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5A3B6-A397-47A5-AEC8-1FF8CD4C6500}" type="datetimeFigureOut">
              <a:rPr lang="lt-LT" smtClean="0"/>
              <a:t>2015-05-25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D8B4-C4F0-48D3-8C80-1CDAFF4E87B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5A3B6-A397-47A5-AEC8-1FF8CD4C6500}" type="datetimeFigureOut">
              <a:rPr lang="lt-LT" smtClean="0"/>
              <a:t>2015-05-25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D8B4-C4F0-48D3-8C80-1CDAFF4E87B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5A3B6-A397-47A5-AEC8-1FF8CD4C6500}" type="datetimeFigureOut">
              <a:rPr lang="lt-LT" smtClean="0"/>
              <a:t>2015-05-25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D8B4-C4F0-48D3-8C80-1CDAFF4E87B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5A3B6-A397-47A5-AEC8-1FF8CD4C6500}" type="datetimeFigureOut">
              <a:rPr lang="lt-LT" smtClean="0"/>
              <a:t>2015-05-25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D8B4-C4F0-48D3-8C80-1CDAFF4E87B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5A3B6-A397-47A5-AEC8-1FF8CD4C6500}" type="datetimeFigureOut">
              <a:rPr lang="lt-LT" smtClean="0"/>
              <a:t>2015-05-25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D8B4-C4F0-48D3-8C80-1CDAFF4E87B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5A3B6-A397-47A5-AEC8-1FF8CD4C6500}" type="datetimeFigureOut">
              <a:rPr lang="lt-LT" smtClean="0"/>
              <a:t>2015-05-25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D8B4-C4F0-48D3-8C80-1CDAFF4E87B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5A3B6-A397-47A5-AEC8-1FF8CD4C6500}" type="datetimeFigureOut">
              <a:rPr lang="lt-LT" smtClean="0"/>
              <a:t>2015-05-25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D8B4-C4F0-48D3-8C80-1CDAFF4E87B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5A3B6-A397-47A5-AEC8-1FF8CD4C6500}" type="datetimeFigureOut">
              <a:rPr lang="lt-LT" smtClean="0"/>
              <a:t>2015-05-25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D8B4-C4F0-48D3-8C80-1CDAFF4E87B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5A3B6-A397-47A5-AEC8-1FF8CD4C6500}" type="datetimeFigureOut">
              <a:rPr lang="lt-LT" smtClean="0"/>
              <a:t>2015-05-25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D8B4-C4F0-48D3-8C80-1CDAFF4E87B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5A3B6-A397-47A5-AEC8-1FF8CD4C6500}" type="datetimeFigureOut">
              <a:rPr lang="lt-LT" smtClean="0"/>
              <a:t>2015-05-25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D8B4-C4F0-48D3-8C80-1CDAFF4E87B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5A3B6-A397-47A5-AEC8-1FF8CD4C6500}" type="datetimeFigureOut">
              <a:rPr lang="lt-LT" smtClean="0"/>
              <a:t>2015-05-25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8D8B4-C4F0-48D3-8C80-1CDAFF4E87B7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mokslai.lt/referatai/interpretacija/h-radausko-zodis-interpretacija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ltvirtove.lt/eilerasciai.php?lt=henrikas_radauskas_zodi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s-media-cache-ak0.pinimg.com/originals/be/be/3e/bebe3e43b164ec3e681fbbb2cf3b42a2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"/>
            <a:ext cx="10179840" cy="6858000"/>
          </a:xfrm>
          <a:prstGeom prst="rect">
            <a:avLst/>
          </a:prstGeom>
          <a:noFill/>
        </p:spPr>
      </p:pic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11560" y="620688"/>
            <a:ext cx="7772400" cy="1470025"/>
          </a:xfrm>
        </p:spPr>
        <p:txBody>
          <a:bodyPr/>
          <a:lstStyle/>
          <a:p>
            <a:r>
              <a:rPr lang="lt-LT" b="1" dirty="0" smtClean="0"/>
              <a:t>Henrikas </a:t>
            </a:r>
            <a:r>
              <a:rPr lang="lt-LT" b="1" dirty="0" smtClean="0"/>
              <a:t>Radauskas </a:t>
            </a:r>
            <a:r>
              <a:rPr lang="lt-LT" b="1" smtClean="0"/>
              <a:t>„Žodis“</a:t>
            </a:r>
            <a:endParaRPr lang="lt-LT" b="1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403648" y="3068960"/>
            <a:ext cx="6400800" cy="1752600"/>
          </a:xfrm>
        </p:spPr>
        <p:txBody>
          <a:bodyPr/>
          <a:lstStyle/>
          <a:p>
            <a:endParaRPr lang="lt-LT" dirty="0"/>
          </a:p>
        </p:txBody>
      </p:sp>
      <p:pic>
        <p:nvPicPr>
          <p:cNvPr id="20482" name="Picture 2" descr="http://www.vilniausmuziejai.lt/images_2010/Radauskas.%20nuotr.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395536" y="2204864"/>
            <a:ext cx="3563888" cy="4419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-media-cache-ak0.pinimg.com/originals/be/be/3e/bebe3e43b164ec3e681fbbb2cf3b42a2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"/>
            <a:ext cx="10179840" cy="6858000"/>
          </a:xfrm>
          <a:prstGeom prst="rect">
            <a:avLst/>
          </a:prstGeom>
          <a:noFill/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“Žodis”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-180528" y="1916832"/>
            <a:ext cx="4572000" cy="525780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lt-LT" sz="3300" dirty="0" smtClean="0"/>
              <a:t>Jie kirviu sukapojo žodį, </a:t>
            </a:r>
            <a:br>
              <a:rPr lang="lt-LT" sz="3300" dirty="0" smtClean="0"/>
            </a:br>
            <a:r>
              <a:rPr lang="lt-LT" sz="3300" dirty="0" smtClean="0"/>
              <a:t>Užrakino vario raktu, </a:t>
            </a:r>
            <a:br>
              <a:rPr lang="lt-LT" sz="3300" dirty="0" smtClean="0"/>
            </a:br>
            <a:r>
              <a:rPr lang="lt-LT" sz="3300" dirty="0" smtClean="0"/>
              <a:t>O jis mūro akmenį skrodė </a:t>
            </a:r>
            <a:br>
              <a:rPr lang="lt-LT" sz="3300" dirty="0" smtClean="0"/>
            </a:br>
            <a:r>
              <a:rPr lang="lt-LT" sz="3300" dirty="0" smtClean="0"/>
              <a:t>Nemirtingo žingsnio taktu. </a:t>
            </a:r>
            <a:br>
              <a:rPr lang="lt-LT" sz="3300" dirty="0" smtClean="0"/>
            </a:br>
            <a:r>
              <a:rPr lang="lt-LT" sz="3300" dirty="0" smtClean="0"/>
              <a:t/>
            </a:r>
            <a:br>
              <a:rPr lang="lt-LT" sz="3300" dirty="0" smtClean="0"/>
            </a:br>
            <a:r>
              <a:rPr lang="lt-LT" sz="3300" dirty="0" smtClean="0"/>
              <a:t>Prieš jį puolė javai ant kelių </a:t>
            </a:r>
            <a:br>
              <a:rPr lang="lt-LT" sz="3300" dirty="0" smtClean="0"/>
            </a:br>
            <a:r>
              <a:rPr lang="lt-LT" sz="3300" dirty="0" smtClean="0"/>
              <a:t>Ir nutilo paukščiai, kada </a:t>
            </a:r>
            <a:br>
              <a:rPr lang="lt-LT" sz="3300" dirty="0" smtClean="0"/>
            </a:br>
            <a:r>
              <a:rPr lang="lt-LT" sz="3300" dirty="0" smtClean="0"/>
              <a:t>Jis aidėjo aklų trobelių </a:t>
            </a:r>
            <a:br>
              <a:rPr lang="lt-LT" sz="3300" dirty="0" smtClean="0"/>
            </a:br>
            <a:r>
              <a:rPr lang="lt-LT" sz="3300" dirty="0" smtClean="0"/>
              <a:t>Sidabrinės dainos gaida. </a:t>
            </a:r>
            <a:br>
              <a:rPr lang="lt-LT" sz="3300" dirty="0" smtClean="0"/>
            </a:b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3963616" y="1916832"/>
            <a:ext cx="5180384" cy="525780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lt-LT" sz="3300" dirty="0" smtClean="0"/>
              <a:t>Jį užančio nešėsi vaikas </a:t>
            </a:r>
            <a:br>
              <a:rPr lang="lt-LT" sz="3300" dirty="0" smtClean="0"/>
            </a:br>
            <a:r>
              <a:rPr lang="lt-LT" sz="3300" dirty="0" smtClean="0"/>
              <a:t>Vakarų aušros ramume, </a:t>
            </a:r>
            <a:br>
              <a:rPr lang="lt-LT" sz="3300" dirty="0" smtClean="0"/>
            </a:br>
            <a:r>
              <a:rPr lang="lt-LT" sz="3300" dirty="0" smtClean="0"/>
              <a:t>Jį augino didelis Laikas </a:t>
            </a:r>
            <a:br>
              <a:rPr lang="lt-LT" sz="3300" dirty="0" smtClean="0"/>
            </a:br>
            <a:r>
              <a:rPr lang="lt-LT" sz="3300" dirty="0" smtClean="0"/>
              <a:t>Šaknimis po gruodžio žeme. </a:t>
            </a:r>
            <a:br>
              <a:rPr lang="lt-LT" sz="3300" dirty="0" smtClean="0"/>
            </a:br>
            <a:r>
              <a:rPr lang="lt-LT" sz="3300" dirty="0" smtClean="0"/>
              <a:t/>
            </a:r>
            <a:br>
              <a:rPr lang="lt-LT" sz="3300" dirty="0" smtClean="0"/>
            </a:br>
            <a:r>
              <a:rPr lang="lt-LT" sz="3300" dirty="0" smtClean="0"/>
              <a:t>Saulė pramušė plutą švino, </a:t>
            </a:r>
            <a:br>
              <a:rPr lang="lt-LT" sz="3300" dirty="0" smtClean="0"/>
            </a:br>
            <a:r>
              <a:rPr lang="lt-LT" sz="3300" dirty="0" smtClean="0"/>
              <a:t>Sultys ėmė ūžt kaip kadais, </a:t>
            </a:r>
            <a:br>
              <a:rPr lang="lt-LT" sz="3300" dirty="0" smtClean="0"/>
            </a:br>
            <a:r>
              <a:rPr lang="lt-LT" sz="3300" dirty="0" smtClean="0"/>
              <a:t>Šakomis padangę užtvino </a:t>
            </a:r>
            <a:br>
              <a:rPr lang="lt-LT" sz="3300" dirty="0" smtClean="0"/>
            </a:br>
            <a:r>
              <a:rPr lang="lt-LT" sz="3300" dirty="0" smtClean="0"/>
              <a:t>Ir užpylė žemę žiedais. </a:t>
            </a: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s-media-cache-ak0.pinimg.com/originals/be/be/3e/bebe3e43b164ec3e681fbbb2cf3b42a2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"/>
            <a:ext cx="10179840" cy="6858000"/>
          </a:xfrm>
          <a:prstGeom prst="rect">
            <a:avLst/>
          </a:prstGeom>
          <a:noFill/>
        </p:spPr>
      </p:pic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2564904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lt-LT" dirty="0" smtClean="0"/>
              <a:t>Pavadinimas “Žodis” atskleidžia, jog eilėraštyje bus kalbama apie žodžio svarbą.</a:t>
            </a:r>
            <a:endParaRPr lang="lt-LT" dirty="0"/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Pavadinimo reikšmė</a:t>
            </a:r>
            <a:endParaRPr lang="lt-L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s-media-cache-ak0.pinimg.com/originals/be/be/3e/bebe3e43b164ec3e681fbbb2cf3b42a2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"/>
            <a:ext cx="10179840" cy="6858000"/>
          </a:xfrm>
          <a:prstGeom prst="rect">
            <a:avLst/>
          </a:prstGeom>
          <a:noFill/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Eilėraščio tema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561259"/>
          </a:xfrm>
        </p:spPr>
        <p:txBody>
          <a:bodyPr/>
          <a:lstStyle/>
          <a:p>
            <a:pPr algn="ctr">
              <a:buNone/>
            </a:pPr>
            <a:r>
              <a:rPr lang="lt-LT" dirty="0" smtClean="0"/>
              <a:t>Žodžio galia</a:t>
            </a:r>
          </a:p>
          <a:p>
            <a:pPr algn="ctr">
              <a:buNone/>
            </a:pPr>
            <a:endParaRPr lang="lt-LT" dirty="0"/>
          </a:p>
          <a:p>
            <a:pPr algn="ctr">
              <a:buNone/>
            </a:pPr>
            <a:r>
              <a:rPr lang="lt-LT" dirty="0" smtClean="0"/>
              <a:t>„O </a:t>
            </a:r>
            <a:r>
              <a:rPr lang="lt-LT" dirty="0"/>
              <a:t>jis mūro akmenį skrodė </a:t>
            </a:r>
            <a:br>
              <a:rPr lang="lt-LT" dirty="0"/>
            </a:br>
            <a:r>
              <a:rPr lang="lt-LT" dirty="0"/>
              <a:t>Nemirtingo žingsnio taktu</a:t>
            </a:r>
            <a:r>
              <a:rPr lang="lt-LT" dirty="0" smtClean="0"/>
              <a:t>.“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s-media-cache-ak0.pinimg.com/originals/be/be/3e/bebe3e43b164ec3e681fbbb2cf3b42a2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"/>
            <a:ext cx="10179840" cy="6858000"/>
          </a:xfrm>
          <a:prstGeom prst="rect">
            <a:avLst/>
          </a:prstGeom>
          <a:noFill/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Eilėraščio pasaulis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lt-LT" dirty="0" smtClean="0"/>
              <a:t>Pradžioje eilėraščio pasaulis -  šaltas, žiaurus.</a:t>
            </a:r>
            <a:r>
              <a:rPr lang="lt-LT" dirty="0"/>
              <a:t/>
            </a:r>
            <a:br>
              <a:rPr lang="lt-LT" dirty="0"/>
            </a:br>
            <a:r>
              <a:rPr lang="lt-LT" dirty="0" smtClean="0"/>
              <a:t>Tai lėmė negailestingas poelgis su žodžiu, kuris yra niekinamas ir žudomas: “Jie kirviu sukapojo žodį,/ Užrakino vario raktu”. </a:t>
            </a:r>
          </a:p>
          <a:p>
            <a:pPr algn="ctr">
              <a:buNone/>
            </a:pPr>
            <a:endParaRPr lang="lt-LT" dirty="0"/>
          </a:p>
          <a:p>
            <a:pPr algn="ctr">
              <a:buNone/>
            </a:pPr>
            <a:r>
              <a:rPr lang="lt-LT" dirty="0" smtClean="0"/>
              <a:t>Pabaigoje eilėraštis įgauna spalvų, tarsi atgyja: “Saulė pramušė plutą švino; užpylė žemę žiedais”.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s-media-cache-ak0.pinimg.com/originals/be/be/3e/bebe3e43b164ec3e681fbbb2cf3b42a2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"/>
            <a:ext cx="10179840" cy="6858000"/>
          </a:xfrm>
          <a:prstGeom prst="rect">
            <a:avLst/>
          </a:prstGeom>
          <a:noFill/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Eilėraščio žmogus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lt-LT" dirty="0" smtClean="0"/>
              <a:t>Pirmoje strofoje lyrinis subjektas patiria neviltį, kadangi be gailesčio menkinama žmogaus gimtoji kalba. Žmogus jaučiasi bejėgis, nes imtasi visokių kraštutinių veiksmų prieš gimtąjį žodį, kurie kelia pavojų ir patiems gyventojams.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s-media-cache-ak0.pinimg.com/originals/be/be/3e/bebe3e43b164ec3e681fbbb2cf3b42a2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"/>
            <a:ext cx="10179840" cy="6858000"/>
          </a:xfrm>
          <a:prstGeom prst="rect">
            <a:avLst/>
          </a:prstGeom>
          <a:noFill/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lt-LT" dirty="0" smtClean="0"/>
              <a:t>Antroje bei trečioje strofose eilėraščio žmogus, jausdamas ir suprasdamas meilę, pareigą tėvynei, ryžtasi kovoti su neteisingumu. “Jis aidėjo aklų trobelių/</a:t>
            </a:r>
            <a:r>
              <a:rPr lang="lt-LT" dirty="0"/>
              <a:t> </a:t>
            </a:r>
            <a:r>
              <a:rPr lang="lt-LT" dirty="0" smtClean="0"/>
              <a:t>Sidabrinės dainos gaida; Jį užančio nešėsi vaikas ” – šios eilutės parodo, jog žmonių lūpose vis tiek skambėjo gimtasis žodis, saugojamas.</a:t>
            </a: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s-media-cache-ak0.pinimg.com/originals/be/be/3e/bebe3e43b164ec3e681fbbb2cf3b42a2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"/>
            <a:ext cx="10179840" cy="6858000"/>
          </a:xfrm>
          <a:prstGeom prst="rect">
            <a:avLst/>
          </a:prstGeom>
          <a:noFill/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Eilėraščio idėja bei vertybės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lt-LT" dirty="0" smtClean="0"/>
              <a:t>Vertybės: gimtoji kalba</a:t>
            </a:r>
          </a:p>
          <a:p>
            <a:pPr>
              <a:buNone/>
            </a:pPr>
            <a:endParaRPr lang="lt-LT" dirty="0"/>
          </a:p>
          <a:p>
            <a:pPr algn="ctr">
              <a:buNone/>
            </a:pPr>
            <a:r>
              <a:rPr lang="lt-LT" dirty="0" smtClean="0"/>
              <a:t> </a:t>
            </a:r>
            <a:r>
              <a:rPr lang="lt-LT" dirty="0"/>
              <a:t>S</a:t>
            </a:r>
            <a:r>
              <a:rPr lang="lt-LT" dirty="0" smtClean="0"/>
              <a:t>avo gimtąją kalbą turime mylėti ir branginti. Žmonių nepasidavimas spaudimams, bendros jėgos, didelės pastangos neleis užgesti Žodžio liepsnelei. 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s-media-cache-ak0.pinimg.com/originals/be/be/3e/bebe3e43b164ec3e681fbbb2cf3b42a2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"/>
            <a:ext cx="10179840" cy="6858000"/>
          </a:xfrm>
          <a:prstGeom prst="rect">
            <a:avLst/>
          </a:prstGeom>
          <a:noFill/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Šaltiniai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>
                <a:hlinkClick r:id="rId3"/>
              </a:rPr>
              <a:t>http://mokslai.lt/referatai/interpretacija/h-radausko-zodis-interpretacija.html</a:t>
            </a:r>
            <a:endParaRPr lang="lt-LT" dirty="0" smtClean="0"/>
          </a:p>
          <a:p>
            <a:r>
              <a:rPr lang="lt-LT" dirty="0" smtClean="0">
                <a:hlinkClick r:id="rId4"/>
              </a:rPr>
              <a:t>http://www.ltvirtove.lt/eilerasciai.php?lt=henrikas_radauskas_zodis</a:t>
            </a:r>
            <a:endParaRPr lang="lt-LT" dirty="0" smtClean="0"/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179</Words>
  <Application>Microsoft Office PowerPoint</Application>
  <PresentationFormat>Demonstracija ekrane (4:3)</PresentationFormat>
  <Paragraphs>24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0" baseType="lpstr">
      <vt:lpstr>Office tema</vt:lpstr>
      <vt:lpstr>Henrikas Radauskas „Žodis“</vt:lpstr>
      <vt:lpstr>“Žodis”</vt:lpstr>
      <vt:lpstr>Pavadinimo reikšmė</vt:lpstr>
      <vt:lpstr>Eilėraščio tema</vt:lpstr>
      <vt:lpstr>Eilėraščio pasaulis</vt:lpstr>
      <vt:lpstr>Eilėraščio žmogus</vt:lpstr>
      <vt:lpstr>PowerPoint pristatymas</vt:lpstr>
      <vt:lpstr>Eilėraščio idėja bei vertybės</vt:lpstr>
      <vt:lpstr>Šaltiniai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Henrikas Radauskas</dc:title>
  <dc:creator>Dell</dc:creator>
  <cp:lastModifiedBy>Mokytojas</cp:lastModifiedBy>
  <cp:revision>21</cp:revision>
  <dcterms:created xsi:type="dcterms:W3CDTF">2015-04-29T15:48:21Z</dcterms:created>
  <dcterms:modified xsi:type="dcterms:W3CDTF">2015-05-25T05:11:48Z</dcterms:modified>
</cp:coreProperties>
</file>