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74" d="100"/>
          <a:sy n="74" d="100"/>
        </p:scale>
        <p:origin x="576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Pavadinimo skaidr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oup 9"/>
          <p:cNvGrpSpPr/>
          <p:nvPr/>
        </p:nvGrpSpPr>
        <p:grpSpPr>
          <a:xfrm>
            <a:off x="0" y="0"/>
            <a:ext cx="12188825" cy="6872226"/>
            <a:chOff x="0" y="0"/>
            <a:chExt cx="12188825" cy="6872226"/>
          </a:xfrm>
        </p:grpSpPr>
        <p:pic>
          <p:nvPicPr>
            <p:cNvPr id="9" name="Picture 8" descr="HD-PanelTitle-V.png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26" name="Rectangle 25"/>
            <p:cNvSpPr/>
            <p:nvPr/>
          </p:nvSpPr>
          <p:spPr>
            <a:xfrm>
              <a:off x="2328332" y="1540931"/>
              <a:ext cx="7543802" cy="3835401"/>
            </a:xfrm>
            <a:prstGeom prst="rect">
              <a:avLst/>
            </a:prstGeom>
            <a:noFill/>
            <a:ln w="15875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7" name="Picture 16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" r="47673"/>
            <a:stretch/>
          </p:blipFill>
          <p:spPr>
            <a:xfrm rot="5400000">
              <a:off x="5245268" y="530352"/>
              <a:ext cx="1673352" cy="612648"/>
            </a:xfrm>
            <a:prstGeom prst="rect">
              <a:avLst/>
            </a:prstGeom>
          </p:spPr>
        </p:pic>
        <p:pic>
          <p:nvPicPr>
            <p:cNvPr id="18" name="Picture 17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48819"/>
            <a:stretch/>
          </p:blipFill>
          <p:spPr>
            <a:xfrm rot="5400000">
              <a:off x="5263556" y="5747514"/>
              <a:ext cx="1636776" cy="612648"/>
            </a:xfrm>
            <a:prstGeom prst="rect">
              <a:avLst/>
            </a:prstGeom>
          </p:spPr>
        </p:pic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692398" y="1871131"/>
            <a:ext cx="6815669" cy="1515533"/>
          </a:xfrm>
        </p:spPr>
        <p:txBody>
          <a:bodyPr anchor="b">
            <a:noAutofit/>
          </a:bodyPr>
          <a:lstStyle>
            <a:lvl1pPr algn="ctr">
              <a:defRPr sz="5400">
                <a:effectLst/>
              </a:defRPr>
            </a:lvl1pPr>
          </a:lstStyle>
          <a:p>
            <a:r>
              <a:rPr lang="lt-LT" smtClean="0"/>
              <a:t>Spustelėję redag. ruoš. pavad. stilių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92398" y="3657597"/>
            <a:ext cx="6815669" cy="1320802"/>
          </a:xfrm>
        </p:spPr>
        <p:txBody>
          <a:bodyPr anchor="t">
            <a:normAutofit/>
          </a:bodyPr>
          <a:lstStyle>
            <a:lvl1pPr marL="0" indent="0" algn="ctr">
              <a:buNone/>
              <a:defRPr sz="21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lt-LT" smtClean="0"/>
              <a:t>Spustelėję redag. ruoš. paantrš. stilių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983232" y="5037663"/>
            <a:ext cx="897467" cy="279400"/>
          </a:xfrm>
        </p:spPr>
        <p:txBody>
          <a:bodyPr/>
          <a:lstStyle/>
          <a:p>
            <a:fld id="{B61BEF0D-F0BB-DE4B-95CE-6DB70DBA9567}" type="datetimeFigureOut">
              <a:rPr lang="en-US" dirty="0"/>
              <a:pPr/>
              <a:t>4/16/2015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692397" y="5037663"/>
            <a:ext cx="5214635" cy="27940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956900" y="5037663"/>
            <a:ext cx="551167" cy="279400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2692399" y="3522131"/>
            <a:ext cx="6815668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Pavadinimas ir turiny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smtClean="0"/>
              <a:t>Spustelėję redag. ruoš. pavad. stilių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lt-LT" smtClean="0"/>
              <a:t>Spustelėję redag. ruoš. teksto stilių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BFA754-D5C3-4E66-96A6-867B257F58DC}" type="datetimeFigureOut">
              <a:rPr lang="en-US" dirty="0"/>
              <a:t>4/16/2015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84065D-F351-4B03-BD91-D8A6B8D4B36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kcijos antrašt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15069" y="1752606"/>
            <a:ext cx="8158688" cy="1822514"/>
          </a:xfrm>
        </p:spPr>
        <p:txBody>
          <a:bodyPr anchor="b">
            <a:normAutofit/>
          </a:bodyPr>
          <a:lstStyle>
            <a:lvl1pPr algn="ctr">
              <a:defRPr sz="4400" b="0" cap="none"/>
            </a:lvl1pPr>
          </a:lstStyle>
          <a:p>
            <a:r>
              <a:rPr lang="lt-LT" smtClean="0"/>
              <a:t>Spustelėję redag. ruoš. pavad. stilių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15067" y="3846051"/>
            <a:ext cx="8158690" cy="954547"/>
          </a:xfrm>
        </p:spPr>
        <p:txBody>
          <a:bodyPr anchor="t">
            <a:normAutofit/>
          </a:bodyPr>
          <a:lstStyle>
            <a:lvl1pPr marL="0" indent="0" algn="ctr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lt-LT" smtClean="0"/>
              <a:t>Spustelėję redag. ruoš. teksto stilių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4/16/2015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6" name="Straight Connector 15"/>
          <p:cNvCxnSpPr/>
          <p:nvPr/>
        </p:nvCxnSpPr>
        <p:spPr>
          <a:xfrm>
            <a:off x="2012723" y="3710585"/>
            <a:ext cx="8163380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 turinia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smtClean="0"/>
              <a:t>Spustelėję redag. ruoš. pavad. stilių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98448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lt-LT" smtClean="0"/>
              <a:t>Spustelėję redag. ruoš. teksto stilių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81344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lt-LT" smtClean="0"/>
              <a:t>Spustelėję redag. ruoš. teksto stilių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BFA754-D5C3-4E66-96A6-867B257F58DC}" type="datetimeFigureOut">
              <a:rPr lang="en-US" dirty="0"/>
              <a:t>4/16/2015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84065D-F351-4B03-BD91-D8A6B8D4B362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8" name="Straight Connector 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Lyginim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lt-LT" smtClean="0"/>
              <a:t>Spustelėję redag. ruoš. pavad. stilių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lt-LT" smtClean="0"/>
              <a:t>Spustelėję redag. ruoš. teksto stilių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95400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lt-LT" smtClean="0"/>
              <a:t>Spustelėję redag. ruoš. teksto stilių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80671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lt-LT" smtClean="0"/>
              <a:t>Spustelėję redag. ruoš. teksto stilių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80671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lt-LT" smtClean="0"/>
              <a:t>Spustelėję redag. ruoš. teksto stilių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4/16/2015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8" name="Straight Connector 1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k pavadinim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smtClean="0"/>
              <a:t>Spustelėję redag. ruoš. pavad. stilių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4/16/2015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ušč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4/16/2015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urinys ir antrašt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3811" y="1388534"/>
            <a:ext cx="3718455" cy="137160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lt-LT" smtClean="0"/>
              <a:t>Spustelėję redag. ruoš. pavad. stilių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18668" y="982131"/>
            <a:ext cx="5469466" cy="4893735"/>
          </a:xfrm>
        </p:spPr>
        <p:txBody>
          <a:bodyPr anchor="ctr">
            <a:normAutofit/>
          </a:bodyPr>
          <a:lstStyle/>
          <a:p>
            <a:pPr lvl="0"/>
            <a:r>
              <a:rPr lang="lt-LT" smtClean="0"/>
              <a:t>Spustelėję redag. ruoš. teksto stilių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3811" y="3031065"/>
            <a:ext cx="3718455" cy="2438404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lt-LT" smtClean="0"/>
              <a:t>Spustelėję redag. ruoš. teksto stilių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4/16/2015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6" name="Straight Connector 15"/>
          <p:cNvCxnSpPr/>
          <p:nvPr/>
        </p:nvCxnSpPr>
        <p:spPr>
          <a:xfrm>
            <a:off x="1396169" y="2912533"/>
            <a:ext cx="35144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aveikslėlis ir antrašt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399" y="1883832"/>
            <a:ext cx="6241816" cy="1371600"/>
          </a:xfrm>
        </p:spPr>
        <p:txBody>
          <a:bodyPr anchor="b">
            <a:normAutofit/>
          </a:bodyPr>
          <a:lstStyle>
            <a:lvl1pPr algn="ctr">
              <a:defRPr sz="2800" b="0"/>
            </a:lvl1pPr>
          </a:lstStyle>
          <a:p>
            <a:r>
              <a:rPr lang="lt-LT" smtClean="0"/>
              <a:t>Spustelėję redag. ruoš. pavad. stilių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094831" y="1041400"/>
            <a:ext cx="3063347" cy="4775200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lt-LT" smtClean="0"/>
              <a:t>Spustelėkite piktogr. norėdami įtraukti pav.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399" y="3255432"/>
            <a:ext cx="6241816" cy="1828800"/>
          </a:xfrm>
        </p:spPr>
        <p:txBody>
          <a:bodyPr anchor="t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lt-LT" smtClean="0"/>
              <a:t>Spustelėję redag. ruoš. teksto stilių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4/16/2015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nė nuotrauka su antraš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4815415"/>
            <a:ext cx="9609666" cy="56673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lt-LT" smtClean="0"/>
              <a:t>Spustelėję redag. ruoš. pavad. stilių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041427" y="1041399"/>
            <a:ext cx="10105972" cy="3335869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lt-LT" smtClean="0"/>
              <a:t>Spustelėkite piktogr. norėdami įtraukti pav.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401" y="5382153"/>
            <a:ext cx="9609666" cy="493712"/>
          </a:xfrm>
        </p:spPr>
        <p:txBody>
          <a:bodyPr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lt-LT" smtClean="0"/>
              <a:t>Spustelėję redag. ruoš. teksto stilių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4/16/2015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vadinimas ir antrašt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03868" y="982132"/>
            <a:ext cx="9592732" cy="2954868"/>
          </a:xfrm>
        </p:spPr>
        <p:txBody>
          <a:bodyPr anchor="ctr">
            <a:normAutofit/>
          </a:bodyPr>
          <a:lstStyle>
            <a:lvl1pPr algn="ctr">
              <a:defRPr sz="3200" b="0" cap="none"/>
            </a:lvl1pPr>
          </a:lstStyle>
          <a:p>
            <a:r>
              <a:rPr lang="lt-LT" smtClean="0"/>
              <a:t>Spustelėję redag. ruoš. pavad. stilių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03868" y="4343399"/>
            <a:ext cx="9592732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lt-LT" smtClean="0"/>
              <a:t>Spustelėję redag. ruoš. teksto stilių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4/16/2015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siūlymas su antraš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370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lt-LT" smtClean="0"/>
              <a:t>Spustelėję redag. ruoš. pavad. stilių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674812" y="3352800"/>
            <a:ext cx="8839202" cy="584200"/>
          </a:xfrm>
        </p:spPr>
        <p:txBody>
          <a:bodyPr anchor="ctr">
            <a:normAutofit/>
          </a:bodyPr>
          <a:lstStyle>
            <a:lvl1pPr marL="0" indent="0" algn="r">
              <a:buFontTx/>
              <a:buNone/>
              <a:defRPr sz="20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lt-LT" smtClean="0"/>
              <a:t>Spustelėję redag. ruoš. teksto stilių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343399"/>
            <a:ext cx="9609666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lt-LT" smtClean="0"/>
              <a:t>Spustelėję redag. ruoš. teksto stilių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4/16/2015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600267" y="282787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Kortelės pavadinim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2" y="3308581"/>
            <a:ext cx="9609668" cy="1468800"/>
          </a:xfrm>
        </p:spPr>
        <p:txBody>
          <a:bodyPr anchor="b">
            <a:normAutofit/>
          </a:bodyPr>
          <a:lstStyle>
            <a:lvl1pPr algn="l">
              <a:defRPr sz="3200" b="0" cap="none"/>
            </a:lvl1pPr>
          </a:lstStyle>
          <a:p>
            <a:r>
              <a:rPr lang="lt-LT" smtClean="0"/>
              <a:t>Spustelėję redag. ruoš. pavad. stilių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777381"/>
            <a:ext cx="9609668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lt-LT" smtClean="0"/>
              <a:t>Spustelėję redag. ruoš. teksto stilių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4/16/2015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siūlymo pavadinimas kortelė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243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lt-LT" smtClean="0"/>
              <a:t>Spustelėję redag. ruoš. pavad. stilių</a:t>
            </a:r>
            <a:endParaRPr lang="en-US" dirty="0"/>
          </a:p>
        </p:txBody>
      </p:sp>
      <p:sp>
        <p:nvSpPr>
          <p:cNvPr id="16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9312"/>
            <a:ext cx="9609668" cy="88696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lt-LT" smtClean="0"/>
              <a:t>Spustelėję redag. ruoš. teksto stilių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529667"/>
            <a:ext cx="9609668" cy="13462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lt-LT" smtClean="0"/>
              <a:t>Spustelėję redag. ruoš. teksto stilių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4/16/2015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600267" y="25992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26" name="Straight Connector 25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arba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982132"/>
            <a:ext cx="9609666" cy="2243668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lt-LT" smtClean="0"/>
              <a:t>Spustelėję redag. ruoš. pavad. stilių</a:t>
            </a:r>
            <a:endParaRPr lang="en-US" dirty="0"/>
          </a:p>
        </p:txBody>
      </p:sp>
      <p:sp>
        <p:nvSpPr>
          <p:cNvPr id="14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0168"/>
            <a:ext cx="9609668" cy="84124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lt-LT" smtClean="0"/>
              <a:t>Spustelėję redag. ruoš. teksto stilių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4470399"/>
            <a:ext cx="9609670" cy="14054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lt-LT" smtClean="0"/>
              <a:t>Spustelėję redag. ruoš. teksto stilių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4/16/2015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Pavadinimas ir vertikalus tekst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lt-LT" smtClean="0"/>
              <a:t>Spustelėję redag. ruoš. pavad. stilių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lt-LT" smtClean="0"/>
              <a:t>Spustelėję redag. ruoš. teksto stilių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4/16/2015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us pavadinimas ir tekst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999356" y="982131"/>
            <a:ext cx="1890895" cy="4893735"/>
          </a:xfrm>
        </p:spPr>
        <p:txBody>
          <a:bodyPr vert="eaVert"/>
          <a:lstStyle/>
          <a:p>
            <a:r>
              <a:rPr lang="lt-LT" smtClean="0"/>
              <a:t>Spustelėję redag. ruoš. pavad. stilių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95398" y="982132"/>
            <a:ext cx="7433025" cy="4893734"/>
          </a:xfrm>
        </p:spPr>
        <p:txBody>
          <a:bodyPr vert="eaVert" anchor="t"/>
          <a:lstStyle/>
          <a:p>
            <a:pPr lvl="0"/>
            <a:r>
              <a:rPr lang="lt-LT" smtClean="0"/>
              <a:t>Spustelėję redag. ruoš. teksto stilių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4/16/2015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4" name="Straight Connector 13"/>
          <p:cNvCxnSpPr/>
          <p:nvPr/>
        </p:nvCxnSpPr>
        <p:spPr>
          <a:xfrm>
            <a:off x="8863890" y="990600"/>
            <a:ext cx="0" cy="487680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3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0"/>
            <a:ext cx="12188825" cy="6856215"/>
            <a:chOff x="0" y="0"/>
            <a:chExt cx="12188825" cy="6856215"/>
          </a:xfrm>
        </p:grpSpPr>
        <p:pic>
          <p:nvPicPr>
            <p:cNvPr id="8" name="Picture 7" descr="HD-PanelContent-V.png"/>
            <p:cNvPicPr>
              <a:picLocks noChangeAspect="1"/>
            </p:cNvPicPr>
            <p:nvPr/>
          </p:nvPicPr>
          <p:blipFill>
            <a:blip r:embed="rId1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9" name="Rectangle 8"/>
            <p:cNvSpPr/>
            <p:nvPr/>
          </p:nvSpPr>
          <p:spPr>
            <a:xfrm>
              <a:off x="608012" y="609600"/>
              <a:ext cx="10972800" cy="5638800"/>
            </a:xfrm>
            <a:prstGeom prst="rect">
              <a:avLst/>
            </a:prstGeom>
            <a:noFill/>
            <a:ln w="15875" cap="flat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0" name="Picture 9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5093"/>
            <a:stretch/>
          </p:blipFill>
          <p:spPr>
            <a:xfrm rot="5400000">
              <a:off x="5706471" y="76265"/>
              <a:ext cx="758952" cy="606425"/>
            </a:xfrm>
            <a:prstGeom prst="rect">
              <a:avLst/>
            </a:prstGeom>
          </p:spPr>
        </p:pic>
        <p:pic>
          <p:nvPicPr>
            <p:cNvPr id="11" name="Picture 10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5093"/>
            <a:stretch/>
          </p:blipFill>
          <p:spPr>
            <a:xfrm rot="5400000">
              <a:off x="5706470" y="6173526"/>
              <a:ext cx="758952" cy="606425"/>
            </a:xfrm>
            <a:prstGeom prst="rect">
              <a:avLst/>
            </a:prstGeom>
          </p:spPr>
        </p:pic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95402" y="982132"/>
            <a:ext cx="9601196" cy="13038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lt-LT" smtClean="0"/>
              <a:t>Spustelėję redag. ruoš. pavad. stilių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2556932"/>
            <a:ext cx="9601196" cy="3318936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lt-LT" smtClean="0"/>
              <a:t>Spustelėję redag. ruoš. teksto stilių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677501" y="5969000"/>
            <a:ext cx="16002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B61BEF0D-F0BB-DE4B-95CE-6DB70DBA9567}" type="datetimeFigureOut">
              <a:rPr lang="en-US" dirty="0"/>
              <a:pPr/>
              <a:t>4/16/2015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295401" y="5969000"/>
            <a:ext cx="73059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53901" y="5969000"/>
            <a:ext cx="542697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8" r:id="rId2"/>
    <p:sldLayoutId id="2147483651" r:id="rId3"/>
    <p:sldLayoutId id="2147483669" r:id="rId4"/>
    <p:sldLayoutId id="2147483653" r:id="rId5"/>
    <p:sldLayoutId id="2147483654" r:id="rId6"/>
    <p:sldLayoutId id="2147483655" r:id="rId7"/>
    <p:sldLayoutId id="2147483656" r:id="rId8"/>
    <p:sldLayoutId id="2147483660" r:id="rId9"/>
    <p:sldLayoutId id="2147483657" r:id="rId10"/>
    <p:sldLayoutId id="2147483663" r:id="rId11"/>
    <p:sldLayoutId id="2147483664" r:id="rId12"/>
    <p:sldLayoutId id="2147483665" r:id="rId13"/>
    <p:sldLayoutId id="2147483666" r:id="rId14"/>
    <p:sldLayoutId id="2147483667" r:id="rId15"/>
    <p:sldLayoutId id="2147483658" r:id="rId16"/>
    <p:sldLayoutId id="2147483659" r:id="rId17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 cap="none">
          <a:ln w="3175" cmpd="sng">
            <a:noFill/>
          </a:ln>
          <a:solidFill>
            <a:schemeClr val="tx1">
              <a:lumMod val="85000"/>
              <a:lumOff val="15000"/>
            </a:schemeClr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0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8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6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hyperlink" Target="http://lt.wikipedia.org/wiki/Vilnius" TargetMode="External"/><Relationship Id="rId13" Type="http://schemas.openxmlformats.org/officeDocument/2006/relationships/hyperlink" Target="http://lt.wikipedia.org/wiki/Eseistas" TargetMode="External"/><Relationship Id="rId3" Type="http://schemas.openxmlformats.org/officeDocument/2006/relationships/hyperlink" Target="http://lt.wikipedia.org/wiki/Vasario_4" TargetMode="External"/><Relationship Id="rId7" Type="http://schemas.openxmlformats.org/officeDocument/2006/relationships/hyperlink" Target="http://lt.wikipedia.org/wiki/Gruod%C5%BEio_12" TargetMode="External"/><Relationship Id="rId12" Type="http://schemas.openxmlformats.org/officeDocument/2006/relationships/hyperlink" Target="http://lt.wikipedia.org/wiki/Vert%C4%97jas" TargetMode="External"/><Relationship Id="rId2" Type="http://schemas.openxmlformats.org/officeDocument/2006/relationships/hyperlink" Target="http://lt.wikipedia.org/wiki/1943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lt.wikipedia.org/wiki/2008_m." TargetMode="External"/><Relationship Id="rId11" Type="http://schemas.openxmlformats.org/officeDocument/2006/relationships/hyperlink" Target="http://lt.wikipedia.org/wiki/Kritikas" TargetMode="External"/><Relationship Id="rId5" Type="http://schemas.openxmlformats.org/officeDocument/2006/relationships/hyperlink" Target="http://lt.wikipedia.org/wiki/Lazdij%C5%B3_apskritis" TargetMode="External"/><Relationship Id="rId10" Type="http://schemas.openxmlformats.org/officeDocument/2006/relationships/hyperlink" Target="http://lt.wikipedia.org/wiki/Poetas" TargetMode="External"/><Relationship Id="rId4" Type="http://schemas.openxmlformats.org/officeDocument/2006/relationships/hyperlink" Target="http://lt.wikipedia.org/wiki/Paterai" TargetMode="External"/><Relationship Id="rId9" Type="http://schemas.openxmlformats.org/officeDocument/2006/relationships/hyperlink" Target="http://lt.wikipedia.org/wiki/Antakalnio_kapin%C4%97s" TargetMode="External"/><Relationship Id="rId14" Type="http://schemas.openxmlformats.org/officeDocument/2006/relationships/image" Target="../media/image7.jp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hyperlink" Target="http://lt.wikipedia.org/wiki/1967" TargetMode="External"/><Relationship Id="rId13" Type="http://schemas.openxmlformats.org/officeDocument/2006/relationships/hyperlink" Target="http://lt.wikipedia.org/wiki/Lietuvos_ra%C5%A1ytoj%C5%B3_s%C4%85junga" TargetMode="External"/><Relationship Id="rId18" Type="http://schemas.openxmlformats.org/officeDocument/2006/relationships/hyperlink" Target="http://lt.wikipedia.org/wiki/Seimas" TargetMode="External"/><Relationship Id="rId3" Type="http://schemas.openxmlformats.org/officeDocument/2006/relationships/hyperlink" Target="http://lt.wikipedia.org/wiki/Veisiej%C5%B3_gimnazija" TargetMode="External"/><Relationship Id="rId7" Type="http://schemas.openxmlformats.org/officeDocument/2006/relationships/hyperlink" Target="http://lt.wikipedia.org/wiki/Kalba_Vilnius" TargetMode="External"/><Relationship Id="rId12" Type="http://schemas.openxmlformats.org/officeDocument/2006/relationships/hyperlink" Target="http://lt.wikipedia.org/wiki/1990_m." TargetMode="External"/><Relationship Id="rId17" Type="http://schemas.openxmlformats.org/officeDocument/2006/relationships/hyperlink" Target="http://lt.wikipedia.org/wiki/Lietuvos_Persitvarkymo_S%C4%85j%C5%ABdis" TargetMode="External"/><Relationship Id="rId2" Type="http://schemas.openxmlformats.org/officeDocument/2006/relationships/hyperlink" Target="http://lt.wikipedia.org/wiki/1961_m." TargetMode="External"/><Relationship Id="rId16" Type="http://schemas.openxmlformats.org/officeDocument/2006/relationships/hyperlink" Target="http://lt.wikipedia.org/wiki/1990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lt.wikipedia.org/wiki/1967_m." TargetMode="External"/><Relationship Id="rId11" Type="http://schemas.openxmlformats.org/officeDocument/2006/relationships/hyperlink" Target="http://lt.wikipedia.org/wiki/1988" TargetMode="External"/><Relationship Id="rId5" Type="http://schemas.openxmlformats.org/officeDocument/2006/relationships/hyperlink" Target="http://lt.wikipedia.org/wiki/Vilniaus_universitetas" TargetMode="External"/><Relationship Id="rId15" Type="http://schemas.openxmlformats.org/officeDocument/2006/relationships/hyperlink" Target="http://lt.wikipedia.org/wiki/%C5%A0iaur%C4%97s_At%C4%97nai" TargetMode="External"/><Relationship Id="rId10" Type="http://schemas.openxmlformats.org/officeDocument/2006/relationships/hyperlink" Target="http://lt.wikipedia.org/wiki/M%C5%ABs%C5%B3_gamta" TargetMode="External"/><Relationship Id="rId19" Type="http://schemas.openxmlformats.org/officeDocument/2006/relationships/hyperlink" Target="http://lt.wikipedia.org/wiki/2007" TargetMode="External"/><Relationship Id="rId4" Type="http://schemas.openxmlformats.org/officeDocument/2006/relationships/hyperlink" Target="http://lt.wikipedia.org/wiki/1966" TargetMode="External"/><Relationship Id="rId9" Type="http://schemas.openxmlformats.org/officeDocument/2006/relationships/hyperlink" Target="http://lt.wikipedia.org/wiki/1975_m." TargetMode="External"/><Relationship Id="rId14" Type="http://schemas.openxmlformats.org/officeDocument/2006/relationships/hyperlink" Target="http://lt.wikipedia.org/wiki/1992_m." TargetMode="Externa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://www.kamane.lt/lt/atgarsiai/literatura/literaturosatgarsiai29" TargetMode="External"/><Relationship Id="rId2" Type="http://schemas.openxmlformats.org/officeDocument/2006/relationships/hyperlink" Target="http://www.lrytas.lt/?id=11578658411156941267&amp;view=4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alkas.lt/2010/12/05/s-geda-zodis-lietuvai/" TargetMode="External"/><Relationship Id="rId5" Type="http://schemas.openxmlformats.org/officeDocument/2006/relationships/hyperlink" Target="http://www.tekstai.lt/zurnalas-metai/488-2008-nr-02-vasaris/3169-sigitas-geda-lietuva-su-priesais-ir-be-priesu.html" TargetMode="External"/><Relationship Id="rId4" Type="http://schemas.openxmlformats.org/officeDocument/2006/relationships/hyperlink" Target="http://www.tekstai.lt/zurnalas-metai/490-2008-nr-4-balandis/3256-sigitas-geda-poezija.html" TargetMode="Externa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hyperlink" Target="http://lt.wikipedia.org/wiki/1998_m." TargetMode="External"/><Relationship Id="rId13" Type="http://schemas.openxmlformats.org/officeDocument/2006/relationships/hyperlink" Target="http://lt.wikipedia.org/wiki/2002_m." TargetMode="External"/><Relationship Id="rId3" Type="http://schemas.openxmlformats.org/officeDocument/2006/relationships/hyperlink" Target="http://lt.wikipedia.org/wiki/Poezijos_pavasaris" TargetMode="External"/><Relationship Id="rId7" Type="http://schemas.openxmlformats.org/officeDocument/2006/relationships/hyperlink" Target="http://lt.wikipedia.org/w/index.php?title=Literat%C5%ABrin%C4%97_%22Varp%C5%B3%22_premija&amp;action=edit&amp;redlink=1" TargetMode="External"/><Relationship Id="rId12" Type="http://schemas.openxmlformats.org/officeDocument/2006/relationships/hyperlink" Target="http://lt.wikipedia.org/wiki/Gabriel%C4%97s_Petkevi%C4%8Dait%C4%97s-Bit%C4%97s_premija" TargetMode="External"/><Relationship Id="rId2" Type="http://schemas.openxmlformats.org/officeDocument/2006/relationships/hyperlink" Target="http://lt.wikipedia.org/wiki/1982_m." TargetMode="External"/><Relationship Id="rId16" Type="http://schemas.openxmlformats.org/officeDocument/2006/relationships/hyperlink" Target="http://lt.wikipedia.org/wiki/Ordino_%E2%80%9EU%C5%BE_nuopelnus_Lietuvai%E2%80%9C_Didysis_kry%C5%BEius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lt.wikipedia.org/wiki/1995_m." TargetMode="External"/><Relationship Id="rId11" Type="http://schemas.openxmlformats.org/officeDocument/2006/relationships/hyperlink" Target="http://lt.wikipedia.org/wiki/2000_m." TargetMode="External"/><Relationship Id="rId5" Type="http://schemas.openxmlformats.org/officeDocument/2006/relationships/hyperlink" Target="http://lt.wikipedia.org/wiki/Lietuvos_nacionalin%C4%97_kult%C5%ABros_ir_meno_premija" TargetMode="External"/><Relationship Id="rId15" Type="http://schemas.openxmlformats.org/officeDocument/2006/relationships/hyperlink" Target="http://lt.wikipedia.org/wiki/2003_m." TargetMode="External"/><Relationship Id="rId10" Type="http://schemas.openxmlformats.org/officeDocument/2006/relationships/hyperlink" Target="http://lt.wikipedia.org/wiki/Gedimino_4_laipsnio_ordinas" TargetMode="External"/><Relationship Id="rId4" Type="http://schemas.openxmlformats.org/officeDocument/2006/relationships/hyperlink" Target="http://lt.wikipedia.org/wiki/1994_m." TargetMode="External"/><Relationship Id="rId9" Type="http://schemas.openxmlformats.org/officeDocument/2006/relationships/hyperlink" Target="http://lt.wikipedia.org/w/index.php?title=Baltijos_Asambl%C4%97jos_premija&amp;action=edit&amp;redlink=1" TargetMode="External"/><Relationship Id="rId14" Type="http://schemas.openxmlformats.org/officeDocument/2006/relationships/hyperlink" Target="http://lt.wikipedia.org/wiki/Lietuvos_ra%C5%A1ytoj%C5%B3_s%C4%85jungos_premija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lt-LT" dirty="0"/>
              <a:t>Sigitas Geda</a:t>
            </a:r>
            <a:br>
              <a:rPr lang="lt-LT" dirty="0"/>
            </a:br>
            <a:endParaRPr lang="ru-RU" dirty="0"/>
          </a:p>
        </p:txBody>
      </p:sp>
      <p:sp>
        <p:nvSpPr>
          <p:cNvPr id="3" name="Antrinis pavadinimas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542600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lt-LT" sz="2800" b="1" dirty="0"/>
              <a:t>Sigitas Zigmas Geda</a:t>
            </a:r>
            <a:r>
              <a:rPr lang="lt-LT" sz="2800" dirty="0"/>
              <a:t> (g. </a:t>
            </a:r>
            <a:r>
              <a:rPr lang="lt-LT" sz="2800" dirty="0">
                <a:hlinkClick r:id="rId2" tooltip="1943"/>
              </a:rPr>
              <a:t>1943</a:t>
            </a:r>
            <a:r>
              <a:rPr lang="lt-LT" sz="2800" dirty="0"/>
              <a:t> m. </a:t>
            </a:r>
            <a:r>
              <a:rPr lang="lt-LT" sz="2800" dirty="0">
                <a:hlinkClick r:id="rId3" tooltip="Vasario 4"/>
              </a:rPr>
              <a:t>vasario 4</a:t>
            </a:r>
            <a:r>
              <a:rPr lang="lt-LT" sz="2800" dirty="0"/>
              <a:t> d. </a:t>
            </a:r>
            <a:r>
              <a:rPr lang="lt-LT" sz="2800" dirty="0" err="1">
                <a:hlinkClick r:id="rId4" tooltip="Paterai"/>
              </a:rPr>
              <a:t>Paterų</a:t>
            </a:r>
            <a:r>
              <a:rPr lang="lt-LT" sz="2800" dirty="0">
                <a:hlinkClick r:id="rId4" tooltip="Paterai"/>
              </a:rPr>
              <a:t> kaime</a:t>
            </a:r>
            <a:r>
              <a:rPr lang="lt-LT" sz="2800" dirty="0"/>
              <a:t>, </a:t>
            </a:r>
            <a:r>
              <a:rPr lang="lt-LT" sz="2800" dirty="0">
                <a:hlinkClick r:id="rId5" tooltip="Lazdijų apskritis"/>
              </a:rPr>
              <a:t>Lazdijų apskritis</a:t>
            </a:r>
            <a:r>
              <a:rPr lang="lt-LT" sz="2800" dirty="0"/>
              <a:t> – </a:t>
            </a:r>
            <a:r>
              <a:rPr lang="lt-LT" sz="2800" dirty="0">
                <a:hlinkClick r:id="rId6" tooltip="2008 m."/>
              </a:rPr>
              <a:t>2008 m.</a:t>
            </a:r>
            <a:r>
              <a:rPr lang="lt-LT" sz="2800" dirty="0"/>
              <a:t> </a:t>
            </a:r>
            <a:r>
              <a:rPr lang="lt-LT" sz="2800" dirty="0">
                <a:hlinkClick r:id="rId7" tooltip="Gruodžio 12"/>
              </a:rPr>
              <a:t>gruodžio 12</a:t>
            </a:r>
            <a:r>
              <a:rPr lang="lt-LT" sz="2800" dirty="0"/>
              <a:t> d. </a:t>
            </a:r>
            <a:r>
              <a:rPr lang="lt-LT" sz="2800" dirty="0">
                <a:hlinkClick r:id="rId8" tooltip="Vilnius"/>
              </a:rPr>
              <a:t>Vilniuje</a:t>
            </a:r>
            <a:r>
              <a:rPr lang="lt-LT" sz="2800" dirty="0"/>
              <a:t>. Palaidotas </a:t>
            </a:r>
            <a:r>
              <a:rPr lang="lt-LT" sz="2800" dirty="0">
                <a:hlinkClick r:id="rId9" tooltip="Antakalnio kapinės"/>
              </a:rPr>
              <a:t>Antakalnio kapinėse</a:t>
            </a:r>
            <a:r>
              <a:rPr lang="lt-LT" sz="2800" dirty="0"/>
              <a:t>.) – </a:t>
            </a:r>
            <a:r>
              <a:rPr lang="lt-LT" sz="2800" dirty="0">
                <a:hlinkClick r:id="rId10" tooltip="Poetas"/>
              </a:rPr>
              <a:t>poetas</a:t>
            </a:r>
            <a:r>
              <a:rPr lang="lt-LT" sz="2800" dirty="0"/>
              <a:t>, dramaturgas, </a:t>
            </a:r>
            <a:r>
              <a:rPr lang="lt-LT" sz="2800" dirty="0">
                <a:hlinkClick r:id="rId11" tooltip="Kritikas"/>
              </a:rPr>
              <a:t>kritikas</a:t>
            </a:r>
            <a:r>
              <a:rPr lang="lt-LT" sz="2800" dirty="0"/>
              <a:t>, </a:t>
            </a:r>
            <a:r>
              <a:rPr lang="lt-LT" sz="2800" dirty="0">
                <a:hlinkClick r:id="rId12" tooltip="Vertėjas"/>
              </a:rPr>
              <a:t>vertėjas</a:t>
            </a:r>
            <a:r>
              <a:rPr lang="lt-LT" sz="2800" dirty="0"/>
              <a:t>, </a:t>
            </a:r>
            <a:r>
              <a:rPr lang="lt-LT" sz="2800" dirty="0">
                <a:hlinkClick r:id="rId13" tooltip="Eseistas"/>
              </a:rPr>
              <a:t>eseistas</a:t>
            </a:r>
            <a:r>
              <a:rPr lang="lt-LT" sz="2800" dirty="0"/>
              <a:t>.</a:t>
            </a:r>
            <a:endParaRPr lang="ru-RU" sz="2800" dirty="0"/>
          </a:p>
        </p:txBody>
      </p:sp>
      <p:pic>
        <p:nvPicPr>
          <p:cNvPr id="4" name="Turinio vietos rezervavimo ženklas 3"/>
          <p:cNvPicPr>
            <a:picLocks noGrp="1" noChangeAspect="1"/>
          </p:cNvPicPr>
          <p:nvPr>
            <p:ph idx="1"/>
          </p:nvPr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67448" y="2285999"/>
            <a:ext cx="3633452" cy="3960255"/>
          </a:xfrm>
        </p:spPr>
      </p:pic>
    </p:spTree>
    <p:extLst>
      <p:ext uri="{BB962C8B-B14F-4D97-AF65-F5344CB8AC3E}">
        <p14:creationId xmlns:p14="http://schemas.microsoft.com/office/powerpoint/2010/main" val="26207048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err="1"/>
              <a:t>Biografija</a:t>
            </a:r>
            <a:r>
              <a:rPr lang="en-US" dirty="0"/>
              <a:t/>
            </a:r>
            <a:br>
              <a:rPr lang="en-US" dirty="0"/>
            </a:br>
            <a:endParaRPr lang="ru-RU" dirty="0"/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lt-LT" sz="1800" dirty="0">
                <a:hlinkClick r:id="rId2" tooltip="1961 m."/>
              </a:rPr>
              <a:t>1961 m.</a:t>
            </a:r>
            <a:r>
              <a:rPr lang="lt-LT" sz="1800" dirty="0"/>
              <a:t> baigė </a:t>
            </a:r>
            <a:r>
              <a:rPr lang="lt-LT" sz="1800" dirty="0">
                <a:hlinkClick r:id="rId3" tooltip="Veisiejų gimnazija"/>
              </a:rPr>
              <a:t>Veisiejų vidurinę mokyklą</a:t>
            </a:r>
            <a:r>
              <a:rPr lang="lt-LT" sz="1800" dirty="0"/>
              <a:t>, </a:t>
            </a:r>
            <a:r>
              <a:rPr lang="lt-LT" sz="1800" dirty="0">
                <a:hlinkClick r:id="rId4" tooltip="1966"/>
              </a:rPr>
              <a:t>1966</a:t>
            </a:r>
            <a:r>
              <a:rPr lang="lt-LT" sz="1800" dirty="0"/>
              <a:t> m. </a:t>
            </a:r>
            <a:r>
              <a:rPr lang="lt-LT" sz="1800" dirty="0">
                <a:hlinkClick r:id="rId5" tooltip="Vilniaus universitetas"/>
              </a:rPr>
              <a:t>Vilniaus universiteto</a:t>
            </a:r>
            <a:r>
              <a:rPr lang="lt-LT" sz="1800" dirty="0"/>
              <a:t> Istorijos ir filologijos fakulteto lietuvių kalbos ir literatūros specialybę.</a:t>
            </a:r>
          </a:p>
          <a:p>
            <a:r>
              <a:rPr lang="lt-LT" sz="1800" dirty="0">
                <a:hlinkClick r:id="rId6" tooltip="1967 m."/>
              </a:rPr>
              <a:t>1967 m.</a:t>
            </a:r>
            <a:r>
              <a:rPr lang="lt-LT" sz="1800" dirty="0"/>
              <a:t> dirbo savaitraščio „</a:t>
            </a:r>
            <a:r>
              <a:rPr lang="lt-LT" sz="1800" dirty="0">
                <a:hlinkClick r:id="rId7" tooltip="Kalba Vilnius"/>
              </a:rPr>
              <a:t>Kalba Vilnius</a:t>
            </a:r>
            <a:r>
              <a:rPr lang="lt-LT" sz="1800" dirty="0"/>
              <a:t>“ redakcijoje, </a:t>
            </a:r>
            <a:r>
              <a:rPr lang="lt-LT" sz="1800" dirty="0">
                <a:hlinkClick r:id="rId8" tooltip="1967"/>
              </a:rPr>
              <a:t>1967</a:t>
            </a:r>
            <a:r>
              <a:rPr lang="lt-LT" sz="1800" dirty="0"/>
              <a:t>–</a:t>
            </a:r>
            <a:r>
              <a:rPr lang="lt-LT" sz="1800" dirty="0">
                <a:hlinkClick r:id="rId9" tooltip="1975 m."/>
              </a:rPr>
              <a:t>1975 m.</a:t>
            </a:r>
            <a:r>
              <a:rPr lang="lt-LT" sz="1800" dirty="0"/>
              <a:t> – žurnalo „</a:t>
            </a:r>
            <a:r>
              <a:rPr lang="lt-LT" sz="1800" dirty="0">
                <a:hlinkClick r:id="rId10" tooltip="Mūsų gamta"/>
              </a:rPr>
              <a:t>Mūsų gamta</a:t>
            </a:r>
            <a:r>
              <a:rPr lang="lt-LT" sz="1800" dirty="0"/>
              <a:t>“ redakcijoje, tačiau dėl politinių pažiūrų aktyvumo buvo atleistas. </a:t>
            </a:r>
            <a:r>
              <a:rPr lang="lt-LT" sz="1800" dirty="0">
                <a:hlinkClick r:id="rId11" tooltip="1988"/>
              </a:rPr>
              <a:t>1988</a:t>
            </a:r>
            <a:r>
              <a:rPr lang="lt-LT" sz="1800" dirty="0"/>
              <a:t>–</a:t>
            </a:r>
            <a:r>
              <a:rPr lang="lt-LT" sz="1800" dirty="0">
                <a:hlinkClick r:id="rId12" tooltip="1990 m."/>
              </a:rPr>
              <a:t>1990 m.</a:t>
            </a:r>
            <a:r>
              <a:rPr lang="lt-LT" sz="1800" dirty="0"/>
              <a:t> </a:t>
            </a:r>
            <a:r>
              <a:rPr lang="lt-LT" sz="1800" u="sng" dirty="0">
                <a:hlinkClick r:id="rId13" tooltip="Lietuvos rašytojų sąjunga"/>
              </a:rPr>
              <a:t>Lietuvos rašytojų sąjungos</a:t>
            </a:r>
            <a:r>
              <a:rPr lang="lt-LT" sz="1800" dirty="0"/>
              <a:t> sekretorius. Nuo </a:t>
            </a:r>
            <a:r>
              <a:rPr lang="lt-LT" sz="1800" dirty="0">
                <a:hlinkClick r:id="rId14" tooltip="1992 m."/>
              </a:rPr>
              <a:t>1992 m.</a:t>
            </a:r>
            <a:r>
              <a:rPr lang="lt-LT" sz="1800" dirty="0"/>
              <a:t> savaitraščio „</a:t>
            </a:r>
            <a:r>
              <a:rPr lang="lt-LT" sz="1800" dirty="0">
                <a:hlinkClick r:id="rId15" tooltip="Šiaurės Atėnai"/>
              </a:rPr>
              <a:t>Šiaurės Atėnai</a:t>
            </a:r>
            <a:r>
              <a:rPr lang="lt-LT" sz="1800" dirty="0"/>
              <a:t>“ skyriaus redaktorius. </a:t>
            </a:r>
          </a:p>
          <a:p>
            <a:r>
              <a:rPr lang="lt-LT" sz="1800" dirty="0"/>
              <a:t>Nuo </a:t>
            </a:r>
            <a:r>
              <a:rPr lang="lt-LT" sz="1800" dirty="0">
                <a:hlinkClick r:id="rId8" tooltip="1967"/>
              </a:rPr>
              <a:t>1967</a:t>
            </a:r>
            <a:r>
              <a:rPr lang="lt-LT" sz="1800" dirty="0"/>
              <a:t> m. </a:t>
            </a:r>
            <a:r>
              <a:rPr lang="lt-LT" sz="1800" dirty="0">
                <a:hlinkClick r:id="rId13" tooltip="Lietuvos rašytojų sąjunga"/>
              </a:rPr>
              <a:t>Lietuvos rašytojų sąjungos</a:t>
            </a:r>
            <a:r>
              <a:rPr lang="lt-LT" sz="1800" dirty="0"/>
              <a:t> narys. </a:t>
            </a:r>
            <a:r>
              <a:rPr lang="lt-LT" sz="1800" dirty="0">
                <a:hlinkClick r:id="rId11" tooltip="1988"/>
              </a:rPr>
              <a:t>1988</a:t>
            </a:r>
            <a:r>
              <a:rPr lang="lt-LT" sz="1800" dirty="0"/>
              <a:t>–</a:t>
            </a:r>
            <a:r>
              <a:rPr lang="lt-LT" sz="1800" dirty="0">
                <a:hlinkClick r:id="rId16" tooltip="1990"/>
              </a:rPr>
              <a:t>1990</a:t>
            </a:r>
            <a:r>
              <a:rPr lang="lt-LT" sz="1800" dirty="0"/>
              <a:t> m. </a:t>
            </a:r>
            <a:r>
              <a:rPr lang="lt-LT" sz="1800" dirty="0">
                <a:hlinkClick r:id="rId17" tooltip="Lietuvos Persitvarkymo Sąjūdis"/>
              </a:rPr>
              <a:t>Sąjūdžio</a:t>
            </a:r>
            <a:r>
              <a:rPr lang="lt-LT" sz="1800" dirty="0"/>
              <a:t> narys, Lietuvos </a:t>
            </a:r>
            <a:r>
              <a:rPr lang="lt-LT" sz="1800" dirty="0">
                <a:hlinkClick r:id="rId18" tooltip="Seimas"/>
              </a:rPr>
              <a:t>Seimo</a:t>
            </a:r>
            <a:r>
              <a:rPr lang="lt-LT" sz="1800" dirty="0"/>
              <a:t> narys.</a:t>
            </a:r>
          </a:p>
          <a:p>
            <a:r>
              <a:rPr lang="lt-LT" sz="1800" dirty="0">
                <a:hlinkClick r:id="rId19" tooltip="2007"/>
              </a:rPr>
              <a:t>2007</a:t>
            </a:r>
            <a:r>
              <a:rPr lang="lt-LT" sz="1800" dirty="0"/>
              <a:t> m. S. Geda stojo prieš teismą apkaltintas dukters sužeidimu</a:t>
            </a:r>
          </a:p>
          <a:p>
            <a:endParaRPr lang="ru-RU" sz="1400" dirty="0"/>
          </a:p>
        </p:txBody>
      </p:sp>
    </p:spTree>
    <p:extLst>
      <p:ext uri="{BB962C8B-B14F-4D97-AF65-F5344CB8AC3E}">
        <p14:creationId xmlns:p14="http://schemas.microsoft.com/office/powerpoint/2010/main" val="37482737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err="1"/>
              <a:t>Literatūra</a:t>
            </a:r>
            <a:r>
              <a:rPr lang="en-US" dirty="0"/>
              <a:t/>
            </a:r>
            <a:br>
              <a:rPr lang="en-US" dirty="0"/>
            </a:br>
            <a:endParaRPr lang="ru-RU" dirty="0"/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lt-LT" dirty="0"/>
              <a:t>Lietuvos rašytojų sąjungos mėnraštis </a:t>
            </a:r>
            <a:r>
              <a:rPr lang="lt-LT" i="1" dirty="0"/>
              <a:t>Metai</a:t>
            </a:r>
            <a:r>
              <a:rPr lang="lt-LT" dirty="0"/>
              <a:t>, 2008 m. Nr. 2 (vasaris)</a:t>
            </a:r>
          </a:p>
          <a:p>
            <a:r>
              <a:rPr lang="lt-LT" dirty="0" err="1"/>
              <a:t>Anatol</a:t>
            </a:r>
            <a:r>
              <a:rPr lang="lt-LT" dirty="0"/>
              <a:t> </a:t>
            </a:r>
            <a:r>
              <a:rPr lang="lt-LT" dirty="0" err="1"/>
              <a:t>Lieven</a:t>
            </a:r>
            <a:r>
              <a:rPr lang="lt-LT" dirty="0"/>
              <a:t>, </a:t>
            </a:r>
            <a:r>
              <a:rPr lang="lt-LT" i="1" dirty="0"/>
              <a:t>Pabaltijo revoliucija : Estija, Latvija, Lietuva – kelias į nepriklausomybę</a:t>
            </a:r>
            <a:r>
              <a:rPr lang="lt-LT" dirty="0"/>
              <a:t>, Vilnius: Baltos lankos, 1996, 475 p.</a:t>
            </a:r>
          </a:p>
          <a:p>
            <a:r>
              <a:rPr lang="lt-LT" dirty="0"/>
              <a:t>RAŠYTOJAI. LT – Literatūros Kultūros Platforma: </a:t>
            </a:r>
          </a:p>
          <a:p>
            <a:r>
              <a:rPr lang="lt-LT" dirty="0"/>
              <a:t>LIETUVA TURINO KNYGŲ MUGĖS VIEŠNIA</a:t>
            </a:r>
            <a:r>
              <a:rPr lang="lt-LT" dirty="0" smtClean="0"/>
              <a:t>:</a:t>
            </a:r>
            <a:endParaRPr lang="lt-LT" dirty="0"/>
          </a:p>
          <a:p>
            <a:r>
              <a:rPr lang="lt-LT" dirty="0"/>
              <a:t>„Lietuvių literatūros konspektas abiturientui“, Vilnius: Baltos lankos, 2008, 98p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7290758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err="1"/>
              <a:t>Nuorodos</a:t>
            </a:r>
            <a:r>
              <a:rPr lang="en-US" dirty="0"/>
              <a:t/>
            </a:r>
            <a:br>
              <a:rPr lang="en-US" dirty="0"/>
            </a:br>
            <a:endParaRPr lang="ru-RU" dirty="0"/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lt-LT" dirty="0"/>
              <a:t>Interviu dienraščiui </a:t>
            </a:r>
            <a:r>
              <a:rPr lang="lt-LT" i="1" dirty="0"/>
              <a:t>Lietuvos rytas</a:t>
            </a:r>
            <a:r>
              <a:rPr lang="lt-LT" dirty="0"/>
              <a:t> (2006): </a:t>
            </a:r>
            <a:r>
              <a:rPr lang="lt-LT" dirty="0">
                <a:hlinkClick r:id="rId2"/>
              </a:rPr>
              <a:t>Galiu užauginti debesį</a:t>
            </a:r>
            <a:endParaRPr lang="lt-LT" dirty="0"/>
          </a:p>
          <a:p>
            <a:r>
              <a:rPr lang="lt-LT" dirty="0">
                <a:hlinkClick r:id="rId3"/>
              </a:rPr>
              <a:t>Interviu dienraščiui </a:t>
            </a:r>
            <a:r>
              <a:rPr lang="lt-LT" i="1" dirty="0">
                <a:hlinkClick r:id="rId3"/>
              </a:rPr>
              <a:t>Kauno diena</a:t>
            </a:r>
            <a:r>
              <a:rPr lang="lt-LT" dirty="0">
                <a:hlinkClick r:id="rId3"/>
              </a:rPr>
              <a:t> (2005)</a:t>
            </a:r>
            <a:endParaRPr lang="lt-LT" dirty="0"/>
          </a:p>
          <a:p>
            <a:r>
              <a:rPr lang="lt-LT" dirty="0">
                <a:hlinkClick r:id="rId4"/>
              </a:rPr>
              <a:t>Poezija</a:t>
            </a:r>
            <a:endParaRPr lang="lt-LT" dirty="0"/>
          </a:p>
          <a:p>
            <a:r>
              <a:rPr lang="lt-LT" dirty="0"/>
              <a:t>Nepriklausomybės devyniasdešimtmečiui ir Sąjūdžio dvidešimtmečiui skirtas tekstas: </a:t>
            </a:r>
            <a:r>
              <a:rPr lang="lt-LT" dirty="0">
                <a:hlinkClick r:id="rId5"/>
              </a:rPr>
              <a:t>Lietuva – su priešais ir be priešų</a:t>
            </a:r>
            <a:endParaRPr lang="lt-LT" dirty="0"/>
          </a:p>
          <a:p>
            <a:r>
              <a:rPr lang="lt-LT" dirty="0">
                <a:hlinkClick r:id="rId6"/>
              </a:rPr>
              <a:t>Žodis Lietuvai</a:t>
            </a:r>
            <a:r>
              <a:rPr lang="lt-LT" dirty="0"/>
              <a:t> (Vilnius, Vingio parkas, 1988 m. liepos 9 d.)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9809923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err="1"/>
              <a:t>Įvertinimas</a:t>
            </a:r>
            <a:r>
              <a:rPr lang="en-US" dirty="0"/>
              <a:t/>
            </a:r>
            <a:br>
              <a:rPr lang="en-US" dirty="0"/>
            </a:br>
            <a:endParaRPr lang="ru-RU" dirty="0"/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lt-LT" dirty="0">
                <a:hlinkClick r:id="rId2" tooltip="1982 m."/>
              </a:rPr>
              <a:t>1982 m.</a:t>
            </a:r>
            <a:r>
              <a:rPr lang="lt-LT" dirty="0"/>
              <a:t> – „</a:t>
            </a:r>
            <a:r>
              <a:rPr lang="lt-LT" dirty="0">
                <a:hlinkClick r:id="rId3" tooltip="Poezijos pavasaris"/>
              </a:rPr>
              <a:t>Poezijos pavasaris</a:t>
            </a:r>
            <a:r>
              <a:rPr lang="lt-LT" dirty="0"/>
              <a:t>“ laureatas.</a:t>
            </a:r>
          </a:p>
          <a:p>
            <a:r>
              <a:rPr lang="lt-LT" dirty="0">
                <a:hlinkClick r:id="rId4" tooltip="1994 m."/>
              </a:rPr>
              <a:t>1994 m.</a:t>
            </a:r>
            <a:r>
              <a:rPr lang="lt-LT" dirty="0"/>
              <a:t> – </a:t>
            </a:r>
            <a:r>
              <a:rPr lang="lt-LT" dirty="0">
                <a:hlinkClick r:id="rId5" tooltip="Lietuvos nacionalinė kultūros ir meno premija"/>
              </a:rPr>
              <a:t>Lietuvos nacionalinė kultūros ir meno premija</a:t>
            </a:r>
            <a:r>
              <a:rPr lang="lt-LT" dirty="0"/>
              <a:t> už poezijos knygas „Septynių vasarų giesmės“ ir „Babilono atstatymas“.</a:t>
            </a:r>
          </a:p>
          <a:p>
            <a:r>
              <a:rPr lang="lt-LT" dirty="0">
                <a:hlinkClick r:id="rId6" tooltip="1995 m."/>
              </a:rPr>
              <a:t>1995 m.</a:t>
            </a:r>
            <a:r>
              <a:rPr lang="lt-LT" dirty="0"/>
              <a:t> - </a:t>
            </a:r>
            <a:r>
              <a:rPr lang="lt-LT" dirty="0">
                <a:hlinkClick r:id="rId7" tooltip="Literatūrinė &quot;Varpų&quot; premija (puslapis neegzistuoja)"/>
              </a:rPr>
              <a:t>Literatūrinė "Varpų" premija</a:t>
            </a:r>
            <a:r>
              <a:rPr lang="lt-LT" dirty="0"/>
              <a:t>.</a:t>
            </a:r>
          </a:p>
          <a:p>
            <a:r>
              <a:rPr lang="lt-LT" dirty="0">
                <a:hlinkClick r:id="rId8" tooltip="1998 m."/>
              </a:rPr>
              <a:t>1998 m.</a:t>
            </a:r>
            <a:r>
              <a:rPr lang="lt-LT" dirty="0"/>
              <a:t> – </a:t>
            </a:r>
            <a:r>
              <a:rPr lang="lt-LT" dirty="0">
                <a:hlinkClick r:id="rId9" tooltip="Baltijos Asamblėjos premija (puslapis neegzistuoja)"/>
              </a:rPr>
              <a:t>Baltijos Asamblėjos premija</a:t>
            </a:r>
            <a:r>
              <a:rPr lang="lt-LT" dirty="0"/>
              <a:t>.</a:t>
            </a:r>
          </a:p>
          <a:p>
            <a:r>
              <a:rPr lang="lt-LT" dirty="0">
                <a:hlinkClick r:id="rId8" tooltip="1998 m."/>
              </a:rPr>
              <a:t>1998 m.</a:t>
            </a:r>
            <a:r>
              <a:rPr lang="lt-LT" dirty="0"/>
              <a:t> – Didžiojo Lietuvos kunigaikščio </a:t>
            </a:r>
            <a:r>
              <a:rPr lang="lt-LT" u="sng" dirty="0">
                <a:hlinkClick r:id="rId10" tooltip="Gedimino 4 laipsnio ordinas"/>
              </a:rPr>
              <a:t>Gedimino 4 laipsnio ordinas</a:t>
            </a:r>
            <a:r>
              <a:rPr lang="lt-LT" dirty="0"/>
              <a:t>.</a:t>
            </a:r>
          </a:p>
          <a:p>
            <a:r>
              <a:rPr lang="lt-LT" dirty="0">
                <a:hlinkClick r:id="rId11" tooltip="2000 m."/>
              </a:rPr>
              <a:t>2000 m.</a:t>
            </a:r>
            <a:r>
              <a:rPr lang="lt-LT" dirty="0"/>
              <a:t> – </a:t>
            </a:r>
            <a:r>
              <a:rPr lang="lt-LT" dirty="0">
                <a:hlinkClick r:id="rId12" tooltip="Gabrielės Petkevičaitės-Bitės premija"/>
              </a:rPr>
              <a:t>Gabrielės Petkevičaitės-Bitės premija</a:t>
            </a:r>
            <a:r>
              <a:rPr lang="lt-LT" dirty="0"/>
              <a:t>.</a:t>
            </a:r>
          </a:p>
          <a:p>
            <a:r>
              <a:rPr lang="lt-LT" dirty="0">
                <a:hlinkClick r:id="rId13" tooltip="2002 m."/>
              </a:rPr>
              <a:t>2002 m.</a:t>
            </a:r>
            <a:r>
              <a:rPr lang="lt-LT" dirty="0"/>
              <a:t> – </a:t>
            </a:r>
            <a:r>
              <a:rPr lang="lt-LT" dirty="0">
                <a:hlinkClick r:id="rId14" tooltip="Lietuvos rašytojų sąjungos premija"/>
              </a:rPr>
              <a:t>Lietuvos rašytojų sąjungos premija</a:t>
            </a:r>
            <a:r>
              <a:rPr lang="lt-LT" dirty="0"/>
              <a:t> už geriausią 2001-ųjų knygą.</a:t>
            </a:r>
          </a:p>
          <a:p>
            <a:r>
              <a:rPr lang="lt-LT" dirty="0">
                <a:hlinkClick r:id="rId15" tooltip="2003 m."/>
              </a:rPr>
              <a:t>2003 m.</a:t>
            </a:r>
            <a:r>
              <a:rPr lang="lt-LT" dirty="0"/>
              <a:t> </a:t>
            </a:r>
            <a:r>
              <a:rPr lang="lt-LT"/>
              <a:t>– </a:t>
            </a:r>
            <a:r>
              <a:rPr lang="lt-LT">
                <a:hlinkClick r:id="rId16" tooltip="Ordino „Už nuopelnus Lietuvai“ Didysis kryžius"/>
              </a:rPr>
              <a:t>Ordino „Už nuopelnus Lietuvai“ Didysis kryžius</a:t>
            </a:r>
            <a:r>
              <a:rPr lang="lt-LT"/>
              <a:t>.</a:t>
            </a:r>
          </a:p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52528437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Gamtinė">
  <a:themeElements>
    <a:clrScheme name="Organic">
      <a:dk1>
        <a:sysClr val="windowText" lastClr="000000"/>
      </a:dk1>
      <a:lt1>
        <a:sysClr val="window" lastClr="FFFFFF"/>
      </a:lt1>
      <a:dk2>
        <a:srgbClr val="212121"/>
      </a:dk2>
      <a:lt2>
        <a:srgbClr val="DADADA"/>
      </a:lt2>
      <a:accent1>
        <a:srgbClr val="B15E28"/>
      </a:accent1>
      <a:accent2>
        <a:srgbClr val="B13228"/>
      </a:accent2>
      <a:accent3>
        <a:srgbClr val="8B7B56"/>
      </a:accent3>
      <a:accent4>
        <a:srgbClr val="E09C41"/>
      </a:accent4>
      <a:accent5>
        <a:srgbClr val="9EAE51"/>
      </a:accent5>
      <a:accent6>
        <a:srgbClr val="6E7355"/>
      </a:accent6>
      <a:hlink>
        <a:srgbClr val="D37A21"/>
      </a:hlink>
      <a:folHlink>
        <a:srgbClr val="CA8F55"/>
      </a:folHlink>
    </a:clrScheme>
    <a:fontScheme name="Organic">
      <a:majorFont>
        <a:latin typeface="Garamond" panose="02020404030301010803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aramond" panose="02020404030301010803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rganic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2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74000"/>
                <a:satMod val="130000"/>
                <a:lumMod val="90000"/>
              </a:schemeClr>
              <a:schemeClr val="phClr">
                <a:tint val="94000"/>
                <a:satMod val="120000"/>
                <a:lumMod val="104000"/>
              </a:schemeClr>
            </a:duotone>
          </a:blip>
          <a:tile tx="0" ty="0" sx="100000" sy="100000" flip="none" algn="tl"/>
        </a:blip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38100" dist="254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88000"/>
                <a:lumMod val="98000"/>
              </a:schemeClr>
            </a:gs>
          </a:gsLst>
          <a:lin ang="5400000" scaled="0"/>
        </a:gradFill>
        <a:blipFill>
          <a:blip xmlns:r="http://schemas.openxmlformats.org/officeDocument/2006/relationships" r:embed="rId2"/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rganic" id="{28CDC826-8792-45C0-861B-85EB3ADEDA33}" vid="{7039A4B3-0617-4CFC-B614-27363ECC28AC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Organic</Template>
  <TotalTime>7</TotalTime>
  <Words>21</Words>
  <Application>Microsoft Office PowerPoint</Application>
  <PresentationFormat>Plačiaekranė</PresentationFormat>
  <Paragraphs>28</Paragraphs>
  <Slides>6</Slides>
  <Notes>0</Notes>
  <HiddenSlides>0</HiddenSlides>
  <MMClips>0</MMClips>
  <ScaleCrop>false</ScaleCrop>
  <HeadingPairs>
    <vt:vector size="6" baseType="variant">
      <vt:variant>
        <vt:lpstr>Naudojami šriftai</vt:lpstr>
      </vt:variant>
      <vt:variant>
        <vt:i4>2</vt:i4>
      </vt:variant>
      <vt:variant>
        <vt:lpstr>Tema</vt:lpstr>
      </vt:variant>
      <vt:variant>
        <vt:i4>1</vt:i4>
      </vt:variant>
      <vt:variant>
        <vt:lpstr>Skaidrių pavadinimai</vt:lpstr>
      </vt:variant>
      <vt:variant>
        <vt:i4>6</vt:i4>
      </vt:variant>
    </vt:vector>
  </HeadingPairs>
  <TitlesOfParts>
    <vt:vector size="9" baseType="lpstr">
      <vt:lpstr>Arial</vt:lpstr>
      <vt:lpstr>Garamond</vt:lpstr>
      <vt:lpstr>Gamtinė</vt:lpstr>
      <vt:lpstr>Sigitas Geda </vt:lpstr>
      <vt:lpstr>Sigitas Zigmas Geda (g. 1943 m. vasario 4 d. Paterų kaime, Lazdijų apskritis – 2008 m. gruodžio 12 d. Vilniuje. Palaidotas Antakalnio kapinėse.) – poetas, dramaturgas, kritikas, vertėjas, eseistas.</vt:lpstr>
      <vt:lpstr>Biografija </vt:lpstr>
      <vt:lpstr>Literatūra </vt:lpstr>
      <vt:lpstr>Nuorodos </vt:lpstr>
      <vt:lpstr>Įvertinimas 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Sigitas Geda </dc:title>
  <dc:creator>Edvard Žur</dc:creator>
  <cp:lastModifiedBy>Edvard Žur</cp:lastModifiedBy>
  <cp:revision>1</cp:revision>
  <dcterms:created xsi:type="dcterms:W3CDTF">2015-04-16T20:34:58Z</dcterms:created>
  <dcterms:modified xsi:type="dcterms:W3CDTF">2015-04-16T20:42:49Z</dcterms:modified>
</cp:coreProperties>
</file>