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67" r:id="rId5"/>
    <p:sldId id="259" r:id="rId6"/>
    <p:sldId id="260" r:id="rId7"/>
    <p:sldId id="269" r:id="rId8"/>
    <p:sldId id="261" r:id="rId9"/>
    <p:sldId id="263" r:id="rId10"/>
    <p:sldId id="266" r:id="rId11"/>
    <p:sldId id="264" r:id="rId12"/>
    <p:sldId id="268" r:id="rId13"/>
    <p:sldId id="265" r:id="rId14"/>
    <p:sldId id="262"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9" autoAdjust="0"/>
    <p:restoredTop sz="94660"/>
  </p:normalViewPr>
  <p:slideViewPr>
    <p:cSldViewPr>
      <p:cViewPr>
        <p:scale>
          <a:sx n="71" d="100"/>
          <a:sy n="71" d="100"/>
        </p:scale>
        <p:origin x="-2784" y="-9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25949C03-6BE5-4702-88A7-198075D6BE62}" type="datetimeFigureOut">
              <a:rPr lang="en-US" smtClean="0"/>
              <a:pPr/>
              <a:t>4/20/2015</a:t>
            </a:fld>
            <a:endParaRPr lang="en-US" dirty="0"/>
          </a:p>
        </p:txBody>
      </p:sp>
      <p:sp>
        <p:nvSpPr>
          <p:cNvPr id="20" name="Footer Placeholder 19"/>
          <p:cNvSpPr>
            <a:spLocks noGrp="1"/>
          </p:cNvSpPr>
          <p:nvPr>
            <p:ph type="ftr" sz="quarter" idx="11"/>
          </p:nvPr>
        </p:nvSpPr>
        <p:spPr/>
        <p:txBody>
          <a:bodyPr/>
          <a:lstStyle>
            <a:extLst/>
          </a:lstStyle>
          <a:p>
            <a:endParaRPr lang="en-US" dirty="0"/>
          </a:p>
        </p:txBody>
      </p:sp>
      <p:sp>
        <p:nvSpPr>
          <p:cNvPr id="10" name="Slide Number Placeholder 9"/>
          <p:cNvSpPr>
            <a:spLocks noGrp="1"/>
          </p:cNvSpPr>
          <p:nvPr>
            <p:ph type="sldNum" sz="quarter" idx="12"/>
          </p:nvPr>
        </p:nvSpPr>
        <p:spPr/>
        <p:txBody>
          <a:bodyPr/>
          <a:lstStyle>
            <a:extLst/>
          </a:lstStyle>
          <a:p>
            <a:fld id="{A51DAA0B-F8D2-4391-87E7-7AB564204A1A}"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5949C03-6BE5-4702-88A7-198075D6BE62}" type="datetimeFigureOut">
              <a:rPr lang="en-US" smtClean="0"/>
              <a:pPr/>
              <a:t>4/20/2015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51DAA0B-F8D2-4391-87E7-7AB564204A1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5949C03-6BE5-4702-88A7-198075D6BE62}" type="datetimeFigureOut">
              <a:rPr lang="en-US" smtClean="0"/>
              <a:pPr/>
              <a:t>4/20/2015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51DAA0B-F8D2-4391-87E7-7AB564204A1A}" type="slidenum">
              <a:rPr lang="en-US" smtClean="0"/>
              <a:pPr/>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5949C03-6BE5-4702-88A7-198075D6BE62}" type="datetimeFigureOut">
              <a:rPr lang="en-US" smtClean="0"/>
              <a:pPr/>
              <a:t>4/20/2015</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A51DAA0B-F8D2-4391-87E7-7AB564204A1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5949C03-6BE5-4702-88A7-198075D6BE62}" type="datetimeFigureOut">
              <a:rPr lang="en-US" smtClean="0"/>
              <a:pPr/>
              <a:t>4/20/2015</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A51DAA0B-F8D2-4391-87E7-7AB564204A1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5949C03-6BE5-4702-88A7-198075D6BE62}" type="datetimeFigureOut">
              <a:rPr lang="en-US" smtClean="0"/>
              <a:pPr/>
              <a:t>4/20/2015</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A51DAA0B-F8D2-4391-87E7-7AB564204A1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25949C03-6BE5-4702-88A7-198075D6BE62}" type="datetimeFigureOut">
              <a:rPr lang="en-US" smtClean="0"/>
              <a:pPr/>
              <a:t>4/20/2015</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A51DAA0B-F8D2-4391-87E7-7AB564204A1A}" type="slidenum">
              <a:rPr lang="en-US" smtClean="0"/>
              <a:pPr/>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5949C03-6BE5-4702-88A7-198075D6BE62}" type="datetimeFigureOut">
              <a:rPr lang="en-US" smtClean="0"/>
              <a:pPr/>
              <a:t>4/20/2015</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A51DAA0B-F8D2-4391-87E7-7AB564204A1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25949C03-6BE5-4702-88A7-198075D6BE62}" type="datetimeFigureOut">
              <a:rPr lang="en-US" smtClean="0"/>
              <a:pPr/>
              <a:t>4/20/2015</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A51DAA0B-F8D2-4391-87E7-7AB564204A1A}"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5949C03-6BE5-4702-88A7-198075D6BE62}" type="datetimeFigureOut">
              <a:rPr lang="en-US" smtClean="0"/>
              <a:pPr/>
              <a:t>4/20/2015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51DAA0B-F8D2-4391-87E7-7AB564204A1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5949C03-6BE5-4702-88A7-198075D6BE62}" type="datetimeFigureOut">
              <a:rPr lang="en-US" smtClean="0"/>
              <a:pPr/>
              <a:t>4/20/2015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51DAA0B-F8D2-4391-87E7-7AB564204A1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5949C03-6BE5-4702-88A7-198075D6BE62}" type="datetimeFigureOut">
              <a:rPr lang="en-US" smtClean="0"/>
              <a:pPr/>
              <a:t>4/20/2015</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51DAA0B-F8D2-4391-87E7-7AB564204A1A}"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30080"/>
            <a:ext cx="6705600" cy="2209800"/>
          </a:xfrm>
        </p:spPr>
        <p:txBody>
          <a:bodyPr>
            <a:normAutofit/>
          </a:bodyPr>
          <a:lstStyle/>
          <a:p>
            <a:r>
              <a:rPr lang="en-US" dirty="0" smtClean="0"/>
              <a:t>Jonas </a:t>
            </a:r>
            <a:r>
              <a:rPr lang="en-US" dirty="0" err="1" smtClean="0"/>
              <a:t>Radvanas</a:t>
            </a:r>
            <a:r>
              <a:rPr lang="en-US" dirty="0" smtClean="0"/>
              <a:t/>
            </a:r>
            <a:br>
              <a:rPr lang="en-US" dirty="0" smtClean="0"/>
            </a:br>
            <a:r>
              <a:rPr lang="en-US" dirty="0" smtClean="0"/>
              <a:t>(XVIa.vid.~1592m.)</a:t>
            </a:r>
            <a:br>
              <a:rPr lang="en-US" dirty="0" smtClean="0"/>
            </a:br>
            <a:r>
              <a:rPr lang="lt-LT" dirty="0" smtClean="0"/>
              <a:t>„</a:t>
            </a:r>
            <a:r>
              <a:rPr lang="en-US" dirty="0" err="1" smtClean="0"/>
              <a:t>Radviliada</a:t>
            </a:r>
            <a:r>
              <a:rPr lang="lt-LT" dirty="0" smtClean="0"/>
              <a:t>“</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48318" y="2453327"/>
            <a:ext cx="3281082" cy="4134163"/>
          </a:xfrm>
          <a:prstGeom prst="rect">
            <a:avLst/>
          </a:prstGeom>
        </p:spPr>
      </p:pic>
    </p:spTree>
    <p:extLst>
      <p:ext uri="{BB962C8B-B14F-4D97-AF65-F5344CB8AC3E}">
        <p14:creationId xmlns:p14="http://schemas.microsoft.com/office/powerpoint/2010/main" val="7666107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Apie autorių</a:t>
            </a:r>
            <a:endParaRPr lang="en-US" dirty="0"/>
          </a:p>
        </p:txBody>
      </p:sp>
      <p:sp>
        <p:nvSpPr>
          <p:cNvPr id="3" name="Content Placeholder 2"/>
          <p:cNvSpPr>
            <a:spLocks noGrp="1"/>
          </p:cNvSpPr>
          <p:nvPr>
            <p:ph idx="1"/>
          </p:nvPr>
        </p:nvSpPr>
        <p:spPr/>
        <p:txBody>
          <a:bodyPr>
            <a:normAutofit/>
          </a:bodyPr>
          <a:lstStyle/>
          <a:p>
            <a:pPr marL="0" indent="0">
              <a:buNone/>
            </a:pPr>
            <a:r>
              <a:rPr lang="lt-LT" dirty="0" smtClean="0"/>
              <a:t>Žinių apie J.Radvaną išliko nedaug. Spėjama, kad kilęs iš Vilniaus</a:t>
            </a:r>
            <a:r>
              <a:rPr lang="en-US" dirty="0" smtClean="0"/>
              <a:t> </a:t>
            </a:r>
            <a:r>
              <a:rPr lang="en-US" dirty="0" err="1" smtClean="0"/>
              <a:t>arba</a:t>
            </a:r>
            <a:r>
              <a:rPr lang="en-US" dirty="0" smtClean="0"/>
              <a:t> </a:t>
            </a:r>
            <a:r>
              <a:rPr lang="en-US" dirty="0" err="1" smtClean="0"/>
              <a:t>ilgai</a:t>
            </a:r>
            <a:r>
              <a:rPr lang="lt-LT" dirty="0" smtClean="0"/>
              <a:t> ten gyvenęs, nes pirmą savo eilėraštį pasirašė </a:t>
            </a:r>
            <a:r>
              <a:rPr lang="lt-LT" i="1" dirty="0" smtClean="0"/>
              <a:t>Vilnensis (Vilnietis). </a:t>
            </a:r>
            <a:r>
              <a:rPr lang="lt-LT" dirty="0" smtClean="0"/>
              <a:t>Buvo protestantas (draugystė su Radvilomis). Tobulai išmanė antikinę literatūrą ir kultūrą. Išsilavinimą įgijo, greičiausiai užsienyje, nes Lietuvoje iki VU atidarymo (</a:t>
            </a:r>
            <a:r>
              <a:rPr lang="en-US" dirty="0" smtClean="0"/>
              <a:t>1579m.</a:t>
            </a:r>
            <a:r>
              <a:rPr lang="lt-LT" dirty="0" smtClean="0"/>
              <a:t>) aukštųjų mokyklų nebuvo.</a:t>
            </a:r>
            <a:endParaRPr lang="en-US" i="1" dirty="0"/>
          </a:p>
        </p:txBody>
      </p:sp>
    </p:spTree>
    <p:extLst>
      <p:ext uri="{BB962C8B-B14F-4D97-AF65-F5344CB8AC3E}">
        <p14:creationId xmlns:p14="http://schemas.microsoft.com/office/powerpoint/2010/main" val="2551429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Istorinė kultūrinė aplinka</a:t>
            </a:r>
            <a:endParaRPr lang="en-US" dirty="0"/>
          </a:p>
        </p:txBody>
      </p:sp>
      <p:sp>
        <p:nvSpPr>
          <p:cNvPr id="3" name="Content Placeholder 2"/>
          <p:cNvSpPr>
            <a:spLocks noGrp="1"/>
          </p:cNvSpPr>
          <p:nvPr>
            <p:ph idx="1"/>
          </p:nvPr>
        </p:nvSpPr>
        <p:spPr/>
        <p:txBody>
          <a:bodyPr/>
          <a:lstStyle/>
          <a:p>
            <a:pPr marL="0" indent="0">
              <a:buNone/>
            </a:pPr>
            <a:r>
              <a:rPr lang="lt-LT" dirty="0" smtClean="0"/>
              <a:t>XVIa. Renesanso idėjos:</a:t>
            </a:r>
          </a:p>
          <a:p>
            <a:pPr marL="0" indent="0">
              <a:buNone/>
            </a:pPr>
            <a:r>
              <a:rPr lang="lt-LT" sz="2000" dirty="0" smtClean="0"/>
              <a:t>Humanizmas, proto ir vaizduotės galia, išsilavinimas, asmenybės laisvė. </a:t>
            </a:r>
          </a:p>
          <a:p>
            <a:pPr marL="0" indent="0">
              <a:buNone/>
            </a:pPr>
            <a:r>
              <a:rPr lang="lt-LT" sz="2000" dirty="0" smtClean="0"/>
              <a:t>Įsigalėjus požiūriui, kad spausdintas literatūros kūrinys yra geriausias paminklas, LDK poetai ima šlovinti legendinius praeities dalyvius ir realius, pažįstamus asmenis. </a:t>
            </a:r>
            <a:endParaRPr lang="lt-LT" sz="2000" dirty="0"/>
          </a:p>
          <a:p>
            <a:pPr marL="0" indent="0">
              <a:buNone/>
            </a:pPr>
            <a:r>
              <a:rPr lang="lt-LT" dirty="0" smtClean="0"/>
              <a:t>Reformacija:</a:t>
            </a:r>
          </a:p>
          <a:p>
            <a:pPr marL="0" indent="0">
              <a:buNone/>
            </a:pPr>
            <a:r>
              <a:rPr lang="lt-LT" sz="2000" dirty="0" smtClean="0"/>
              <a:t>Religinis sąjūdis XV-XVII a. Europoje, siekęs reformuoti Romos katalikybės doktriną, kultą, bažnyčią. Reformacijai plisti padeda Radvilos ir religinė tolerancija. Vienas Radvilų didikų paragina J.Radvaną sukurti karvedį Mikalojų Radvilą Rudąjį šlovinančią poemą.</a:t>
            </a:r>
          </a:p>
        </p:txBody>
      </p:sp>
    </p:spTree>
    <p:extLst>
      <p:ext uri="{BB962C8B-B14F-4D97-AF65-F5344CB8AC3E}">
        <p14:creationId xmlns:p14="http://schemas.microsoft.com/office/powerpoint/2010/main" val="32349386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Kontekstas </a:t>
            </a:r>
            <a:endParaRPr lang="en-US" dirty="0"/>
          </a:p>
        </p:txBody>
      </p:sp>
      <p:sp>
        <p:nvSpPr>
          <p:cNvPr id="3" name="Content Placeholder 2"/>
          <p:cNvSpPr>
            <a:spLocks noGrp="1"/>
          </p:cNvSpPr>
          <p:nvPr>
            <p:ph idx="1"/>
          </p:nvPr>
        </p:nvSpPr>
        <p:spPr/>
        <p:txBody>
          <a:bodyPr>
            <a:normAutofit/>
          </a:bodyPr>
          <a:lstStyle/>
          <a:p>
            <a:r>
              <a:rPr lang="lt-LT" dirty="0" smtClean="0"/>
              <a:t>Livonijos karas (</a:t>
            </a:r>
            <a:r>
              <a:rPr lang="en-US" dirty="0" smtClean="0"/>
              <a:t>1558-1583m.)</a:t>
            </a:r>
          </a:p>
          <a:p>
            <a:r>
              <a:rPr lang="en-US" dirty="0" err="1" smtClean="0"/>
              <a:t>Liublino</a:t>
            </a:r>
            <a:r>
              <a:rPr lang="en-US" dirty="0" smtClean="0"/>
              <a:t> </a:t>
            </a:r>
            <a:r>
              <a:rPr lang="en-US" dirty="0" err="1" smtClean="0"/>
              <a:t>unija</a:t>
            </a:r>
            <a:r>
              <a:rPr lang="en-US" dirty="0"/>
              <a:t> </a:t>
            </a:r>
            <a:r>
              <a:rPr lang="en-US" dirty="0" smtClean="0"/>
              <a:t>(1569m.)</a:t>
            </a:r>
          </a:p>
          <a:p>
            <a:r>
              <a:rPr lang="en-US" dirty="0" smtClean="0"/>
              <a:t>Po </a:t>
            </a:r>
            <a:r>
              <a:rPr lang="en-US" dirty="0" err="1" smtClean="0"/>
              <a:t>Liublino</a:t>
            </a:r>
            <a:r>
              <a:rPr lang="en-US" dirty="0" smtClean="0"/>
              <a:t> </a:t>
            </a:r>
            <a:r>
              <a:rPr lang="en-US" dirty="0" err="1" smtClean="0"/>
              <a:t>unijos</a:t>
            </a:r>
            <a:r>
              <a:rPr lang="en-US" dirty="0" smtClean="0"/>
              <a:t> </a:t>
            </a:r>
            <a:r>
              <a:rPr lang="en-US" dirty="0" err="1" smtClean="0"/>
              <a:t>bendromis</a:t>
            </a:r>
            <a:r>
              <a:rPr lang="en-US" dirty="0" smtClean="0"/>
              <a:t> </a:t>
            </a:r>
            <a:r>
              <a:rPr lang="lt-LT" dirty="0" smtClean="0"/>
              <a:t>lenkų ir lietuvių pajėgomis pavyko sėkmingai užbaigti Livonijos karą, bet unija sudarė sąlygas Lietuvos ekonominiam ir politiniam smukimui, polonizacijai.</a:t>
            </a:r>
          </a:p>
          <a:p>
            <a:endParaRPr lang="en-US" dirty="0"/>
          </a:p>
        </p:txBody>
      </p:sp>
    </p:spTree>
    <p:extLst>
      <p:ext uri="{BB962C8B-B14F-4D97-AF65-F5344CB8AC3E}">
        <p14:creationId xmlns:p14="http://schemas.microsoft.com/office/powerpoint/2010/main" val="21853704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a:t>
            </a:r>
            <a:r>
              <a:rPr lang="en-US" dirty="0" err="1" smtClean="0"/>
              <a:t>Radviliada</a:t>
            </a:r>
            <a:r>
              <a:rPr lang="lt-LT" dirty="0" smtClean="0"/>
              <a:t>“</a:t>
            </a:r>
            <a:endParaRPr lang="en-US" dirty="0"/>
          </a:p>
        </p:txBody>
      </p:sp>
      <p:sp>
        <p:nvSpPr>
          <p:cNvPr id="3" name="Content Placeholder 2"/>
          <p:cNvSpPr>
            <a:spLocks noGrp="1"/>
          </p:cNvSpPr>
          <p:nvPr>
            <p:ph idx="1"/>
          </p:nvPr>
        </p:nvSpPr>
        <p:spPr/>
        <p:txBody>
          <a:bodyPr>
            <a:normAutofit fontScale="92500"/>
          </a:bodyPr>
          <a:lstStyle/>
          <a:p>
            <a:pPr marL="0" indent="0">
              <a:buNone/>
            </a:pPr>
            <a:r>
              <a:rPr lang="lt-LT" dirty="0" smtClean="0"/>
              <a:t>Žanras:</a:t>
            </a:r>
          </a:p>
          <a:p>
            <a:pPr marL="0" indent="0">
              <a:buNone/>
            </a:pPr>
            <a:r>
              <a:rPr lang="lt-LT" sz="2000" dirty="0" smtClean="0"/>
              <a:t>Poema, herojinis epas (plačios apimties kūrinys, pasakojantis apie legendinių arba istorinių herojų žygius),  turintis panegirikos (perdėto kažkokio žmogaus šlovinimo) elementų. </a:t>
            </a:r>
          </a:p>
          <a:p>
            <a:pPr marL="0" indent="0">
              <a:buNone/>
            </a:pPr>
            <a:r>
              <a:rPr lang="lt-LT" dirty="0" smtClean="0"/>
              <a:t>Tema:</a:t>
            </a:r>
          </a:p>
          <a:p>
            <a:pPr marL="0" indent="0">
              <a:buNone/>
            </a:pPr>
            <a:r>
              <a:rPr lang="lt-LT" sz="2000" i="1" dirty="0" smtClean="0"/>
              <a:t>Žmogaus ir valstybės vaizdavimas.</a:t>
            </a:r>
          </a:p>
          <a:p>
            <a:pPr marL="0" indent="0">
              <a:buNone/>
            </a:pPr>
            <a:r>
              <a:rPr lang="lt-LT" sz="2000" dirty="0" smtClean="0"/>
              <a:t>Lotyniškai hegzametru (antikinis stilius) parašyta apie</a:t>
            </a:r>
            <a:r>
              <a:rPr lang="en-US" sz="2000" dirty="0"/>
              <a:t> </a:t>
            </a:r>
            <a:r>
              <a:rPr lang="en-US" sz="2000" dirty="0" smtClean="0"/>
              <a:t>3300 </a:t>
            </a:r>
            <a:r>
              <a:rPr lang="lt-LT" sz="2000" dirty="0" smtClean="0"/>
              <a:t>eilučių poema, </a:t>
            </a:r>
            <a:r>
              <a:rPr lang="en-US" sz="2000" dirty="0" smtClean="0"/>
              <a:t>1592m. </a:t>
            </a:r>
            <a:r>
              <a:rPr lang="lt-LT" sz="2000" dirty="0" smtClean="0"/>
              <a:t>Išleista Vilniuje. Keturiose poemos dalyse pavaizduotas Mikalojaus Radvilo Rudojo gyvenimas nuo gimimo iki mirties. Pasakotojas visažinis. Pirmoje dalyje pasakojama apie jo kilmę , šeimą, auklėjimą ir veiklos pradžią; antra aprėpia Livonijos karo(</a:t>
            </a:r>
            <a:r>
              <a:rPr lang="en-US" sz="2000" dirty="0" smtClean="0"/>
              <a:t>1558-1583m.)</a:t>
            </a:r>
            <a:r>
              <a:rPr lang="lt-LT" sz="2000" dirty="0" smtClean="0"/>
              <a:t> pradžios įvykius, trečioje vaizduojama pergalė prie Ulos upės ir tolesnė karo eiga, ketvirtoje – karo pabaiga ir herojaus mirtis. Kūrinyje siekiama įrodyti, kokie kilmingi, garbingi ir narsūs yra Mikalojaus Radvilos protėviai.</a:t>
            </a:r>
          </a:p>
        </p:txBody>
      </p:sp>
    </p:spTree>
    <p:extLst>
      <p:ext uri="{BB962C8B-B14F-4D97-AF65-F5344CB8AC3E}">
        <p14:creationId xmlns:p14="http://schemas.microsoft.com/office/powerpoint/2010/main" val="12842692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a:t>
            </a:r>
            <a:r>
              <a:rPr lang="lt-LT" dirty="0" smtClean="0"/>
              <a:t>šymo tikslas</a:t>
            </a:r>
            <a:endParaRPr lang="en-US" dirty="0"/>
          </a:p>
        </p:txBody>
      </p:sp>
      <p:sp>
        <p:nvSpPr>
          <p:cNvPr id="3" name="Content Placeholder 2"/>
          <p:cNvSpPr>
            <a:spLocks noGrp="1"/>
          </p:cNvSpPr>
          <p:nvPr>
            <p:ph idx="1"/>
          </p:nvPr>
        </p:nvSpPr>
        <p:spPr/>
        <p:txBody>
          <a:bodyPr>
            <a:normAutofit/>
          </a:bodyPr>
          <a:lstStyle/>
          <a:p>
            <a:pPr marL="0" indent="0">
              <a:buNone/>
            </a:pPr>
            <a:r>
              <a:rPr lang="lt-LT" dirty="0" smtClean="0"/>
              <a:t>Išaukštinti Lietuvos valdovų karžygius, kitas istorines asmenybes, ypač aprašyti Mikalojaus Radvilos Rudojo gyvenimą, darbus, įamžinti jo atminimą. Atlyginti politinius ir kultūrinius praradimus, žadinti tautinę savigarbą, tikėjimą valstybės orumu, heroju garbingumu. Šis asmuo, Lietuvos kancleris, Vilniaus vaivada, patriotas, tėvynės gynėjas. </a:t>
            </a:r>
            <a:endParaRPr lang="en-US" dirty="0"/>
          </a:p>
        </p:txBody>
      </p:sp>
    </p:spTree>
    <p:extLst>
      <p:ext uri="{BB962C8B-B14F-4D97-AF65-F5344CB8AC3E}">
        <p14:creationId xmlns:p14="http://schemas.microsoft.com/office/powerpoint/2010/main" val="6073944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r>
              <a:rPr lang="lt-LT" dirty="0" smtClean="0"/>
              <a:t>Mikalojus Radvila Rudasis- realus asmuo</a:t>
            </a:r>
            <a:endParaRPr lang="lt-LT" dirty="0"/>
          </a:p>
        </p:txBody>
      </p:sp>
      <p:sp>
        <p:nvSpPr>
          <p:cNvPr id="3" name="Turinio vietos rezervavimo ženklas 2"/>
          <p:cNvSpPr>
            <a:spLocks noGrp="1"/>
          </p:cNvSpPr>
          <p:nvPr>
            <p:ph idx="1"/>
          </p:nvPr>
        </p:nvSpPr>
        <p:spPr/>
        <p:txBody>
          <a:bodyPr/>
          <a:lstStyle/>
          <a:p>
            <a:endParaRPr lang="lt-LT" dirty="0" smtClean="0"/>
          </a:p>
          <a:p>
            <a:r>
              <a:rPr lang="lt-LT" dirty="0" smtClean="0"/>
              <a:t>Biržų ir Dubingių kunigaikštis, Lietuvos lauko etmonas, didysis etmonas, didysis kancleris, Vilniaus vaivada.</a:t>
            </a:r>
            <a:endParaRPr lang="lt-LT" dirty="0"/>
          </a:p>
        </p:txBody>
      </p:sp>
    </p:spTree>
    <p:extLst>
      <p:ext uri="{BB962C8B-B14F-4D97-AF65-F5344CB8AC3E}">
        <p14:creationId xmlns:p14="http://schemas.microsoft.com/office/powerpoint/2010/main" val="898897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Tėvynės gynėjo auklėjimas stoikų dvasia</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lt-LT" sz="2800" dirty="0" smtClean="0"/>
              <a:t>Auklėtojas Mūsajas būsimą karvedį moko esminių vertybių: materialūs dalykai laikini, o nemirtingos yra tik žmogaus dorybės. Anot jo, karžygiui, tėvynės gynėjui tinka tik vienas kelias – tarnavimas tėvynei, paklusnumas, pagarba protėviams. Auklėtojas moko būsimą karžygį stojiškos laikysenos – dvasios tvirtybės pagundų ir grėsmių akivaizdoje</a:t>
            </a:r>
            <a:r>
              <a:rPr lang="lt-LT" dirty="0" smtClean="0"/>
              <a:t>. Tikrasis atlygis laukia tik danguje,taigi stengtis verta ne dėl šio pasaulio blizgučių, o dėl savo ramios sąžinės ir tyros sielos, gyventi reikia kukliai ir dorai, o veikti - nesavanaudiškai. Poetas subtiliai parodo požiūrį į kilmingumą: aukšta kilmė - tai ne gimstant gautas pranašumas prieš kitus žmones ir įvairios privilegijos, o didžiulis Apvaizdas siųstas įpareigojimas. </a:t>
            </a:r>
            <a:r>
              <a:rPr lang="lt-LT" dirty="0"/>
              <a:t>P</a:t>
            </a:r>
            <a:r>
              <a:rPr lang="lt-LT" dirty="0" smtClean="0"/>
              <a:t>oetas nepamiršta paminėti, kokią baisią kainą už tai turėjo sumokėti gyvi, jaučiantys žmonės, - ne vien saviškiai, bet ir priešai.</a:t>
            </a:r>
            <a:endParaRPr lang="en-US" dirty="0"/>
          </a:p>
        </p:txBody>
      </p:sp>
    </p:spTree>
    <p:extLst>
      <p:ext uri="{BB962C8B-B14F-4D97-AF65-F5344CB8AC3E}">
        <p14:creationId xmlns:p14="http://schemas.microsoft.com/office/powerpoint/2010/main" val="34414294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29600" cy="1143000"/>
          </a:xfrm>
        </p:spPr>
        <p:txBody>
          <a:bodyPr>
            <a:normAutofit fontScale="90000"/>
          </a:bodyPr>
          <a:lstStyle/>
          <a:p>
            <a:r>
              <a:rPr lang="lt-LT" dirty="0" smtClean="0"/>
              <a:t>Radvilos Rudojo paveikslas ir sapnas prieš Ulos mūšį</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lt-LT" dirty="0" smtClean="0"/>
              <a:t>Nuo pat mažens karvedį auklėtojas moko mylėti Tėvynę: „... </a:t>
            </a:r>
            <a:r>
              <a:rPr lang="lt-LT" dirty="0"/>
              <a:t>ž</a:t>
            </a:r>
            <a:r>
              <a:rPr lang="lt-LT" dirty="0" smtClean="0"/>
              <a:t>iūrėk Lietuvos kuo pirmiausia</a:t>
            </a:r>
            <a:r>
              <a:rPr lang="en-US" dirty="0" smtClean="0"/>
              <a:t>!</a:t>
            </a:r>
            <a:r>
              <a:rPr lang="lt-LT" dirty="0" smtClean="0"/>
              <a:t>../ Savo tėvynei tarnauk...“ Tapęs kariuomenės vadu Radvila išgyvena svarbiausią savo gyvenimo mūšį – kovą su Maskvos valstybės caro Ivano Rūsčiojo kariuomenės dalimi, susiruošusia pulti Vilnių. Mūšis prie Ulos upės buvo laimėtas. Radvila Rudasis susapnuoja Vytautą Didįjį, nusiminusį ir nelaimingą dėl Lietuvą užklupusių negandų: „Lietuvos nelaimės mane sugraudino.“, tai atskleidžia didžiausią trūkumą – meilės tėvynei stoką. Vytautas Didysis kreipiasi į karvedį - parodo pasitikėjimą garbingos giminės didiku  Radvila Ruduoju. „Štai kas svarbu: nugalėk</a:t>
            </a:r>
            <a:r>
              <a:rPr lang="en-US" dirty="0" smtClean="0"/>
              <a:t>!</a:t>
            </a:r>
            <a:r>
              <a:rPr lang="lt-LT" dirty="0" smtClean="0"/>
              <a:t>“ ragina kunigaikštis karvedį vadindamas jį vienintelę Lietuvos viltimi ginant šalį nuo Maskvos. Taigi, poetas J.Radvanas siekė heroizuoti Radvilų giminę kaip pajėgią grąžinti prarastąją LDK šlovę ir politinę įtaką.</a:t>
            </a:r>
            <a:endParaRPr lang="en-US" dirty="0"/>
          </a:p>
        </p:txBody>
      </p:sp>
    </p:spTree>
    <p:extLst>
      <p:ext uri="{BB962C8B-B14F-4D97-AF65-F5344CB8AC3E}">
        <p14:creationId xmlns:p14="http://schemas.microsoft.com/office/powerpoint/2010/main" val="12433331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Radvila</a:t>
            </a:r>
            <a:r>
              <a:rPr lang="en-US" dirty="0" smtClean="0"/>
              <a:t> </a:t>
            </a:r>
            <a:r>
              <a:rPr lang="en-US" dirty="0" err="1" smtClean="0"/>
              <a:t>Rudasis</a:t>
            </a:r>
            <a:r>
              <a:rPr lang="en-US" dirty="0" smtClean="0"/>
              <a:t> </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lt-LT" dirty="0" smtClean="0"/>
              <a:t>Radvila sielojasi dėl priešų niokojamos Tėvynės, dėl galimo pralaimėjimo. Jo puoselėjamos vertybės: ryžtas ginti Tėvynę(„baisų karą reikės su žiauria gentimi mus kariauti“), santarvės, teisingumo troškimas(„priešai nesistengia gyvent sutartim, tikėjimu, teise“), patriotizmas, žmonių gyvybės („Tėvynės mielos ir mirčiai vaikų neišduokit“</a:t>
            </a:r>
            <a:r>
              <a:rPr lang="en-US" dirty="0" smtClean="0"/>
              <a:t>). </a:t>
            </a:r>
            <a:r>
              <a:rPr lang="en-US" dirty="0" err="1" smtClean="0"/>
              <a:t>Radvilos</a:t>
            </a:r>
            <a:r>
              <a:rPr lang="en-US" dirty="0" smtClean="0"/>
              <a:t> </a:t>
            </a:r>
            <a:r>
              <a:rPr lang="en-US" dirty="0" err="1" smtClean="0"/>
              <a:t>kalb</a:t>
            </a:r>
            <a:r>
              <a:rPr lang="lt-LT" dirty="0" smtClean="0"/>
              <a:t>a įtikina karius, jie rengiasi kovai, kurią laimi. Sėkmę lėmė kovų patyrimas ir Dievo pagalba.</a:t>
            </a:r>
            <a:endParaRPr lang="en-US" dirty="0"/>
          </a:p>
        </p:txBody>
      </p:sp>
    </p:spTree>
    <p:extLst>
      <p:ext uri="{BB962C8B-B14F-4D97-AF65-F5344CB8AC3E}">
        <p14:creationId xmlns:p14="http://schemas.microsoft.com/office/powerpoint/2010/main" val="25899192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Radvilos Rudojo skydas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lt-LT" dirty="0" smtClean="0"/>
              <a:t>Į svarbiausią mūšį Radvilą Rudąjį lydi auksu iškaltas skydas. Karvedžio šalmas žaižaravo ryškiai, o skydą puošia  gabinga Lietuvos praeitis: garsūs mūšiai su Rytų ir Vakarų kaimynais, Lietuvos valdovai ir vienintelis karalius Mindaugas. Ant skydo puikuojasi ir dviejų legendų siužetai: pirmasis apie lietuvių kilmę iš romėnų (turėjo pabrėžti lietuvių kilmingumą, karingumą ir vertę, priartinti LDK prie Europos kultūros), antrasis – apie Gedimino sapną ( Gediminas nėra Vilniaus įkūrėjas, bet jam valdant miestas tampa žinomas, garsus, galingas). Nors skydo puošybos nemato savininkas, ją gerai mato priešas. Magiškoji tų vaizdų galia turi ne tik apsaugoti karį, bet ir paveikti priešą – tai tampa Radvilos įkvėpimo šaltiniu.</a:t>
            </a:r>
            <a:endParaRPr lang="en-US" dirty="0"/>
          </a:p>
        </p:txBody>
      </p:sp>
    </p:spTree>
    <p:extLst>
      <p:ext uri="{BB962C8B-B14F-4D97-AF65-F5344CB8AC3E}">
        <p14:creationId xmlns:p14="http://schemas.microsoft.com/office/powerpoint/2010/main" val="40573782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Peizažas</a:t>
            </a:r>
            <a:endParaRPr lang="lt-LT" dirty="0"/>
          </a:p>
        </p:txBody>
      </p:sp>
      <p:sp>
        <p:nvSpPr>
          <p:cNvPr id="3" name="Turinio vietos rezervavimo ženklas 2"/>
          <p:cNvSpPr>
            <a:spLocks noGrp="1"/>
          </p:cNvSpPr>
          <p:nvPr>
            <p:ph idx="1"/>
          </p:nvPr>
        </p:nvSpPr>
        <p:spPr/>
        <p:txBody>
          <a:bodyPr/>
          <a:lstStyle/>
          <a:p>
            <a:r>
              <a:rPr lang="lt-LT" dirty="0" smtClean="0"/>
              <a:t>Poemos erdvė plati, atvira – vaizduojama Vytauto Didžiojo laikų Lietuva nuo Baltijos iki Juodosios jūros</a:t>
            </a:r>
            <a:endParaRPr lang="lt-LT" dirty="0"/>
          </a:p>
        </p:txBody>
      </p:sp>
    </p:spTree>
    <p:extLst>
      <p:ext uri="{BB962C8B-B14F-4D97-AF65-F5344CB8AC3E}">
        <p14:creationId xmlns:p14="http://schemas.microsoft.com/office/powerpoint/2010/main" val="2718800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Lietuvos gamta „Radviliadoje“</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lt-LT" i="1" dirty="0" smtClean="0"/>
              <a:t>Lietuvos peizažas turi didelę įtaką žmogaus charakteriui. </a:t>
            </a:r>
            <a:r>
              <a:rPr lang="lt-LT" dirty="0" smtClean="0"/>
              <a:t>Gamta elgiasi kaip griežta motina – stygiumi, trūkumu ji auklėja ambicingus, narsius, ištvermingus Lietuvos karius. Čia gausu girių, ežerų, upių. Gūdžiuose giriose apstu žvėrių, ąžuolų kamienais srūva medus, o šaltiniai girdo upes. Girių aprašymas hiperbolizuotas: „jos viršūnėmis šičia žvaigždynus  / remia, o medžių šaknim ligi Stikso vėlių nusileidžia“.   Išvardijamos upės nuo Juodosios iki Baltijos jūrų (erdvė plati, atvira), reiškia ne tik gamtos gyvybingumą, bet ir atkuria Vytauto Didžiojo laikų peizažą. Tai turi kelti lietuvių savivertę ir skatinti atkurti dingusią Lietuvos didybę. Tad rūsti, atšiauri Lietuvos gamta – kario, Lietuvos gynėjo, auklėtoja.</a:t>
            </a:r>
            <a:endParaRPr lang="en-US" i="1" dirty="0"/>
          </a:p>
        </p:txBody>
      </p:sp>
    </p:spTree>
    <p:extLst>
      <p:ext uri="{BB962C8B-B14F-4D97-AF65-F5344CB8AC3E}">
        <p14:creationId xmlns:p14="http://schemas.microsoft.com/office/powerpoint/2010/main" val="25627316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„Radviliados“ reikšmė</a:t>
            </a:r>
            <a:endParaRPr lang="en-US" dirty="0"/>
          </a:p>
        </p:txBody>
      </p:sp>
      <p:sp>
        <p:nvSpPr>
          <p:cNvPr id="3" name="Content Placeholder 2"/>
          <p:cNvSpPr>
            <a:spLocks noGrp="1"/>
          </p:cNvSpPr>
          <p:nvPr>
            <p:ph idx="1"/>
          </p:nvPr>
        </p:nvSpPr>
        <p:spPr/>
        <p:txBody>
          <a:bodyPr>
            <a:normAutofit/>
          </a:bodyPr>
          <a:lstStyle/>
          <a:p>
            <a:pPr marL="0" indent="0">
              <a:buNone/>
            </a:pPr>
            <a:r>
              <a:rPr lang="lt-LT" sz="2800" dirty="0" smtClean="0"/>
              <a:t>J.Radvanas įamžino didingą tėvynės vaizdinį, sukūrė amžinos, galingos Lietuvos mitą. Tas vaizdinys susijęs su pagrindiniais lietuvių ideologijos simboliais – karaliumi Mindaugu, didžiuoju kunigaikščiu Vytautu, Mikalojumi Radvila Ruduoju, Vilniumi ir Vytauto laikų kraštovaizdžiu. Didžiausiu savo gyvenimo kūriniu jam pavyko perteikti tokį tėvynės paveikslą, kokį vėliau romantinėse vizijose regės A.Mickevičius, S.Daukantas, A.Baranauskas, Maironis.</a:t>
            </a:r>
            <a:endParaRPr lang="en-US" sz="2800" dirty="0"/>
          </a:p>
        </p:txBody>
      </p:sp>
    </p:spTree>
    <p:extLst>
      <p:ext uri="{BB962C8B-B14F-4D97-AF65-F5344CB8AC3E}">
        <p14:creationId xmlns:p14="http://schemas.microsoft.com/office/powerpoint/2010/main" val="39480776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407</TotalTime>
  <Words>1091</Words>
  <Application>Microsoft Office PowerPoint</Application>
  <PresentationFormat>Demonstracija ekrane (4:3)</PresentationFormat>
  <Paragraphs>38</Paragraphs>
  <Slides>14</Slides>
  <Notes>0</Notes>
  <HiddenSlides>0</HiddenSlides>
  <MMClips>0</MMClips>
  <ScaleCrop>false</ScaleCrop>
  <HeadingPairs>
    <vt:vector size="4" baseType="variant">
      <vt:variant>
        <vt:lpstr>Tema</vt:lpstr>
      </vt:variant>
      <vt:variant>
        <vt:i4>1</vt:i4>
      </vt:variant>
      <vt:variant>
        <vt:lpstr>Skaidrių pavadinimai</vt:lpstr>
      </vt:variant>
      <vt:variant>
        <vt:i4>14</vt:i4>
      </vt:variant>
    </vt:vector>
  </HeadingPairs>
  <TitlesOfParts>
    <vt:vector size="15" baseType="lpstr">
      <vt:lpstr>Solstice</vt:lpstr>
      <vt:lpstr>Jonas Radvanas (XVIa.vid.~1592m.) „Radviliada“</vt:lpstr>
      <vt:lpstr>Apie autorių</vt:lpstr>
      <vt:lpstr>Istorinė kultūrinė aplinka</vt:lpstr>
      <vt:lpstr>Kontekstas </vt:lpstr>
      <vt:lpstr>„Radviliada“</vt:lpstr>
      <vt:lpstr>Parašymo tikslas</vt:lpstr>
      <vt:lpstr>Mikalojus Radvila Rudasis- realus asmuo</vt:lpstr>
      <vt:lpstr>Tėvynės gynėjo auklėjimas stoikų dvasia</vt:lpstr>
      <vt:lpstr>Radvilos Rudojo paveikslas ir sapnas prieš Ulos mūšį</vt:lpstr>
      <vt:lpstr>Radvila Rudasis </vt:lpstr>
      <vt:lpstr>Radvilos Rudojo skydas</vt:lpstr>
      <vt:lpstr>Peizažas</vt:lpstr>
      <vt:lpstr>Lietuvos gamta „Radviliadoje“</vt:lpstr>
      <vt:lpstr>„Radviliados“ reikšmė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Jonas Radvanas “Radviliada”(poema)</dc:title>
  <dc:creator>simona mickute</dc:creator>
  <cp:lastModifiedBy>Irmantas</cp:lastModifiedBy>
  <cp:revision>28</cp:revision>
  <dcterms:created xsi:type="dcterms:W3CDTF">2015-01-18T10:04:18Z</dcterms:created>
  <dcterms:modified xsi:type="dcterms:W3CDTF">2015-04-20T15:32:44Z</dcterms:modified>
</cp:coreProperties>
</file>