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lt-LT" smtClean="0"/>
              <a:t>Spustelėję redag. ruoš. pavad. stilių</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lt-LT" smtClean="0"/>
              <a:t>Spustelėję redag. ruoš. pavad. stilių</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lt-LT" smtClean="0"/>
              <a:t>Spustelėję redag. ruoš. pavad. stilių</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Date Placeholder 2"/>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lt-LT" smtClean="0"/>
              <a:t>Spustelėję redag. ruoš. pavad. stilių</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lt-LT" smtClean="0"/>
              <a:t>Spustelėję redag. ruoš. pavad. stilių</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lt-LT" smtClean="0"/>
              <a:t>Spustelėję redag. ruoš. teksto stilių</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lt-LT" smtClean="0"/>
              <a:t>Spustelėję redag. ruoš. pavad. stilių</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lt-LT" smtClean="0"/>
              <a:t>Spustelėję redag. ruoš. teksto stilių</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4/27/2015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hyperlink" Target="http://lt.wikipedia.org/wiki/Bir%C5%BEelio_1" TargetMode="External"/><Relationship Id="rId7" Type="http://schemas.openxmlformats.org/officeDocument/2006/relationships/hyperlink" Target="http://lt.wikipedia.org/wiki/Lapkri%C4%8Dio_20" TargetMode="External"/><Relationship Id="rId2" Type="http://schemas.openxmlformats.org/officeDocument/2006/relationships/hyperlink" Target="http://lt.wikipedia.org/wiki/1948" TargetMode="External"/><Relationship Id="rId1" Type="http://schemas.openxmlformats.org/officeDocument/2006/relationships/slideLayout" Target="../slideLayouts/slideLayout1.xml"/><Relationship Id="rId6" Type="http://schemas.openxmlformats.org/officeDocument/2006/relationships/hyperlink" Target="http://lt.wikipedia.org/wiki/2007" TargetMode="External"/><Relationship Id="rId5" Type="http://schemas.openxmlformats.org/officeDocument/2006/relationships/hyperlink" Target="http://lt.wikipedia.org/wiki/Alytaus_rajonas" TargetMode="External"/><Relationship Id="rId4" Type="http://schemas.openxmlformats.org/officeDocument/2006/relationships/hyperlink" Target="http://lt.wikipedia.org/wiki/Kan%C4%8D%C4%97nai"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lt.wikipedia.org/wiki/1975" TargetMode="External"/><Relationship Id="rId3" Type="http://schemas.openxmlformats.org/officeDocument/2006/relationships/hyperlink" Target="http://lt.wikipedia.org/wiki/VU" TargetMode="External"/><Relationship Id="rId7" Type="http://schemas.openxmlformats.org/officeDocument/2006/relationships/hyperlink" Target="http://lt.wikipedia.org/wiki/Dienovidis_(Vilnius)" TargetMode="External"/><Relationship Id="rId2" Type="http://schemas.openxmlformats.org/officeDocument/2006/relationships/hyperlink" Target="http://lt.wikipedia.org/wiki/1970" TargetMode="External"/><Relationship Id="rId1" Type="http://schemas.openxmlformats.org/officeDocument/2006/relationships/slideLayout" Target="../slideLayouts/slideLayout2.xml"/><Relationship Id="rId6" Type="http://schemas.openxmlformats.org/officeDocument/2006/relationships/hyperlink" Target="http://lt.wikipedia.org/wiki/Dialogas_(savaitra%C5%A1tis)" TargetMode="External"/><Relationship Id="rId11" Type="http://schemas.openxmlformats.org/officeDocument/2006/relationships/hyperlink" Target="http://lt.wikipedia.org/wiki/2001" TargetMode="External"/><Relationship Id="rId5" Type="http://schemas.openxmlformats.org/officeDocument/2006/relationships/hyperlink" Target="http://lt.wikipedia.org/wiki/Moksleivis_(%C5%BEurnalas)" TargetMode="External"/><Relationship Id="rId10" Type="http://schemas.openxmlformats.org/officeDocument/2006/relationships/hyperlink" Target="http://lt.wikipedia.org/wiki/2000" TargetMode="External"/><Relationship Id="rId4" Type="http://schemas.openxmlformats.org/officeDocument/2006/relationships/hyperlink" Target="http://lt.wikipedia.org/wiki/Lietuvi%C5%B3_kalba" TargetMode="External"/><Relationship Id="rId9" Type="http://schemas.openxmlformats.org/officeDocument/2006/relationships/hyperlink" Target="http://lt.wikipedia.org/wiki/Lietuvos_ra%C5%A1ytoj%C5%B3_s%C4%85jung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lt.wikipedia.org/wiki/1998" TargetMode="External"/><Relationship Id="rId13" Type="http://schemas.openxmlformats.org/officeDocument/2006/relationships/hyperlink" Target="http://lt.wikipedia.org/wiki/1944" TargetMode="External"/><Relationship Id="rId3" Type="http://schemas.openxmlformats.org/officeDocument/2006/relationships/hyperlink" Target="http://lt.wikipedia.org/wiki/1982" TargetMode="External"/><Relationship Id="rId7" Type="http://schemas.openxmlformats.org/officeDocument/2006/relationships/hyperlink" Target="http://lt.wikipedia.org/wiki/1996" TargetMode="External"/><Relationship Id="rId12" Type="http://schemas.openxmlformats.org/officeDocument/2006/relationships/hyperlink" Target="http://lt.wikipedia.org/wiki/1864" TargetMode="External"/><Relationship Id="rId2" Type="http://schemas.openxmlformats.org/officeDocument/2006/relationships/hyperlink" Target="http://lt.wikipedia.org/wiki/1976" TargetMode="External"/><Relationship Id="rId1" Type="http://schemas.openxmlformats.org/officeDocument/2006/relationships/slideLayout" Target="../slideLayouts/slideLayout2.xml"/><Relationship Id="rId6" Type="http://schemas.openxmlformats.org/officeDocument/2006/relationships/hyperlink" Target="http://lt.wikipedia.org/wiki/1994" TargetMode="External"/><Relationship Id="rId11" Type="http://schemas.openxmlformats.org/officeDocument/2006/relationships/hyperlink" Target="http://lt.wikipedia.org/wiki/2006" TargetMode="External"/><Relationship Id="rId5" Type="http://schemas.openxmlformats.org/officeDocument/2006/relationships/hyperlink" Target="http://lt.wikipedia.org/wiki/1987" TargetMode="External"/><Relationship Id="rId10" Type="http://schemas.openxmlformats.org/officeDocument/2006/relationships/hyperlink" Target="http://lt.wikipedia.org/wiki/2003" TargetMode="External"/><Relationship Id="rId4" Type="http://schemas.openxmlformats.org/officeDocument/2006/relationships/hyperlink" Target="http://lt.wikipedia.org/wiki/1986" TargetMode="External"/><Relationship Id="rId9" Type="http://schemas.openxmlformats.org/officeDocument/2006/relationships/hyperlink" Target="http://lt.wikipedia.org/wiki/2002"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lt.wikipedia.org/wiki/Paulius_%C5%A0irvys" TargetMode="External"/><Relationship Id="rId2" Type="http://schemas.openxmlformats.org/officeDocument/2006/relationships/hyperlink" Target="http://lt.wikipedia.org/wiki/Lietuvos_did%C5%BEiojo_kunigaik%C5%A1%C4%8Dio_Gedimino_ordino_Riterio_kry%C5%BEius" TargetMode="External"/><Relationship Id="rId1" Type="http://schemas.openxmlformats.org/officeDocument/2006/relationships/slideLayout" Target="../slideLayouts/slideLayout2.xml"/><Relationship Id="rId6" Type="http://schemas.openxmlformats.org/officeDocument/2006/relationships/hyperlink" Target="http://lt.wikipedia.org/w/index.php?title=Literat%C5%ABrin%C4%97_%E2%80%9EVarp%C5%B3%E2%80%9C_premija&amp;action=edit&amp;redlink=1" TargetMode="External"/><Relationship Id="rId5" Type="http://schemas.openxmlformats.org/officeDocument/2006/relationships/hyperlink" Target="http://lt.wikipedia.org/wiki/2006" TargetMode="External"/><Relationship Id="rId4" Type="http://schemas.openxmlformats.org/officeDocument/2006/relationships/hyperlink" Target="http://lt.wikipedia.org/wiki/2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a:t>Ona </a:t>
            </a:r>
            <a:r>
              <a:rPr lang="lt-LT" dirty="0" err="1"/>
              <a:t>Baliukonė</a:t>
            </a:r>
            <a:r>
              <a:rPr lang="lt-LT" dirty="0"/>
              <a:t/>
            </a:r>
            <a:br>
              <a:rPr lang="lt-LT" dirty="0"/>
            </a:br>
            <a:endParaRPr lang="ru-RU" dirty="0"/>
          </a:p>
        </p:txBody>
      </p:sp>
      <p:sp>
        <p:nvSpPr>
          <p:cNvPr id="3" name="Antrinis pavadinimas 2"/>
          <p:cNvSpPr>
            <a:spLocks noGrp="1"/>
          </p:cNvSpPr>
          <p:nvPr>
            <p:ph type="subTitle" idx="1"/>
          </p:nvPr>
        </p:nvSpPr>
        <p:spPr/>
        <p:txBody>
          <a:bodyPr/>
          <a:lstStyle/>
          <a:p>
            <a:r>
              <a:rPr lang="lt-LT" b="1" dirty="0"/>
              <a:t>Ona Baliukonytė (Onė </a:t>
            </a:r>
            <a:r>
              <a:rPr lang="lt-LT" b="1" dirty="0" err="1"/>
              <a:t>Baliukonė</a:t>
            </a:r>
            <a:r>
              <a:rPr lang="lt-LT" b="1" dirty="0"/>
              <a:t>)</a:t>
            </a:r>
            <a:r>
              <a:rPr lang="lt-LT" dirty="0"/>
              <a:t> (</a:t>
            </a:r>
            <a:r>
              <a:rPr lang="lt-LT" dirty="0">
                <a:hlinkClick r:id="rId2" tooltip="1948"/>
              </a:rPr>
              <a:t>1948</a:t>
            </a:r>
            <a:r>
              <a:rPr lang="lt-LT" dirty="0"/>
              <a:t> m. </a:t>
            </a:r>
            <a:r>
              <a:rPr lang="lt-LT" dirty="0">
                <a:hlinkClick r:id="rId3" tooltip="Birželio 1"/>
              </a:rPr>
              <a:t>birželio 1</a:t>
            </a:r>
            <a:r>
              <a:rPr lang="lt-LT" dirty="0"/>
              <a:t> d. </a:t>
            </a:r>
            <a:r>
              <a:rPr lang="lt-LT" u="sng" dirty="0" err="1">
                <a:hlinkClick r:id="rId4" tooltip="Kančėnai"/>
              </a:rPr>
              <a:t>Kančėnuose</a:t>
            </a:r>
            <a:r>
              <a:rPr lang="lt-LT" dirty="0"/>
              <a:t>, </a:t>
            </a:r>
            <a:r>
              <a:rPr lang="lt-LT" dirty="0">
                <a:hlinkClick r:id="rId5" tooltip="Alytaus rajonas"/>
              </a:rPr>
              <a:t>Alytaus raj</a:t>
            </a:r>
            <a:r>
              <a:rPr lang="lt-LT" dirty="0"/>
              <a:t>. – </a:t>
            </a:r>
            <a:r>
              <a:rPr lang="lt-LT" dirty="0">
                <a:hlinkClick r:id="rId6" tooltip="2007"/>
              </a:rPr>
              <a:t>2007</a:t>
            </a:r>
            <a:r>
              <a:rPr lang="lt-LT" dirty="0"/>
              <a:t> m. </a:t>
            </a:r>
            <a:r>
              <a:rPr lang="lt-LT" dirty="0">
                <a:hlinkClick r:id="rId7" tooltip="Lapkričio 20"/>
              </a:rPr>
              <a:t>lapkričio 20</a:t>
            </a:r>
            <a:r>
              <a:rPr lang="lt-LT" dirty="0"/>
              <a:t> d.) – poetė, rašytoja, tapytoja, Nacionalinės premijos laureatė.</a:t>
            </a:r>
            <a:endParaRPr lang="ru-RU" dirty="0"/>
          </a:p>
        </p:txBody>
      </p:sp>
      <p:pic>
        <p:nvPicPr>
          <p:cNvPr id="4" name="Paveikslėlis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5219" y="0"/>
            <a:ext cx="2923540" cy="4409274"/>
          </a:xfrm>
          <a:prstGeom prst="rect">
            <a:avLst/>
          </a:prstGeom>
        </p:spPr>
      </p:pic>
    </p:spTree>
    <p:extLst>
      <p:ext uri="{BB962C8B-B14F-4D97-AF65-F5344CB8AC3E}">
        <p14:creationId xmlns:p14="http://schemas.microsoft.com/office/powerpoint/2010/main" val="88467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Biografija</a:t>
            </a:r>
            <a:r>
              <a:rPr lang="en-US" dirty="0"/>
              <a:t/>
            </a:r>
            <a:br>
              <a:rPr lang="en-US" dirty="0"/>
            </a:br>
            <a:endParaRPr lang="ru-RU" dirty="0"/>
          </a:p>
        </p:txBody>
      </p:sp>
      <p:sp>
        <p:nvSpPr>
          <p:cNvPr id="3" name="Turinio vietos rezervavimo ženklas 2"/>
          <p:cNvSpPr>
            <a:spLocks noGrp="1"/>
          </p:cNvSpPr>
          <p:nvPr>
            <p:ph idx="1"/>
          </p:nvPr>
        </p:nvSpPr>
        <p:spPr/>
        <p:txBody>
          <a:bodyPr/>
          <a:lstStyle/>
          <a:p>
            <a:r>
              <a:rPr lang="lt-LT" dirty="0">
                <a:hlinkClick r:id="rId2" tooltip="1970"/>
              </a:rPr>
              <a:t>1970</a:t>
            </a:r>
            <a:r>
              <a:rPr lang="lt-LT" dirty="0"/>
              <a:t> m. </a:t>
            </a:r>
            <a:r>
              <a:rPr lang="lt-LT" dirty="0">
                <a:hlinkClick r:id="rId3" tooltip="VU"/>
              </a:rPr>
              <a:t>Vilniaus universitete</a:t>
            </a:r>
            <a:r>
              <a:rPr lang="lt-LT" dirty="0"/>
              <a:t> baigė </a:t>
            </a:r>
            <a:r>
              <a:rPr lang="lt-LT" dirty="0">
                <a:hlinkClick r:id="rId4" tooltip="Lietuvių kalba"/>
              </a:rPr>
              <a:t>lietuvių kalbą</a:t>
            </a:r>
            <a:r>
              <a:rPr lang="lt-LT" dirty="0"/>
              <a:t> ir literatūrą. Žurnalų „</a:t>
            </a:r>
            <a:r>
              <a:rPr lang="lt-LT" dirty="0">
                <a:hlinkClick r:id="rId5" tooltip="Moksleivis (žurnalas)"/>
              </a:rPr>
              <a:t>Moksleivis</a:t>
            </a:r>
            <a:r>
              <a:rPr lang="lt-LT" dirty="0"/>
              <a:t>“, savaitraščių „</a:t>
            </a:r>
            <a:r>
              <a:rPr lang="lt-LT" dirty="0">
                <a:hlinkClick r:id="rId6" tooltip="Dialogas (savaitraštis)"/>
              </a:rPr>
              <a:t>Dialogas</a:t>
            </a:r>
            <a:r>
              <a:rPr lang="lt-LT" dirty="0"/>
              <a:t>“ ir „</a:t>
            </a:r>
            <a:r>
              <a:rPr lang="lt-LT" u="sng" dirty="0">
                <a:hlinkClick r:id="rId7" tooltip="Dienovidis (Vilnius)"/>
              </a:rPr>
              <a:t>Dienovidis</a:t>
            </a:r>
            <a:r>
              <a:rPr lang="lt-LT" dirty="0"/>
              <a:t>“ redakcijų darbuotoja. Nuo </a:t>
            </a:r>
            <a:r>
              <a:rPr lang="lt-LT" dirty="0">
                <a:hlinkClick r:id="rId8" tooltip="1975"/>
              </a:rPr>
              <a:t>1975</a:t>
            </a:r>
            <a:r>
              <a:rPr lang="lt-LT" dirty="0"/>
              <a:t> m. </a:t>
            </a:r>
            <a:r>
              <a:rPr lang="lt-LT" dirty="0">
                <a:hlinkClick r:id="rId9" tooltip="Lietuvos rašytojų sąjunga"/>
              </a:rPr>
              <a:t>Lietuvos rašytojų sąjungos</a:t>
            </a:r>
            <a:r>
              <a:rPr lang="lt-LT" dirty="0"/>
              <a:t> narė. </a:t>
            </a:r>
            <a:r>
              <a:rPr lang="lt-LT" dirty="0">
                <a:hlinkClick r:id="rId10" tooltip="2000"/>
              </a:rPr>
              <a:t>2000</a:t>
            </a:r>
            <a:r>
              <a:rPr lang="lt-LT" dirty="0"/>
              <a:t> ir </a:t>
            </a:r>
            <a:r>
              <a:rPr lang="lt-LT" dirty="0">
                <a:hlinkClick r:id="rId11" tooltip="2001"/>
              </a:rPr>
              <a:t>2001</a:t>
            </a:r>
            <a:r>
              <a:rPr lang="lt-LT" dirty="0"/>
              <a:t> m. surengė tapybos darbų parodas.</a:t>
            </a:r>
            <a:endParaRPr lang="ru-RU" dirty="0"/>
          </a:p>
        </p:txBody>
      </p:sp>
    </p:spTree>
    <p:extLst>
      <p:ext uri="{BB962C8B-B14F-4D97-AF65-F5344CB8AC3E}">
        <p14:creationId xmlns:p14="http://schemas.microsoft.com/office/powerpoint/2010/main" val="29070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Kūryba</a:t>
            </a:r>
            <a:r>
              <a:rPr lang="en-US" dirty="0"/>
              <a:t/>
            </a:r>
            <a:br>
              <a:rPr lang="en-US" dirty="0"/>
            </a:br>
            <a:endParaRPr lang="ru-RU" dirty="0"/>
          </a:p>
        </p:txBody>
      </p:sp>
      <p:sp>
        <p:nvSpPr>
          <p:cNvPr id="3" name="Turinio vietos rezervavimo ženklas 2"/>
          <p:cNvSpPr>
            <a:spLocks noGrp="1"/>
          </p:cNvSpPr>
          <p:nvPr>
            <p:ph idx="1"/>
          </p:nvPr>
        </p:nvSpPr>
        <p:spPr/>
        <p:txBody>
          <a:bodyPr/>
          <a:lstStyle/>
          <a:p>
            <a:r>
              <a:rPr lang="lt-LT" dirty="0"/>
              <a:t>Ankstyvieji eilėraščiai (rinkinys „Laukinės vaivorykštės“, „Viltis“) pasižymi emociniu atvirumu, žmogaus ir gamtos vienovės pajautimu. Rinkinyje „Iš kelio dulkių“ sustiprėjo dramatizmas, etinis maksimalizmas, vienišumo, romantinio išskirtinumo nuotaikos. Vėlesnėje kūryboje (rinkinys „Tėve mūsų gyvenime“, „Vaduok“) ryškios bendrumo su pasauliu, harmonijos, dvasios ramybės paieškos, metafizinė laikinumo ir amžinybės priešprieša siejama su moteriškąja patirtimi. Eilėraščių rinkiniuose „Bokštai“, „Elgetaujanti saulė“, „Neregio sodai“ krikščioniški motyvai susipina su Rytų religijų įvaizdžiais.</a:t>
            </a:r>
            <a:endParaRPr lang="ru-RU" dirty="0"/>
          </a:p>
        </p:txBody>
      </p:sp>
    </p:spTree>
    <p:extLst>
      <p:ext uri="{BB962C8B-B14F-4D97-AF65-F5344CB8AC3E}">
        <p14:creationId xmlns:p14="http://schemas.microsoft.com/office/powerpoint/2010/main" val="216857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Bibliografija</a:t>
            </a:r>
            <a:r>
              <a:rPr lang="en-US" dirty="0"/>
              <a:t/>
            </a:r>
            <a:br>
              <a:rPr lang="en-US" dirty="0"/>
            </a:br>
            <a:endParaRPr lang="ru-RU" dirty="0"/>
          </a:p>
        </p:txBody>
      </p:sp>
      <p:sp>
        <p:nvSpPr>
          <p:cNvPr id="3" name="Turinio vietos rezervavimo ženklas 2"/>
          <p:cNvSpPr>
            <a:spLocks noGrp="1"/>
          </p:cNvSpPr>
          <p:nvPr>
            <p:ph idx="1"/>
          </p:nvPr>
        </p:nvSpPr>
        <p:spPr/>
        <p:txBody>
          <a:bodyPr>
            <a:normAutofit fontScale="55000" lnSpcReduction="20000"/>
          </a:bodyPr>
          <a:lstStyle/>
          <a:p>
            <a:r>
              <a:rPr lang="lt-LT" dirty="0"/>
              <a:t>„Laukinės vaivorykštės“ (eilėraščiai, Vilnius, Vaga, 1971 m.),</a:t>
            </a:r>
          </a:p>
          <a:p>
            <a:r>
              <a:rPr lang="lt-LT" dirty="0"/>
              <a:t>„Viltis“ (eilėraščiai, Vilnius, Vaga, </a:t>
            </a:r>
            <a:r>
              <a:rPr lang="lt-LT" dirty="0">
                <a:hlinkClick r:id="rId2" tooltip="1976"/>
              </a:rPr>
              <a:t>1976</a:t>
            </a:r>
            <a:r>
              <a:rPr lang="lt-LT" dirty="0"/>
              <a:t> m.),</a:t>
            </a:r>
          </a:p>
          <a:p>
            <a:r>
              <a:rPr lang="lt-LT" dirty="0"/>
              <a:t>„Iš kelio dulkių“ (eilėraščiai, Vilnius, Vaga, </a:t>
            </a:r>
            <a:r>
              <a:rPr lang="lt-LT" dirty="0">
                <a:hlinkClick r:id="rId3" tooltip="1982"/>
              </a:rPr>
              <a:t>1982</a:t>
            </a:r>
            <a:r>
              <a:rPr lang="lt-LT" dirty="0"/>
              <a:t> m.),</a:t>
            </a:r>
          </a:p>
          <a:p>
            <a:r>
              <a:rPr lang="lt-LT" dirty="0"/>
              <a:t>„Tėve mūsų gyvenime“ (eilėraščiai, Vilnius, Vaga, </a:t>
            </a:r>
            <a:r>
              <a:rPr lang="lt-LT" dirty="0">
                <a:hlinkClick r:id="rId4" tooltip="1986"/>
              </a:rPr>
              <a:t>1986</a:t>
            </a:r>
            <a:r>
              <a:rPr lang="lt-LT" dirty="0"/>
              <a:t> m.),</a:t>
            </a:r>
          </a:p>
          <a:p>
            <a:r>
              <a:rPr lang="lt-LT" dirty="0"/>
              <a:t>„Kelionės fragmentai“ (</a:t>
            </a:r>
            <a:r>
              <a:rPr lang="lt-LT" dirty="0" err="1"/>
              <a:t>esė</a:t>
            </a:r>
            <a:r>
              <a:rPr lang="lt-LT" dirty="0"/>
              <a:t>, Vilnius, Vaga, </a:t>
            </a:r>
            <a:r>
              <a:rPr lang="lt-LT" dirty="0">
                <a:hlinkClick r:id="rId5" tooltip="1987"/>
              </a:rPr>
              <a:t>1987</a:t>
            </a:r>
            <a:r>
              <a:rPr lang="lt-LT" dirty="0"/>
              <a:t> m.).</a:t>
            </a:r>
          </a:p>
          <a:p>
            <a:r>
              <a:rPr lang="lt-LT" dirty="0"/>
              <a:t>„Vaduok“ (eilėraščiai, Vilnius, Vaga, </a:t>
            </a:r>
            <a:r>
              <a:rPr lang="lt-LT" dirty="0">
                <a:hlinkClick r:id="rId6" tooltip="1994"/>
              </a:rPr>
              <a:t>1994</a:t>
            </a:r>
            <a:r>
              <a:rPr lang="lt-LT" dirty="0"/>
              <a:t> m.),</a:t>
            </a:r>
          </a:p>
          <a:p>
            <a:r>
              <a:rPr lang="lt-LT" dirty="0"/>
              <a:t>„Bokštai“ (eilėraščiai, Vilnius: Lietuvos rašytojų sąjungos leidykla, </a:t>
            </a:r>
            <a:r>
              <a:rPr lang="lt-LT" dirty="0">
                <a:hlinkClick r:id="rId7" tooltip="1996"/>
              </a:rPr>
              <a:t>1996</a:t>
            </a:r>
            <a:r>
              <a:rPr lang="lt-LT" dirty="0"/>
              <a:t> m.),</a:t>
            </a:r>
          </a:p>
          <a:p>
            <a:r>
              <a:rPr lang="lt-LT" dirty="0"/>
              <a:t>„Elgetaujanti saulė“ (eilėraščiai, Vilnius: Lietuvos rašytojų sąjungos leidykla, </a:t>
            </a:r>
            <a:r>
              <a:rPr lang="lt-LT" dirty="0">
                <a:hlinkClick r:id="rId8" tooltip="1998"/>
              </a:rPr>
              <a:t>1998</a:t>
            </a:r>
            <a:r>
              <a:rPr lang="lt-LT" dirty="0"/>
              <a:t> m.);</a:t>
            </a:r>
          </a:p>
          <a:p>
            <a:r>
              <a:rPr lang="lt-LT" dirty="0"/>
              <a:t>„Neregio sodai“ (eilėraščiai, Vilnius, Vaga, 2001);</a:t>
            </a:r>
          </a:p>
          <a:p>
            <a:r>
              <a:rPr lang="lt-LT" dirty="0"/>
              <a:t>„Širdies neatskiriamasis Monsinjoras Kazimieras Vasiliauskas mūsų atsiminimuose“ (sudarytoja, [[</a:t>
            </a:r>
            <a:r>
              <a:rPr lang="lt-LT" dirty="0">
                <a:hlinkClick r:id="rId9" tooltip="2002"/>
              </a:rPr>
              <a:t>2002</a:t>
            </a:r>
            <a:r>
              <a:rPr lang="lt-LT" dirty="0"/>
              <a:t>]] m.),</a:t>
            </a:r>
          </a:p>
          <a:p>
            <a:r>
              <a:rPr lang="lt-LT" dirty="0"/>
              <a:t>„</a:t>
            </a:r>
            <a:r>
              <a:rPr lang="lt-LT" dirty="0" err="1"/>
              <a:t>Akmuva</a:t>
            </a:r>
            <a:r>
              <a:rPr lang="lt-LT" dirty="0"/>
              <a:t>“ (eilėraščiai, Vilnius, Vaga, </a:t>
            </a:r>
            <a:r>
              <a:rPr lang="lt-LT" dirty="0">
                <a:hlinkClick r:id="rId10" tooltip="2003"/>
              </a:rPr>
              <a:t>2003</a:t>
            </a:r>
            <a:r>
              <a:rPr lang="lt-LT" dirty="0"/>
              <a:t> m.)</a:t>
            </a:r>
          </a:p>
          <a:p>
            <a:r>
              <a:rPr lang="lt-LT" dirty="0"/>
              <a:t>„Ant sapnų tilto“ (</a:t>
            </a:r>
            <a:r>
              <a:rPr lang="lt-LT" dirty="0" err="1"/>
              <a:t>esė</a:t>
            </a:r>
            <a:r>
              <a:rPr lang="lt-LT" dirty="0"/>
              <a:t>, Vilnius, Alma </a:t>
            </a:r>
            <a:r>
              <a:rPr lang="lt-LT" dirty="0" err="1"/>
              <a:t>littera</a:t>
            </a:r>
            <a:r>
              <a:rPr lang="lt-LT" dirty="0"/>
              <a:t>, 2003;</a:t>
            </a:r>
          </a:p>
          <a:p>
            <a:r>
              <a:rPr lang="lt-LT" dirty="0"/>
              <a:t>„Kopų karalienė“ (pasaka, Vilnius, Gimtasis žodis, </a:t>
            </a:r>
            <a:r>
              <a:rPr lang="lt-LT" dirty="0">
                <a:hlinkClick r:id="rId11" tooltip="2006"/>
              </a:rPr>
              <a:t>2006</a:t>
            </a:r>
            <a:r>
              <a:rPr lang="lt-LT" dirty="0"/>
              <a:t>).</a:t>
            </a:r>
          </a:p>
          <a:p>
            <a:r>
              <a:rPr lang="lt-LT" dirty="0"/>
              <a:t>Išvertė </a:t>
            </a:r>
            <a:r>
              <a:rPr lang="lt-LT" dirty="0" err="1"/>
              <a:t>Beinsos</a:t>
            </a:r>
            <a:r>
              <a:rPr lang="lt-LT" dirty="0"/>
              <a:t> </a:t>
            </a:r>
            <a:r>
              <a:rPr lang="lt-LT" dirty="0" err="1"/>
              <a:t>Douno</a:t>
            </a:r>
            <a:r>
              <a:rPr lang="lt-LT" dirty="0"/>
              <a:t> (</a:t>
            </a:r>
            <a:r>
              <a:rPr lang="lt-LT" dirty="0">
                <a:hlinkClick r:id="rId12" tooltip="1864"/>
              </a:rPr>
              <a:t>1864</a:t>
            </a:r>
            <a:r>
              <a:rPr lang="lt-LT" dirty="0"/>
              <a:t>–</a:t>
            </a:r>
            <a:r>
              <a:rPr lang="lt-LT" dirty="0">
                <a:hlinkClick r:id="rId13" tooltip="1944"/>
              </a:rPr>
              <a:t>1944</a:t>
            </a:r>
            <a:r>
              <a:rPr lang="lt-LT" dirty="0"/>
              <a:t>) minčių knygą „Mokytojas kalba“ (1997 m.).</a:t>
            </a:r>
          </a:p>
          <a:p>
            <a:endParaRPr lang="ru-RU" dirty="0"/>
          </a:p>
        </p:txBody>
      </p:sp>
    </p:spTree>
    <p:extLst>
      <p:ext uri="{BB962C8B-B14F-4D97-AF65-F5344CB8AC3E}">
        <p14:creationId xmlns:p14="http://schemas.microsoft.com/office/powerpoint/2010/main" val="2274647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Įvertinimas</a:t>
            </a:r>
            <a:r>
              <a:rPr lang="en-US" dirty="0"/>
              <a:t/>
            </a:r>
            <a:br>
              <a:rPr lang="en-US" dirty="0"/>
            </a:br>
            <a:endParaRPr lang="ru-RU" dirty="0"/>
          </a:p>
        </p:txBody>
      </p:sp>
      <p:sp>
        <p:nvSpPr>
          <p:cNvPr id="3" name="Turinio vietos rezervavimo ženklas 2"/>
          <p:cNvSpPr>
            <a:spLocks noGrp="1"/>
          </p:cNvSpPr>
          <p:nvPr>
            <p:ph idx="1"/>
          </p:nvPr>
        </p:nvSpPr>
        <p:spPr/>
        <p:txBody>
          <a:bodyPr/>
          <a:lstStyle/>
          <a:p>
            <a:r>
              <a:rPr lang="lt-LT" dirty="0"/>
              <a:t>1998 m. </a:t>
            </a:r>
            <a:r>
              <a:rPr lang="lt-LT" dirty="0">
                <a:hlinkClick r:id="rId2" tooltip="Lietuvos didžiojo kunigaikščio Gedimino ordino Riterio kryžius"/>
              </a:rPr>
              <a:t>Lietuvos didžiojo kunigaikščio Gedimino ordino Riterio kryžius</a:t>
            </a:r>
            <a:endParaRPr lang="lt-LT" dirty="0"/>
          </a:p>
          <a:p>
            <a:r>
              <a:rPr lang="lt-LT" dirty="0"/>
              <a:t>2003 m. </a:t>
            </a:r>
            <a:r>
              <a:rPr lang="lt-LT" dirty="0">
                <a:hlinkClick r:id="rId3" tooltip="Paulius Širvys"/>
              </a:rPr>
              <a:t>Pauliaus Širvio</a:t>
            </a:r>
            <a:r>
              <a:rPr lang="lt-LT" dirty="0"/>
              <a:t> literatūrinė premija.</a:t>
            </a:r>
          </a:p>
          <a:p>
            <a:r>
              <a:rPr lang="lt-LT" dirty="0">
                <a:hlinkClick r:id="rId4" tooltip="2004"/>
              </a:rPr>
              <a:t>2004</a:t>
            </a:r>
            <a:r>
              <a:rPr lang="lt-LT" dirty="0"/>
              <a:t> m. Nacionalinė kultūros ir meno premija.</a:t>
            </a:r>
          </a:p>
          <a:p>
            <a:r>
              <a:rPr lang="lt-LT" dirty="0">
                <a:hlinkClick r:id="rId5" tooltip="2006"/>
              </a:rPr>
              <a:t>2006</a:t>
            </a:r>
            <a:r>
              <a:rPr lang="lt-LT" dirty="0"/>
              <a:t> m. </a:t>
            </a:r>
            <a:r>
              <a:rPr lang="lt-LT" dirty="0">
                <a:hlinkClick r:id="rId6" tooltip="Literatūrinė „Varpų“ premija (puslapis neegzistuoja)"/>
              </a:rPr>
              <a:t>Literatūrinė „Varpų“ premija</a:t>
            </a:r>
            <a:r>
              <a:rPr lang="lt-LT" dirty="0"/>
              <a:t> už eilėraščių ciklą „Kovo agonijos“.</a:t>
            </a:r>
          </a:p>
          <a:p>
            <a:endParaRPr lang="ru-RU" dirty="0"/>
          </a:p>
        </p:txBody>
      </p:sp>
    </p:spTree>
    <p:extLst>
      <p:ext uri="{BB962C8B-B14F-4D97-AF65-F5344CB8AC3E}">
        <p14:creationId xmlns:p14="http://schemas.microsoft.com/office/powerpoint/2010/main" val="651481347"/>
      </p:ext>
    </p:extLst>
  </p:cSld>
  <p:clrMapOvr>
    <a:masterClrMapping/>
  </p:clrMapOvr>
</p:sld>
</file>

<file path=ppt/theme/theme1.xml><?xml version="1.0" encoding="utf-8"?>
<a:theme xmlns:a="http://schemas.openxmlformats.org/drawingml/2006/main" name="Dalis">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docProps/app.xml><?xml version="1.0" encoding="utf-8"?>
<Properties xmlns="http://schemas.openxmlformats.org/officeDocument/2006/extended-properties" xmlns:vt="http://schemas.openxmlformats.org/officeDocument/2006/docPropsVTypes">
  <Template>Slice</Template>
  <TotalTime>6</TotalTime>
  <Words>119</Words>
  <Application>Microsoft Office PowerPoint</Application>
  <PresentationFormat>Plačiaekranė</PresentationFormat>
  <Paragraphs>26</Paragraphs>
  <Slides>5</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5</vt:i4>
      </vt:variant>
    </vt:vector>
  </HeadingPairs>
  <TitlesOfParts>
    <vt:vector size="8" baseType="lpstr">
      <vt:lpstr>Century Gothic</vt:lpstr>
      <vt:lpstr>Wingdings 3</vt:lpstr>
      <vt:lpstr>Dalis</vt:lpstr>
      <vt:lpstr>Ona Baliukonė </vt:lpstr>
      <vt:lpstr>Biografija </vt:lpstr>
      <vt:lpstr>Kūryba </vt:lpstr>
      <vt:lpstr>Bibliografija </vt:lpstr>
      <vt:lpstr>Įvertinimas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Ona Baliukonė </dc:title>
  <dc:creator>Edvard Žur</dc:creator>
  <cp:lastModifiedBy>Edvard Žur</cp:lastModifiedBy>
  <cp:revision>1</cp:revision>
  <dcterms:created xsi:type="dcterms:W3CDTF">2015-04-27T20:17:56Z</dcterms:created>
  <dcterms:modified xsi:type="dcterms:W3CDTF">2015-04-27T20:24:07Z</dcterms:modified>
</cp:coreProperties>
</file>