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5" r:id="rId5"/>
    <p:sldId id="267" r:id="rId6"/>
    <p:sldId id="260" r:id="rId7"/>
    <p:sldId id="266" r:id="rId8"/>
    <p:sldId id="262" r:id="rId9"/>
    <p:sldId id="261" r:id="rId10"/>
    <p:sldId id="263" r:id="rId11"/>
    <p:sldId id="269" r:id="rId12"/>
    <p:sldId id="264" r:id="rId13"/>
    <p:sldId id="268" r:id="rId14"/>
    <p:sldId id="272" r:id="rId15"/>
    <p:sldId id="270" r:id="rId1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420"/>
    <a:srgbClr val="73E739"/>
    <a:srgbClr val="FFFF99"/>
    <a:srgbClr val="99FF99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157D704-0FA4-4058-875A-2C35341721E4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7A17182-DFEF-4B2C-BDE6-A98651B6138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9" name="Content Placeholder 8" descr="Martinaitis_Kukucio balade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21144353">
            <a:off x="514010" y="1513465"/>
            <a:ext cx="4848069" cy="4857784"/>
          </a:xfrm>
        </p:spPr>
      </p:pic>
      <p:pic>
        <p:nvPicPr>
          <p:cNvPr id="10" name="Content Placeholder 9" descr="i1shks181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936115">
            <a:off x="4846213" y="562409"/>
            <a:ext cx="3293785" cy="5146539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Marcelijus Martinaitis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,,Kukučio baladės”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3857628"/>
            <a:ext cx="7715304" cy="2286016"/>
          </a:xfrm>
        </p:spPr>
        <p:txBody>
          <a:bodyPr>
            <a:noAutofit/>
          </a:bodyPr>
          <a:lstStyle/>
          <a:p>
            <a:r>
              <a:rPr lang="pl-PL" sz="4400" dirty="0" smtClean="0">
                <a:latin typeface="Arial" pitchFamily="34" charset="0"/>
                <a:cs typeface="Arial" pitchFamily="34" charset="0"/>
              </a:rPr>
              <a:t>Absurdo stilistika </a:t>
            </a:r>
            <a:endParaRPr lang="lt-LT" sz="4400" dirty="0" smtClean="0">
              <a:latin typeface="Arial" pitchFamily="34" charset="0"/>
              <a:cs typeface="Arial" pitchFamily="34" charset="0"/>
            </a:endParaRPr>
          </a:p>
          <a:p>
            <a:r>
              <a:rPr lang="pl-PL" sz="4400" dirty="0" smtClean="0">
                <a:latin typeface="Arial" pitchFamily="34" charset="0"/>
                <a:cs typeface="Arial" pitchFamily="34" charset="0"/>
              </a:rPr>
              <a:t>kaip sovietmečio visuomenės kritikos forma</a:t>
            </a:r>
            <a:endParaRPr lang="lt-LT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>
          <a:xfrm>
            <a:off x="4214810" y="642918"/>
            <a:ext cx="4643470" cy="5715040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Arial" pitchFamily="34" charset="0"/>
                <a:cs typeface="Arial" pitchFamily="34" charset="0"/>
              </a:rPr>
              <a:t>Remdamiesi aptartais eilėraščiais, bent 3 teiginiais apibūdinsite ,,Kukučio baladžių” personažą </a:t>
            </a:r>
            <a:endParaRPr lang="lt-LT" sz="4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Content Placeholder 3" descr="Kukucio-balades-GÇô-prieki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785794"/>
            <a:ext cx="3453561" cy="51387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42852"/>
            <a:ext cx="8186766" cy="100013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Prisiminkite sąvokas </a:t>
            </a:r>
            <a:br>
              <a:rPr lang="lt-LT" dirty="0" smtClean="0"/>
            </a:br>
            <a:r>
              <a:rPr lang="lt-LT" sz="2200" dirty="0" smtClean="0"/>
              <a:t>(atrinkite apibrėžimus)</a:t>
            </a:r>
            <a:endParaRPr lang="lt-LT" sz="2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571868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lt-LT" sz="1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Paradoksas</a:t>
            </a:r>
          </a:p>
          <a:p>
            <a:pPr>
              <a:buFont typeface="Wingdings" pitchFamily="2" charset="2"/>
              <a:buChar char="§"/>
            </a:pP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Groteskas</a:t>
            </a:r>
          </a:p>
          <a:p>
            <a:pPr>
              <a:buFont typeface="Wingdings" pitchFamily="2" charset="2"/>
              <a:buChar char="§"/>
            </a:pP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Ironija</a:t>
            </a:r>
          </a:p>
          <a:p>
            <a:pPr>
              <a:buFont typeface="Wingdings" pitchFamily="2" charset="2"/>
              <a:buChar char="§"/>
            </a:pPr>
            <a:r>
              <a:rPr lang="lt-LT" sz="3600" b="1" dirty="0" smtClean="0">
                <a:latin typeface="Arial" pitchFamily="34" charset="0"/>
                <a:cs typeface="Arial" pitchFamily="34" charset="0"/>
              </a:rPr>
              <a:t>Ezopinė kalba</a:t>
            </a:r>
          </a:p>
          <a:p>
            <a:endParaRPr lang="lt-LT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071802" y="1142984"/>
            <a:ext cx="5857916" cy="5500726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lt-LT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Meninio vaizdavimo tipas, pagrįstas fantastika, komizmu, </a:t>
            </a:r>
          </a:p>
          <a:p>
            <a:pPr>
              <a:buFont typeface="Courier New" pitchFamily="49" charset="0"/>
              <a:buChar char="o"/>
            </a:pPr>
            <a:r>
              <a:rPr lang="lt-LT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gražaus ir bjauraus, juokingo ir baisaus, tikroviško ir negalimo deriniais</a:t>
            </a:r>
          </a:p>
          <a:p>
            <a:pPr>
              <a:buFont typeface="Courier New" pitchFamily="49" charset="0"/>
              <a:buChar char="o"/>
            </a:pPr>
            <a:r>
              <a:rPr lang="lt-LT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Užmaskuotas minčių reiškimo būdas, alegorinis pasakymas, pasakojimas</a:t>
            </a:r>
          </a:p>
          <a:p>
            <a:pPr>
              <a:buFont typeface="Courier New" pitchFamily="49" charset="0"/>
              <a:buChar char="o"/>
            </a:pPr>
            <a:r>
              <a:rPr lang="lt-LT" sz="28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Paslėpta, sąmojinga pašaipa</a:t>
            </a:r>
          </a:p>
          <a:p>
            <a:pPr>
              <a:buFont typeface="Courier New" pitchFamily="49" charset="0"/>
              <a:buChar char="o"/>
            </a:pPr>
            <a:r>
              <a:rPr lang="lt-LT" sz="2800" dirty="0" smtClean="0">
                <a:solidFill>
                  <a:srgbClr val="99FF99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i-FI" sz="2800" dirty="0" smtClean="0">
                <a:solidFill>
                  <a:srgbClr val="99FF99"/>
                </a:solidFill>
                <a:latin typeface="Arial" pitchFamily="34" charset="0"/>
                <a:cs typeface="Arial" pitchFamily="34" charset="0"/>
              </a:rPr>
              <a:t>eįprasta, keista </a:t>
            </a:r>
            <a:r>
              <a:rPr lang="lt-LT" sz="2800" dirty="0" smtClean="0">
                <a:solidFill>
                  <a:srgbClr val="99FF99"/>
                </a:solidFill>
                <a:latin typeface="Arial" pitchFamily="34" charset="0"/>
                <a:cs typeface="Arial" pitchFamily="34" charset="0"/>
              </a:rPr>
              <a:t>mintis, kuri pirmu </a:t>
            </a:r>
            <a:r>
              <a:rPr lang="fi-FI" sz="2800" dirty="0" smtClean="0">
                <a:solidFill>
                  <a:srgbClr val="99FF99"/>
                </a:solidFill>
                <a:latin typeface="Arial" pitchFamily="34" charset="0"/>
                <a:cs typeface="Arial" pitchFamily="34" charset="0"/>
              </a:rPr>
              <a:t>žvilgsni</a:t>
            </a:r>
            <a:r>
              <a:rPr lang="lt-LT" sz="2800" dirty="0" smtClean="0">
                <a:solidFill>
                  <a:srgbClr val="99FF99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i-FI" sz="2800" dirty="0" smtClean="0">
                <a:solidFill>
                  <a:srgbClr val="99FF99"/>
                </a:solidFill>
                <a:latin typeface="Arial" pitchFamily="34" charset="0"/>
                <a:cs typeface="Arial" pitchFamily="34" charset="0"/>
              </a:rPr>
              <a:t> prieštarauja sveikam protui</a:t>
            </a:r>
            <a:endParaRPr lang="lt-LT" sz="2800" dirty="0" smtClean="0">
              <a:solidFill>
                <a:srgbClr val="99FF99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lt-LT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lt-LT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Kokių minčių kelia eilėraščių pavadinimai? 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709160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KUKUTIS  NORI  PAMATYTI TĖVYNĘ</a:t>
            </a:r>
          </a:p>
          <a:p>
            <a:r>
              <a:rPr lang="lt-LT" sz="36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KUMELAITĖ  KUKUČIO  AUSY</a:t>
            </a:r>
          </a:p>
          <a:p>
            <a:r>
              <a:rPr lang="lt-LT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KUKUTIS  VAŽIUOJA  PILNU TROLEIBUSU</a:t>
            </a:r>
          </a:p>
          <a:p>
            <a:r>
              <a:rPr lang="lt-LT" sz="3600" dirty="0" smtClean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KAIP KUKUTIS  PROTĄ  ATGAVO</a:t>
            </a:r>
          </a:p>
          <a:p>
            <a:r>
              <a:rPr lang="lt-LT" sz="36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KUKUTIS  SAVO LAIDOTUVĖSE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01122" cy="2154230"/>
          </a:xfrm>
        </p:spPr>
        <p:txBody>
          <a:bodyPr>
            <a:normAutofit/>
          </a:bodyPr>
          <a:lstStyle/>
          <a:p>
            <a:r>
              <a:rPr lang="lt-LT" dirty="0" smtClean="0"/>
              <a:t>,,KUKUTIS NORI PAMATYTI TĖVYNĘ”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809054"/>
          </a:xfrm>
        </p:spPr>
        <p:txBody>
          <a:bodyPr/>
          <a:lstStyle/>
          <a:p>
            <a:r>
              <a:rPr lang="lt-LT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Kuo paradoksalus Kukučio noras? Kodėl?</a:t>
            </a:r>
          </a:p>
          <a:p>
            <a:r>
              <a:rPr lang="lt-LT" sz="4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Kas jam trukdo tai padaryti?</a:t>
            </a:r>
          </a:p>
          <a:p>
            <a:r>
              <a:rPr lang="lt-LT" sz="4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Kodėl tai nepavyksta ir kitiems? 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00200"/>
            <a:ext cx="8001056" cy="4709160"/>
          </a:xfrm>
        </p:spPr>
        <p:txBody>
          <a:bodyPr/>
          <a:lstStyle/>
          <a:p>
            <a:r>
              <a:rPr lang="lt-LT" sz="4800" dirty="0" smtClean="0"/>
              <a:t>Eilėraštis rašytas sovietmečiu. Kas tuomet oficialiai buvo vadinama tėvyne?  Kaip šiame kontekste atrodo Kukučio noras?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,,KUMELAITĖ KUKUČIO AUSY”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29718" cy="504351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sz="4000" dirty="0" smtClean="0">
                <a:solidFill>
                  <a:srgbClr val="FFFF99"/>
                </a:solidFill>
              </a:rPr>
              <a:t>Kokia būtų natūrali </a:t>
            </a:r>
            <a:r>
              <a:rPr lang="lt-LT" sz="4000" dirty="0" smtClean="0">
                <a:solidFill>
                  <a:srgbClr val="FFFF99"/>
                </a:solidFill>
              </a:rPr>
              <a:t>žmogaus reakcija , pajutus </a:t>
            </a:r>
            <a:r>
              <a:rPr lang="lt-LT" sz="4000" dirty="0" smtClean="0">
                <a:solidFill>
                  <a:srgbClr val="FFFF99"/>
                </a:solidFill>
              </a:rPr>
              <a:t>ausyje </a:t>
            </a:r>
            <a:r>
              <a:rPr lang="lt-LT" sz="4000" dirty="0" smtClean="0">
                <a:solidFill>
                  <a:srgbClr val="FFFF99"/>
                </a:solidFill>
              </a:rPr>
              <a:t>kumelaitę?</a:t>
            </a:r>
            <a:endParaRPr lang="lt-LT" sz="4000" dirty="0" smtClean="0">
              <a:solidFill>
                <a:srgbClr val="FFFF99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lt-LT" sz="4000" dirty="0" smtClean="0"/>
              <a:t>Kaip dėl to jaučiasi Kukutis? Kas jį labiausiai  baugina?</a:t>
            </a:r>
          </a:p>
          <a:p>
            <a:pPr>
              <a:buFont typeface="Wingdings" pitchFamily="2" charset="2"/>
              <a:buChar char="§"/>
            </a:pPr>
            <a:r>
              <a:rPr lang="lt-LT" sz="4000" dirty="0" smtClean="0">
                <a:solidFill>
                  <a:srgbClr val="FFFF99"/>
                </a:solidFill>
              </a:rPr>
              <a:t>Kokia, jūsų manymu, šio eilėraščio “paslėpta  mintis”?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,,KUKUTIS VAŽIUOJA PILNU TROLEIBUSU”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01156" cy="4709160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Kodėl  Kukutis  džiaugiasi važiuodamas  pilnu  troleibusu?</a:t>
            </a:r>
          </a:p>
          <a:p>
            <a:r>
              <a:rPr lang="lt-LT" sz="4000" dirty="0" smtClean="0"/>
              <a:t>Pagrįskite, kad eilėraštyje  ezopine kalba  išsakoma  sovietinės visuomenės  kritika.</a:t>
            </a:r>
          </a:p>
          <a:p>
            <a:r>
              <a:rPr lang="lt-LT" sz="4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Kuo  eilėraštis  aktualus  mūsų laikais?</a:t>
            </a:r>
          </a:p>
          <a:p>
            <a:endParaRPr lang="lt-LT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,,KAIP KUKUTIS PROTĄ ATGAVO”</a:t>
            </a:r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357298"/>
            <a:ext cx="9001156" cy="528641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lt-LT" sz="43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Kokių  istorinio  laiko  bruožų pastebite  eilėraštyje?  Kuo ypatingi tie  laikai?</a:t>
            </a:r>
          </a:p>
          <a:p>
            <a:pPr>
              <a:buFont typeface="Wingdings" pitchFamily="2" charset="2"/>
              <a:buChar char="§"/>
            </a:pPr>
            <a:r>
              <a:rPr lang="lt-LT" sz="4300" dirty="0" smtClean="0"/>
              <a:t>Kas turėtų  rodyti, kad  Kukutis ,,atėjo  į protą”?  Kas  tomis aplinkybėmis   atrodytų ,,neprotinga”?</a:t>
            </a:r>
          </a:p>
          <a:p>
            <a:pPr>
              <a:buFont typeface="Wingdings" pitchFamily="2" charset="2"/>
              <a:buChar char="§"/>
            </a:pPr>
            <a:r>
              <a:rPr lang="lt-LT" sz="4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Kaip Kukutis  tarsi  bando  įtikinti esąs  patenkintas? Ar  įtikina? Pagrįskite.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 smtClean="0">
                <a:solidFill>
                  <a:srgbClr val="FFFF99"/>
                </a:solidFill>
              </a:rPr>
              <a:t>Pagrįskite </a:t>
            </a:r>
            <a:r>
              <a:rPr lang="lt-LT" sz="4000" dirty="0" smtClean="0">
                <a:solidFill>
                  <a:srgbClr val="FFFF99"/>
                </a:solidFill>
              </a:rPr>
              <a:t>teiginį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00200"/>
            <a:ext cx="9001156" cy="5043510"/>
          </a:xfrm>
        </p:spPr>
        <p:txBody>
          <a:bodyPr>
            <a:normAutofit fontScale="92500"/>
          </a:bodyPr>
          <a:lstStyle/>
          <a:p>
            <a:r>
              <a:rPr lang="lt-LT" sz="5200" dirty="0" smtClean="0">
                <a:solidFill>
                  <a:srgbClr val="FFFF99"/>
                </a:solidFill>
              </a:rPr>
              <a:t>Eilėraščio pabaigoje paaiškėja, kad ,,atėjimas į protą” tik tariamas, o Kukutis iš esmės neprisitaiko, išsaugo vidinę laisvę ir bando atkurti natūralią tvarką.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2154230"/>
          </a:xfrm>
        </p:spPr>
        <p:txBody>
          <a:bodyPr>
            <a:normAutofit/>
          </a:bodyPr>
          <a:lstStyle/>
          <a:p>
            <a:r>
              <a:rPr lang="lt-LT" dirty="0" smtClean="0"/>
              <a:t>,,KUKUTIS  SAVO  LAIDOTUVĖSE”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571744"/>
            <a:ext cx="8929718" cy="373761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lt-LT" sz="5400" dirty="0" smtClean="0">
                <a:latin typeface="Arial" pitchFamily="34" charset="0"/>
                <a:cs typeface="Arial" pitchFamily="34" charset="0"/>
              </a:rPr>
              <a:t>Kokių emocijų / minčių sukėlė šis eilėraštis? </a:t>
            </a:r>
            <a:endParaRPr lang="lt-LT" sz="5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4000" dirty="0" smtClean="0">
                <a:latin typeface="Arial" pitchFamily="34" charset="0"/>
                <a:cs typeface="Arial" pitchFamily="34" charset="0"/>
              </a:rPr>
              <a:t>Ar / kuo įdomi Vytauto Kernagio interpretacija?</a:t>
            </a:r>
            <a:endParaRPr lang="lt-LT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Apibendrinkite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sz="6000" dirty="0" smtClean="0"/>
              <a:t>Bent 3 teiginiais apibūdinkite ,,Kukučio baladžių” personažą. </a:t>
            </a:r>
            <a:endParaRPr lang="lt-LT" sz="6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lt-LT" dirty="0" smtClean="0"/>
              <a:t>Įsivertinkite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572164"/>
          </a:xfrm>
        </p:spPr>
        <p:txBody>
          <a:bodyPr>
            <a:normAutofit/>
          </a:bodyPr>
          <a:lstStyle/>
          <a:p>
            <a:pPr marL="651510" indent="-514350">
              <a:buFont typeface="+mj-lt"/>
              <a:buAutoNum type="alphaUcPeriod"/>
            </a:pPr>
            <a:r>
              <a:rPr lang="lt-LT" sz="3800" b="1" dirty="0" smtClean="0">
                <a:solidFill>
                  <a:srgbClr val="61E420"/>
                </a:solidFill>
              </a:rPr>
              <a:t>Aktyviai dirbau, atsakiau į daugumą klausimų</a:t>
            </a:r>
          </a:p>
          <a:p>
            <a:pPr marL="651510" indent="-514350">
              <a:buFont typeface="+mj-lt"/>
              <a:buAutoNum type="alphaUcPeriod"/>
            </a:pPr>
            <a:r>
              <a:rPr lang="lt-LT" sz="3800" b="1" dirty="0" smtClean="0">
                <a:solidFill>
                  <a:srgbClr val="FFC000"/>
                </a:solidFill>
              </a:rPr>
              <a:t>Ne viską supratau, savarankiškai atsakiau į keletą klausimų, atidžiai klausiausi draugų atsakymų</a:t>
            </a:r>
          </a:p>
          <a:p>
            <a:pPr marL="651510" indent="-514350">
              <a:buFont typeface="+mj-lt"/>
              <a:buAutoNum type="alphaUcPeriod"/>
            </a:pPr>
            <a:r>
              <a:rPr lang="lt-LT" sz="3800" b="1" dirty="0" smtClean="0">
                <a:solidFill>
                  <a:srgbClr val="C00000"/>
                </a:solidFill>
              </a:rPr>
              <a:t>Sunkiai sekėsi, savarankiškai negalėjau atsakyti į daugumą klausimų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Namuose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sz="4000" dirty="0" smtClean="0"/>
              <a:t>Užrašykite  bent  2  temas, kuriomis  samprotaudami galėtumėte  pasiremti  ,,Kukučio baladėmis”.</a:t>
            </a:r>
            <a:endParaRPr lang="lt-LT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188</TotalTime>
  <Words>367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Apex</vt:lpstr>
      <vt:lpstr>Slide 1</vt:lpstr>
      <vt:lpstr>Marcelijus Martinaitis  ,,Kukučio baladės”</vt:lpstr>
      <vt:lpstr> </vt:lpstr>
      <vt:lpstr>Prisiminkite sąvokas  (atrinkite apibrėžimus)</vt:lpstr>
      <vt:lpstr>Kokių minčių kelia eilėraščių pavadinimai? </vt:lpstr>
      <vt:lpstr>,,KUKUTIS NORI PAMATYTI TĖVYNĘ”</vt:lpstr>
      <vt:lpstr>Slide 7</vt:lpstr>
      <vt:lpstr>,,KUMELAITĖ KUKUČIO AUSY”</vt:lpstr>
      <vt:lpstr>,,KUKUTIS VAŽIUOJA PILNU TROLEIBUSU”</vt:lpstr>
      <vt:lpstr>,,KAIP KUKUTIS PROTĄ ATGAVO”</vt:lpstr>
      <vt:lpstr>Pagrįskite teiginį</vt:lpstr>
      <vt:lpstr>,,KUKUTIS  SAVO  LAIDOTUVĖSE”</vt:lpstr>
      <vt:lpstr>Apibendrinkite </vt:lpstr>
      <vt:lpstr>Įsivertinkite </vt:lpstr>
      <vt:lpstr>Namuose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Marcelijus Martinaitis  ,,Kukučio baladės”</dc:title>
  <dc:creator>COMPUTER</dc:creator>
  <cp:lastModifiedBy>COMPUTER</cp:lastModifiedBy>
  <cp:revision>39</cp:revision>
  <dcterms:created xsi:type="dcterms:W3CDTF">2015-01-26T17:36:56Z</dcterms:created>
  <dcterms:modified xsi:type="dcterms:W3CDTF">2015-04-10T19:19:15Z</dcterms:modified>
</cp:coreProperties>
</file>