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70" r:id="rId4"/>
    <p:sldId id="271" r:id="rId5"/>
    <p:sldId id="272" r:id="rId6"/>
    <p:sldId id="273" r:id="rId7"/>
    <p:sldId id="274" r:id="rId8"/>
    <p:sldId id="275" r:id="rId9"/>
    <p:sldId id="27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374" y="-1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17" name="Footer Placeholder 16"/>
          <p:cNvSpPr>
            <a:spLocks noGrp="1"/>
          </p:cNvSpPr>
          <p:nvPr>
            <p:ph type="ftr" sz="quarter" idx="11"/>
          </p:nvPr>
        </p:nvSpPr>
        <p:spPr/>
        <p:txBody>
          <a:bodyPr/>
          <a:lstStyle/>
          <a:p>
            <a:endParaRPr lang="lt-LT"/>
          </a:p>
        </p:txBody>
      </p:sp>
      <p:sp>
        <p:nvSpPr>
          <p:cNvPr id="29" name="Slide Number Placeholder 28"/>
          <p:cNvSpPr>
            <a:spLocks noGrp="1"/>
          </p:cNvSpPr>
          <p:nvPr>
            <p:ph type="sldNum" sz="quarter" idx="12"/>
          </p:nvPr>
        </p:nvSpPr>
        <p:spPr/>
        <p:txBody>
          <a:bodyPr/>
          <a:lstStyle/>
          <a:p>
            <a:fld id="{3EB13EFE-0A69-4DDC-BC41-23C766984008}" type="slidenum">
              <a:rPr lang="lt-LT" smtClean="0"/>
              <a:pPr/>
              <a:t>‹#›</a:t>
            </a:fld>
            <a:endParaRPr lang="lt-LT"/>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24800" y="6416675"/>
            <a:ext cx="762000" cy="365125"/>
          </a:xfrm>
        </p:spPr>
        <p:txBody>
          <a:bodyPr/>
          <a:lstStyle/>
          <a:p>
            <a:fld id="{3EB13EFE-0A69-4DDC-BC41-23C766984008}"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8DDDC4-DD48-4308-A7E0-98165D63D553}" type="datetimeFigureOut">
              <a:rPr lang="lt-LT" smtClean="0"/>
              <a:pPr/>
              <a:t>2015.04.15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C8DDDC4-DD48-4308-A7E0-98165D63D553}" type="datetimeFigureOut">
              <a:rPr lang="lt-LT" smtClean="0"/>
              <a:pPr/>
              <a:t>2015.04.15</a:t>
            </a:fld>
            <a:endParaRPr lang="lt-LT"/>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t-LT"/>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EB13EFE-0A69-4DDC-BC41-23C766984008}"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268760"/>
            <a:ext cx="7416824" cy="1224136"/>
          </a:xfrm>
        </p:spPr>
        <p:txBody>
          <a:bodyPr>
            <a:normAutofit fontScale="90000"/>
          </a:bodyPr>
          <a:lstStyle/>
          <a:p>
            <a:r>
              <a:rPr lang="lt-LT" sz="6000" dirty="0" smtClean="0"/>
              <a:t>Justinas Marcinkevičius      ( </a:t>
            </a:r>
            <a:r>
              <a:rPr lang="lt-LT" sz="6000" dirty="0" smtClean="0"/>
              <a:t>1930-2011 )</a:t>
            </a:r>
            <a:endParaRPr lang="lt-LT" sz="6000" dirty="0"/>
          </a:p>
        </p:txBody>
      </p:sp>
      <p:sp>
        <p:nvSpPr>
          <p:cNvPr id="3" name="Subtitle 2"/>
          <p:cNvSpPr>
            <a:spLocks noGrp="1"/>
          </p:cNvSpPr>
          <p:nvPr>
            <p:ph type="subTitle" idx="1"/>
          </p:nvPr>
        </p:nvSpPr>
        <p:spPr>
          <a:xfrm>
            <a:off x="3923928" y="6165304"/>
            <a:ext cx="5220072" cy="531440"/>
          </a:xfrm>
        </p:spPr>
        <p:txBody>
          <a:bodyPr>
            <a:normAutofit/>
          </a:bodyPr>
          <a:lstStyle/>
          <a:p>
            <a:endParaRPr lang="lt-LT" sz="2400" dirty="0"/>
          </a:p>
        </p:txBody>
      </p:sp>
      <p:sp>
        <p:nvSpPr>
          <p:cNvPr id="1026" name="AutoShape 2" descr="Vaizdo rezultatas pagal užklausą „justinas marcinkevicius jaun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1028" name="AutoShape 4" descr="Vaizdo rezultatas pagal užklausą „justinas marcinkevicius jaun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6" name="Picture 5" descr="download.jpg"/>
          <p:cNvPicPr>
            <a:picLocks noChangeAspect="1"/>
          </p:cNvPicPr>
          <p:nvPr/>
        </p:nvPicPr>
        <p:blipFill>
          <a:blip r:embed="rId2" cstate="print"/>
          <a:stretch>
            <a:fillRect/>
          </a:stretch>
        </p:blipFill>
        <p:spPr>
          <a:xfrm>
            <a:off x="3419872" y="2492896"/>
            <a:ext cx="2749205" cy="35283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Biografija</a:t>
            </a:r>
            <a:endParaRPr lang="lt-LT" dirty="0"/>
          </a:p>
        </p:txBody>
      </p:sp>
      <p:sp>
        <p:nvSpPr>
          <p:cNvPr id="3" name="Content Placeholder 2"/>
          <p:cNvSpPr>
            <a:spLocks noGrp="1"/>
          </p:cNvSpPr>
          <p:nvPr>
            <p:ph idx="1"/>
          </p:nvPr>
        </p:nvSpPr>
        <p:spPr/>
        <p:txBody>
          <a:bodyPr>
            <a:normAutofit/>
          </a:bodyPr>
          <a:lstStyle/>
          <a:p>
            <a:pPr>
              <a:buNone/>
            </a:pPr>
            <a:r>
              <a:rPr lang="lt-LT" dirty="0" smtClean="0"/>
              <a:t>	Gimė 1930 m. kovo 10 d. </a:t>
            </a:r>
            <a:r>
              <a:rPr lang="lt-LT" dirty="0" err="1" smtClean="0"/>
              <a:t>Važatkiemyje</a:t>
            </a:r>
            <a:endParaRPr lang="lt-LT" dirty="0" smtClean="0"/>
          </a:p>
          <a:p>
            <a:pPr>
              <a:buNone/>
            </a:pPr>
            <a:r>
              <a:rPr lang="lt-LT" dirty="0" smtClean="0"/>
              <a:t>   (Prienų r .). </a:t>
            </a:r>
            <a:br>
              <a:rPr lang="lt-LT" dirty="0" smtClean="0"/>
            </a:br>
            <a:r>
              <a:rPr lang="lt-LT" dirty="0" smtClean="0"/>
              <a:t>Į mokslus kibti pradėjo </a:t>
            </a:r>
            <a:r>
              <a:rPr lang="lt-LT" dirty="0" err="1" smtClean="0"/>
              <a:t>Alksniakiemio</a:t>
            </a:r>
            <a:r>
              <a:rPr lang="lt-LT" dirty="0" smtClean="0"/>
              <a:t> pradžios mokykloje. </a:t>
            </a:r>
            <a:br>
              <a:rPr lang="lt-LT" dirty="0" smtClean="0"/>
            </a:br>
            <a:r>
              <a:rPr lang="lt-LT" dirty="0" smtClean="0"/>
              <a:t>Mokėsi Prienų „Žiburio" gimnazijoje . </a:t>
            </a:r>
            <a:br>
              <a:rPr lang="lt-LT" dirty="0" smtClean="0"/>
            </a:br>
            <a:r>
              <a:rPr lang="lt-LT" dirty="0" smtClean="0"/>
              <a:t>Baigė Vilniaus universiteto istorijos-filologijos fakultetą. </a:t>
            </a:r>
            <a:br>
              <a:rPr lang="lt-LT" dirty="0" smtClean="0"/>
            </a:br>
            <a:r>
              <a:rPr lang="lt-LT" dirty="0" smtClean="0"/>
              <a:t/>
            </a:r>
            <a:br>
              <a:rPr lang="lt-LT" dirty="0" smtClean="0"/>
            </a:b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Kurį laiką dirbo redakcijose. </a:t>
            </a:r>
            <a:br>
              <a:rPr lang="lt-LT" dirty="0" smtClean="0"/>
            </a:br>
            <a:r>
              <a:rPr lang="lt-LT" dirty="0" smtClean="0"/>
              <a:t>Buvo Lietuvos rašytojų sąjungos valdybos sekretorius, vėliau – pirmininko pavaduotojas. </a:t>
            </a:r>
            <a:br>
              <a:rPr lang="lt-LT" dirty="0" smtClean="0"/>
            </a:br>
            <a:r>
              <a:rPr lang="lt-LT" dirty="0" smtClean="0"/>
              <a:t>Atgimimo pradžioje – Sąjūdžio iniciatyvinės grupės narys. </a:t>
            </a:r>
            <a:br>
              <a:rPr lang="lt-LT" dirty="0" smtClean="0"/>
            </a:br>
            <a:r>
              <a:rPr lang="lt-LT" dirty="0" smtClean="0"/>
              <a:t>Lietuvos Mokslų Akademijos tikrasis narys. </a:t>
            </a:r>
            <a:br>
              <a:rPr lang="lt-LT" dirty="0" smtClean="0"/>
            </a:br>
            <a:r>
              <a:rPr lang="lt-LT" dirty="0" smtClean="0"/>
              <a:t>Justinas Marcinkevičius - poetas, dramaturgas, vertėjas.</a:t>
            </a: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Pasiekimai</a:t>
            </a:r>
            <a:endParaRPr lang="lt-LT" dirty="0"/>
          </a:p>
        </p:txBody>
      </p:sp>
      <p:sp>
        <p:nvSpPr>
          <p:cNvPr id="3" name="Content Placeholder 2"/>
          <p:cNvSpPr>
            <a:spLocks noGrp="1"/>
          </p:cNvSpPr>
          <p:nvPr>
            <p:ph idx="1"/>
          </p:nvPr>
        </p:nvSpPr>
        <p:spPr/>
        <p:txBody>
          <a:bodyPr>
            <a:normAutofit fontScale="92500" lnSpcReduction="10000"/>
          </a:bodyPr>
          <a:lstStyle/>
          <a:p>
            <a:pPr>
              <a:buNone/>
            </a:pPr>
            <a:r>
              <a:rPr lang="lt-LT" dirty="0" smtClean="0"/>
              <a:t>Už kūrybą Justinas Marcinkevičius apdovanotas:</a:t>
            </a:r>
          </a:p>
          <a:p>
            <a:r>
              <a:rPr lang="lt-LT" dirty="0" smtClean="0"/>
              <a:t>Lietuvos TSR valstybine premija (1957 ir 1968); </a:t>
            </a:r>
          </a:p>
          <a:p>
            <a:r>
              <a:rPr lang="lt-LT" dirty="0" smtClean="0"/>
              <a:t>Lietuvos didžiojo kunigaikščio Gedimino III laipsnio (1992) ir I laipsnio (1997) ordinais; </a:t>
            </a:r>
          </a:p>
          <a:p>
            <a:r>
              <a:rPr lang="lt-LT" dirty="0" smtClean="0"/>
              <a:t>Poeto kūryba du kartus apdovanota Lietuvos valstybine premija, visuomeninė veikla - Lietuvos Santarvės premija (1994);</a:t>
            </a:r>
          </a:p>
          <a:p>
            <a:r>
              <a:rPr lang="lt-LT" dirty="0" smtClean="0"/>
              <a:t> Tarptautinės J. G. Herderio (1998) ir Baltijos Asamblėjos (2001) premijos;</a:t>
            </a:r>
          </a:p>
          <a:p>
            <a:r>
              <a:rPr lang="lt-LT" dirty="0" smtClean="0"/>
              <a:t> Nacionalinė premija (2001). </a:t>
            </a:r>
            <a:br>
              <a:rPr lang="lt-LT" dirty="0" smtClean="0"/>
            </a:b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92500" lnSpcReduction="20000"/>
          </a:bodyPr>
          <a:lstStyle/>
          <a:p>
            <a:r>
              <a:rPr lang="lt-LT" dirty="0" smtClean="0"/>
              <a:t>Pirmoji Justino Marcinkevičiaus knyga išleista 1955 metais. </a:t>
            </a:r>
          </a:p>
          <a:p>
            <a:r>
              <a:rPr lang="lt-LT" dirty="0" smtClean="0"/>
              <a:t>Poetas išrinktas populiariausiu XX amžiaus Lietuvos rašytoju.</a:t>
            </a:r>
          </a:p>
          <a:p>
            <a:r>
              <a:rPr lang="lt-LT" dirty="0" smtClean="0"/>
              <a:t> Justino Marcinkevičiaus kūryba atskiromis knygomis išleista vokiečių, rusų, anglų, bulgarų, vengrų, norvegų, estų, rumunų, serbų, latvių, slovakų, armėnų, čekų, uzbekų, gruzinų, moldavų, kirgizų, ukrainiečių ir kitomis kalbomis.</a:t>
            </a:r>
          </a:p>
          <a:p>
            <a:r>
              <a:rPr lang="lt-LT" dirty="0" smtClean="0"/>
              <a:t> Eilėraščių tekstais sukurta apie 200 dainų.</a:t>
            </a:r>
          </a:p>
          <a:p>
            <a:r>
              <a:rPr lang="lt-LT" dirty="0" smtClean="0"/>
              <a:t> Justinas Marcinkevičius </a:t>
            </a:r>
            <a:r>
              <a:rPr lang="lt-LT" dirty="0" smtClean="0"/>
              <a:t>buvo </a:t>
            </a:r>
            <a:r>
              <a:rPr lang="lt-LT" dirty="0" smtClean="0"/>
              <a:t>daugelio komisijų, komitetų, tarybų, organizacijų narys. </a:t>
            </a:r>
            <a:br>
              <a:rPr lang="lt-LT" dirty="0" smtClean="0"/>
            </a:br>
            <a:r>
              <a:rPr lang="lt-LT" dirty="0" smtClean="0"/>
              <a:t/>
            </a:r>
            <a:br>
              <a:rPr lang="lt-LT" dirty="0" smtClean="0"/>
            </a:br>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Šeima</a:t>
            </a:r>
            <a:endParaRPr lang="lt-LT" dirty="0"/>
          </a:p>
        </p:txBody>
      </p:sp>
      <p:sp>
        <p:nvSpPr>
          <p:cNvPr id="3" name="Content Placeholder 2"/>
          <p:cNvSpPr>
            <a:spLocks noGrp="1"/>
          </p:cNvSpPr>
          <p:nvPr>
            <p:ph idx="1"/>
          </p:nvPr>
        </p:nvSpPr>
        <p:spPr/>
        <p:txBody>
          <a:bodyPr>
            <a:normAutofit/>
          </a:bodyPr>
          <a:lstStyle/>
          <a:p>
            <a:pPr>
              <a:buNone/>
            </a:pPr>
            <a:r>
              <a:rPr lang="lt-LT" dirty="0" smtClean="0"/>
              <a:t>	Justino Marcinkevičiaus tėvai buvo valstiečiai, jo vaikystė ir moksleiviška jaunystė prabėgo kaimo aplinkoje. </a:t>
            </a:r>
            <a:br>
              <a:rPr lang="lt-LT" dirty="0" smtClean="0"/>
            </a:br>
            <a:r>
              <a:rPr lang="lt-LT" dirty="0" smtClean="0"/>
              <a:t>Vaikystėje kaimo troboje buvo mažai knygų, vėlai išgirsta profesionali muzika. Bet jį supo įgimta žemdirbių kultūra: daiktai, žemės darbai, liaudies dainos, dainuojamos kartu su broliu ir dviem seserimis, giesmės, giedamos su tėvu. </a:t>
            </a:r>
            <a:br>
              <a:rPr lang="lt-LT" dirty="0" smtClean="0"/>
            </a:b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Šeimos pamaldumas sužadino Justino vaizduotę ir kūrybą. Jis dar būdamas visai mažas išmoko visas „</a:t>
            </a:r>
            <a:r>
              <a:rPr lang="lt-LT" dirty="0" err="1" smtClean="0"/>
              <a:t>kantičkas</a:t>
            </a:r>
            <a:r>
              <a:rPr lang="lt-LT" dirty="0" smtClean="0"/>
              <a:t>” ir „Graudžius verksmus”. Pagal „</a:t>
            </a:r>
            <a:r>
              <a:rPr lang="lt-LT" dirty="0" err="1" smtClean="0"/>
              <a:t>kantičkų</a:t>
            </a:r>
            <a:r>
              <a:rPr lang="lt-LT" dirty="0" smtClean="0"/>
              <a:t>” pavyzdį ėmė kurti savo giesmes, po kelerių metų priėjo prie dainų. </a:t>
            </a:r>
            <a:br>
              <a:rPr lang="lt-LT" dirty="0" smtClean="0"/>
            </a:b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Susituokė su nuostabia moterim Genovaite, kuri jam pagimdė dukras Ramunę ir Jurgą. Augdami vaikai su savo tėvais kelis kartus keitė gyvenamąją vietą. Viename interviu Marcinkevičius teigė, jog sunkiausia buvo su namais išsiskirti ir... perkelti knygas į naujo būsto lentynas. </a:t>
            </a:r>
            <a:br>
              <a:rPr lang="lt-LT" dirty="0" smtClean="0"/>
            </a:b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a:t>
            </a:r>
            <a:r>
              <a:rPr lang="lt-LT" sz="3600" dirty="0" smtClean="0"/>
              <a:t>Daugiausia, anot Justino Marcinkevičiaus, jo aplinkoje būdavo džiaugsmo, rūpestingumo, knygų ir meilės. </a:t>
            </a:r>
            <a:endParaRPr lang="lt-LT" sz="3600" dirty="0" smtClean="0"/>
          </a:p>
          <a:p>
            <a:pPr>
              <a:buNone/>
            </a:pPr>
            <a:endParaRPr lang="lt-LT" dirty="0" smtClean="0"/>
          </a:p>
          <a:p>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229600" cy="936104"/>
          </a:xfrm>
        </p:spPr>
        <p:txBody>
          <a:bodyPr>
            <a:normAutofit fontScale="90000"/>
          </a:bodyPr>
          <a:lstStyle/>
          <a:p>
            <a:r>
              <a:rPr lang="lt-LT" b="1" dirty="0" smtClean="0"/>
              <a:t>Kūrybos bruožai</a:t>
            </a:r>
            <a:r>
              <a:rPr lang="lt-LT" dirty="0" smtClean="0"/>
              <a:t> </a:t>
            </a:r>
            <a:br>
              <a:rPr lang="lt-LT" dirty="0" smtClean="0"/>
            </a:br>
            <a:endParaRPr lang="lt-LT" dirty="0"/>
          </a:p>
        </p:txBody>
      </p:sp>
      <p:sp>
        <p:nvSpPr>
          <p:cNvPr id="3" name="Content Placeholder 2"/>
          <p:cNvSpPr>
            <a:spLocks noGrp="1"/>
          </p:cNvSpPr>
          <p:nvPr>
            <p:ph idx="1"/>
          </p:nvPr>
        </p:nvSpPr>
        <p:spPr/>
        <p:txBody>
          <a:bodyPr/>
          <a:lstStyle/>
          <a:p>
            <a:pPr>
              <a:buNone/>
            </a:pPr>
            <a:r>
              <a:rPr lang="lt-LT" dirty="0" smtClean="0"/>
              <a:t>	Justino Marcinkevičiaus kūryba apima labai skirtingus žanrus – nuo trumpučio eilėraščio ir poemos iki epinės dramos bei autobiografinės prozos. </a:t>
            </a:r>
            <a:br>
              <a:rPr lang="lt-LT" dirty="0" smtClean="0"/>
            </a:br>
            <a:r>
              <a:rPr lang="lt-LT" dirty="0" smtClean="0"/>
              <a:t>Kūrybos šakotumas susijęs su tuo, kad šis rašytojas stengiasi aprėpti daug žmogaus klausimų, platus jo meninių interesų laukas. </a:t>
            </a:r>
            <a:br>
              <a:rPr lang="lt-LT" dirty="0" smtClean="0"/>
            </a:b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t>	Ne vienu atveju jis apskritai atrodo artimas praeities klasikams, ypač keldamas istorijos, tautinio sąmoningumo klausimus, siekdamas aiškumo, suprantamumo, darnos, ryšio su gamta ir liaudies kultūra. </a:t>
            </a:r>
            <a:br>
              <a:rPr lang="lt-LT" dirty="0" smtClean="0"/>
            </a:br>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t>	Laikas yra palikęs poeto kūryboje savo žymių, pristabdęs modernesnius ieškojimus. </a:t>
            </a:r>
            <a:br>
              <a:rPr lang="lt-LT" dirty="0" smtClean="0"/>
            </a:br>
            <a:r>
              <a:rPr lang="lt-LT" dirty="0" smtClean="0"/>
              <a:t>Svarbiausios kūrybos </a:t>
            </a:r>
            <a:r>
              <a:rPr lang="lt-LT" b="1" dirty="0" smtClean="0"/>
              <a:t>temos</a:t>
            </a:r>
            <a:r>
              <a:rPr lang="lt-LT" dirty="0" smtClean="0"/>
              <a:t>: tėvynė, gamta, kalba, meilė, pareiga. </a:t>
            </a:r>
            <a:br>
              <a:rPr lang="lt-LT" dirty="0" smtClean="0"/>
            </a:br>
            <a:r>
              <a:rPr lang="lt-LT" dirty="0" smtClean="0"/>
              <a:t>Būdingi keli kalbėjimo </a:t>
            </a:r>
            <a:r>
              <a:rPr lang="lt-LT" u="sng" dirty="0" smtClean="0"/>
              <a:t>tipai</a:t>
            </a:r>
            <a:r>
              <a:rPr lang="lt-LT" dirty="0" smtClean="0"/>
              <a:t>: meditacinis, </a:t>
            </a:r>
            <a:r>
              <a:rPr lang="lt-LT" dirty="0" err="1" smtClean="0"/>
              <a:t>dainiškasis</a:t>
            </a:r>
            <a:r>
              <a:rPr lang="lt-LT" dirty="0" smtClean="0"/>
              <a:t>, retorinis, pasakojamasis, ironizuojantis, minimalistinis. </a:t>
            </a:r>
            <a:br>
              <a:rPr lang="lt-LT" dirty="0" smtClean="0"/>
            </a:b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Kūrybos periodai </a:t>
            </a:r>
            <a:endParaRPr lang="lt-LT" dirty="0"/>
          </a:p>
        </p:txBody>
      </p:sp>
      <p:sp>
        <p:nvSpPr>
          <p:cNvPr id="3" name="Content Placeholder 2"/>
          <p:cNvSpPr>
            <a:spLocks noGrp="1"/>
          </p:cNvSpPr>
          <p:nvPr>
            <p:ph idx="1"/>
          </p:nvPr>
        </p:nvSpPr>
        <p:spPr/>
        <p:txBody>
          <a:bodyPr/>
          <a:lstStyle/>
          <a:p>
            <a:pPr>
              <a:buNone/>
            </a:pPr>
            <a:r>
              <a:rPr lang="lt-LT" u="sng" dirty="0" smtClean="0"/>
              <a:t>	Ankstyvasis laikotarpis</a:t>
            </a:r>
            <a:r>
              <a:rPr lang="lt-LT" dirty="0" smtClean="0"/>
              <a:t> </a:t>
            </a:r>
            <a:br>
              <a:rPr lang="lt-LT" dirty="0" smtClean="0"/>
            </a:br>
            <a:r>
              <a:rPr lang="lt-LT" dirty="0" smtClean="0"/>
              <a:t>(1955-1964) labiausiai susietas su „Dvidešimtu pavasariu”. Ankstyvojoje kūryboje liko nelaisvo mąstymo, prisitaikymo žymių. </a:t>
            </a:r>
            <a:br>
              <a:rPr lang="lt-LT" dirty="0" smtClean="0"/>
            </a:b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80728"/>
            <a:ext cx="8229600" cy="4525963"/>
          </a:xfrm>
        </p:spPr>
        <p:txBody>
          <a:bodyPr/>
          <a:lstStyle/>
          <a:p>
            <a:pPr>
              <a:buNone/>
            </a:pPr>
            <a:r>
              <a:rPr lang="lt-LT" u="sng" dirty="0" smtClean="0"/>
              <a:t>	Antrasis laikotarpis</a:t>
            </a:r>
            <a:r>
              <a:rPr lang="lt-LT" dirty="0" smtClean="0"/>
              <a:t> </a:t>
            </a:r>
            <a:br>
              <a:rPr lang="lt-LT" dirty="0" smtClean="0"/>
            </a:br>
            <a:r>
              <a:rPr lang="lt-LT" dirty="0" smtClean="0"/>
              <a:t>(nuo 1964) yra paženklintas poemos „Donelaitis”. Jis pasižymi lietuvių tautos likimo klausimais, modernesne kalba. Nuo </a:t>
            </a:r>
            <a:br>
              <a:rPr lang="lt-LT" dirty="0" smtClean="0"/>
            </a:br>
            <a:r>
              <a:rPr lang="lt-LT" dirty="0" smtClean="0"/>
              <a:t>1970-ųjų didžiausias kūrybos pakilimas, sustiprėja draminės būties linijos. Šis laikotarpis pertrauktas Atgimimo veiklos, labiau publicistinės kūrybos. </a:t>
            </a:r>
            <a:br>
              <a:rPr lang="lt-LT" dirty="0" smtClean="0"/>
            </a:b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u="sng" dirty="0" smtClean="0"/>
              <a:t>    T</a:t>
            </a:r>
            <a:r>
              <a:rPr lang="lt-LT" u="sng" dirty="0" smtClean="0"/>
              <a:t>rečiasis</a:t>
            </a:r>
            <a:r>
              <a:rPr lang="lt-LT" u="sng" dirty="0" smtClean="0"/>
              <a:t> </a:t>
            </a:r>
            <a:r>
              <a:rPr lang="lt-LT" u="sng" dirty="0" smtClean="0"/>
              <a:t>kūrybos etapas</a:t>
            </a:r>
            <a:r>
              <a:rPr lang="lt-LT" dirty="0" smtClean="0"/>
              <a:t> prasideda nuo rinkinio „Žingsnis” (1998), jam būdingas lakoniškesnis, taupesnis kalbėjimas, tiesioginės minties raiškos vengimas.</a:t>
            </a:r>
          </a:p>
          <a:p>
            <a:pPr>
              <a:buNone/>
            </a:pPr>
            <a:r>
              <a:rPr lang="lt-LT" dirty="0" smtClean="0"/>
              <a:t> </a:t>
            </a:r>
          </a:p>
          <a:p>
            <a:endParaRPr lang="lt-L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 </a:t>
            </a:r>
            <a:br>
              <a:rPr lang="lt-LT" dirty="0" smtClean="0"/>
            </a:br>
            <a:r>
              <a:rPr lang="lt-LT" sz="3100" b="1" dirty="0" smtClean="0"/>
              <a:t>Pagrindiniai Justino Marcinkevičiaus žanrai yra </a:t>
            </a:r>
            <a:r>
              <a:rPr lang="lt-LT" sz="3100" b="1" i="1" dirty="0" smtClean="0"/>
              <a:t>eilėraštis, poema, drama</a:t>
            </a:r>
            <a:r>
              <a:rPr lang="lt-LT" sz="3100" dirty="0" smtClean="0"/>
              <a:t> </a:t>
            </a:r>
            <a:r>
              <a:rPr lang="lt-LT" dirty="0" smtClean="0"/>
              <a:t/>
            </a:r>
            <a:br>
              <a:rPr lang="lt-LT" dirty="0" smtClean="0"/>
            </a:br>
            <a:endParaRPr lang="lt-LT" dirty="0"/>
          </a:p>
        </p:txBody>
      </p:sp>
      <p:sp>
        <p:nvSpPr>
          <p:cNvPr id="3" name="Content Placeholder 2"/>
          <p:cNvSpPr>
            <a:spLocks noGrp="1"/>
          </p:cNvSpPr>
          <p:nvPr>
            <p:ph idx="1"/>
          </p:nvPr>
        </p:nvSpPr>
        <p:spPr/>
        <p:txBody>
          <a:bodyPr>
            <a:normAutofit fontScale="85000" lnSpcReduction="20000"/>
          </a:bodyPr>
          <a:lstStyle/>
          <a:p>
            <a:pPr>
              <a:buNone/>
            </a:pPr>
            <a:r>
              <a:rPr lang="lt-LT" b="1" dirty="0" smtClean="0"/>
              <a:t>Eilėraščių rinkiniai</a:t>
            </a:r>
            <a:r>
              <a:rPr lang="lt-LT" dirty="0" smtClean="0"/>
              <a:t>: </a:t>
            </a:r>
          </a:p>
          <a:p>
            <a:pPr>
              <a:buNone/>
            </a:pPr>
            <a:r>
              <a:rPr lang="lt-LT" dirty="0" smtClean="0"/>
              <a:t>	Prašau žodžio [1955] </a:t>
            </a:r>
            <a:br>
              <a:rPr lang="lt-LT" dirty="0" smtClean="0"/>
            </a:br>
            <a:r>
              <a:rPr lang="lt-LT" dirty="0" smtClean="0"/>
              <a:t>Duoną raikančios rankos [1963] </a:t>
            </a:r>
            <a:br>
              <a:rPr lang="lt-LT" dirty="0" smtClean="0"/>
            </a:br>
            <a:r>
              <a:rPr lang="lt-LT" dirty="0" smtClean="0"/>
              <a:t>Mediniai tiltai [1966 ] </a:t>
            </a:r>
            <a:br>
              <a:rPr lang="lt-LT" dirty="0" smtClean="0"/>
            </a:br>
            <a:r>
              <a:rPr lang="lt-LT" dirty="0" smtClean="0"/>
              <a:t>Liepsnojantis krūmas [1968] </a:t>
            </a:r>
            <a:br>
              <a:rPr lang="lt-LT" dirty="0" smtClean="0"/>
            </a:br>
            <a:r>
              <a:rPr lang="lt-LT" dirty="0" smtClean="0"/>
              <a:t>Gyvenimo švelnus prisiglaudimas [1978 ] </a:t>
            </a:r>
            <a:br>
              <a:rPr lang="lt-LT" dirty="0" smtClean="0"/>
            </a:br>
            <a:r>
              <a:rPr lang="lt-LT" dirty="0" smtClean="0"/>
              <a:t>Būk ir palaimink [1980 ] </a:t>
            </a:r>
            <a:br>
              <a:rPr lang="lt-LT" dirty="0" smtClean="0"/>
            </a:br>
            <a:r>
              <a:rPr lang="lt-LT" dirty="0" smtClean="0"/>
              <a:t>Vienintelė žemė [1984 ] </a:t>
            </a:r>
            <a:br>
              <a:rPr lang="lt-LT" dirty="0" smtClean="0"/>
            </a:br>
            <a:r>
              <a:rPr lang="lt-LT" dirty="0" smtClean="0"/>
              <a:t>Už gyvus ir mirusius [1988 ] </a:t>
            </a:r>
            <a:br>
              <a:rPr lang="lt-LT" dirty="0" smtClean="0"/>
            </a:br>
            <a:r>
              <a:rPr lang="lt-LT" dirty="0" smtClean="0"/>
              <a:t>Lopšinė gimtinei ir motinai [1992 ] </a:t>
            </a:r>
            <a:br>
              <a:rPr lang="lt-LT" dirty="0" smtClean="0"/>
            </a:br>
            <a:r>
              <a:rPr lang="lt-LT" dirty="0" smtClean="0"/>
              <a:t>Prie rugių ir prie ugnies [1992] </a:t>
            </a:r>
            <a:br>
              <a:rPr lang="lt-LT" dirty="0" smtClean="0"/>
            </a:br>
            <a:r>
              <a:rPr lang="lt-LT" dirty="0" smtClean="0"/>
              <a:t>Eilėraščiai iš dienoraščio [1993] </a:t>
            </a:r>
            <a:br>
              <a:rPr lang="lt-LT" dirty="0" smtClean="0"/>
            </a:br>
            <a:r>
              <a:rPr lang="lt-LT" dirty="0" smtClean="0"/>
              <a:t>Žingsnis [1998] </a:t>
            </a:r>
            <a:br>
              <a:rPr lang="lt-LT" dirty="0" smtClean="0"/>
            </a:br>
            <a:r>
              <a:rPr lang="lt-LT" dirty="0" err="1" smtClean="0"/>
              <a:t>Carmina</a:t>
            </a:r>
            <a:r>
              <a:rPr lang="lt-LT" dirty="0" smtClean="0"/>
              <a:t> </a:t>
            </a:r>
            <a:r>
              <a:rPr lang="lt-LT" dirty="0" err="1" smtClean="0"/>
              <a:t>minora</a:t>
            </a:r>
            <a:r>
              <a:rPr lang="lt-LT" dirty="0" smtClean="0"/>
              <a:t> [2000] </a:t>
            </a:r>
            <a:br>
              <a:rPr lang="lt-LT" dirty="0" smtClean="0"/>
            </a:br>
            <a:r>
              <a:rPr lang="lt-LT" dirty="0" smtClean="0"/>
              <a:t>Dienos drobulė [2002] </a:t>
            </a:r>
            <a:endParaRPr lang="lt-L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
            </a:r>
            <a:br>
              <a:rPr lang="lt-LT" dirty="0" smtClean="0"/>
            </a:br>
            <a:r>
              <a:rPr lang="lt-LT" b="1" dirty="0" smtClean="0"/>
              <a:t>Poezijos savitumas</a:t>
            </a:r>
            <a:r>
              <a:rPr lang="lt-LT" dirty="0" smtClean="0"/>
              <a:t> </a:t>
            </a:r>
            <a:endParaRPr lang="lt-LT" dirty="0"/>
          </a:p>
        </p:txBody>
      </p:sp>
      <p:sp>
        <p:nvSpPr>
          <p:cNvPr id="3" name="Content Placeholder 2"/>
          <p:cNvSpPr>
            <a:spLocks noGrp="1"/>
          </p:cNvSpPr>
          <p:nvPr>
            <p:ph idx="1"/>
          </p:nvPr>
        </p:nvSpPr>
        <p:spPr/>
        <p:txBody>
          <a:bodyPr>
            <a:normAutofit fontScale="92500" lnSpcReduction="10000"/>
          </a:bodyPr>
          <a:lstStyle/>
          <a:p>
            <a:pPr>
              <a:buNone/>
            </a:pPr>
            <a:r>
              <a:rPr lang="lt-LT" dirty="0" smtClean="0"/>
              <a:t>	Eilėraščius persmelkia elegiškas būties grožio pajautimas, meilė ir užuojauta viskam, kas kaip žmogus auga, žydi, vysta, brolystės su visomis gyvybės apraiškomis jausmas. </a:t>
            </a:r>
            <a:br>
              <a:rPr lang="lt-LT" dirty="0" smtClean="0"/>
            </a:br>
            <a:r>
              <a:rPr lang="lt-LT" dirty="0" smtClean="0"/>
              <a:t>Dažnai kalbama savotiško pamokslininko ar mokytojo, žinančio, kas gera ir kas bloga, intonacijomis. </a:t>
            </a:r>
            <a:br>
              <a:rPr lang="lt-LT" dirty="0" smtClean="0"/>
            </a:br>
            <a:r>
              <a:rPr lang="lt-LT" dirty="0" smtClean="0"/>
              <a:t>Marcinkevičius transformuoja tautosakinius, mitologinius modulius, religinių žanrų poetiką. </a:t>
            </a:r>
            <a:br>
              <a:rPr lang="lt-LT" dirty="0" smtClean="0"/>
            </a:br>
            <a:r>
              <a:rPr lang="lt-LT" dirty="0" smtClean="0"/>
              <a:t>Ypač svarbios žmogaus ir tėvynės ryšio, gimtosios kalbos likimo, žodžio prasmės ir jėgos temos.</a:t>
            </a:r>
          </a:p>
          <a:p>
            <a:pPr>
              <a:buNone/>
            </a:pPr>
            <a:r>
              <a:rPr lang="lt-LT" dirty="0" smtClean="0"/>
              <a:t> </a:t>
            </a:r>
          </a:p>
          <a:p>
            <a:endParaRPr lang="lt-L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t>Poemos</a:t>
            </a:r>
            <a:r>
              <a:rPr lang="lt-LT" dirty="0" smtClean="0"/>
              <a:t> </a:t>
            </a:r>
            <a:br>
              <a:rPr lang="lt-LT" dirty="0" smtClean="0"/>
            </a:br>
            <a:endParaRPr lang="lt-LT" dirty="0"/>
          </a:p>
        </p:txBody>
      </p:sp>
      <p:sp>
        <p:nvSpPr>
          <p:cNvPr id="3" name="Content Placeholder 2"/>
          <p:cNvSpPr>
            <a:spLocks noGrp="1"/>
          </p:cNvSpPr>
          <p:nvPr>
            <p:ph idx="1"/>
          </p:nvPr>
        </p:nvSpPr>
        <p:spPr/>
        <p:txBody>
          <a:bodyPr/>
          <a:lstStyle/>
          <a:p>
            <a:pPr>
              <a:buNone/>
            </a:pPr>
            <a:r>
              <a:rPr lang="lt-LT" dirty="0" smtClean="0"/>
              <a:t>	Dvidešimtas pavasaris [1956] </a:t>
            </a:r>
            <a:br>
              <a:rPr lang="lt-LT" dirty="0" smtClean="0"/>
            </a:br>
            <a:r>
              <a:rPr lang="lt-LT" dirty="0" smtClean="0"/>
              <a:t>Kraujas ir pelenai [1960] </a:t>
            </a:r>
            <a:br>
              <a:rPr lang="lt-LT" dirty="0" smtClean="0"/>
            </a:br>
            <a:r>
              <a:rPr lang="lt-LT" dirty="0" smtClean="0"/>
              <a:t>Publicistinė poema [1961] </a:t>
            </a:r>
            <a:br>
              <a:rPr lang="lt-LT" dirty="0" smtClean="0"/>
            </a:br>
            <a:r>
              <a:rPr lang="lt-LT" dirty="0" smtClean="0"/>
              <a:t>Donelaitis [1964] </a:t>
            </a:r>
            <a:br>
              <a:rPr lang="lt-LT" dirty="0" smtClean="0"/>
            </a:br>
            <a:r>
              <a:rPr lang="lt-LT" dirty="0" smtClean="0"/>
              <a:t>Siena [1965] </a:t>
            </a:r>
            <a:br>
              <a:rPr lang="lt-LT" dirty="0" smtClean="0"/>
            </a:br>
            <a:r>
              <a:rPr lang="lt-LT" dirty="0" smtClean="0"/>
              <a:t>Pažinimo medis [1978] </a:t>
            </a:r>
            <a:br>
              <a:rPr lang="lt-LT" dirty="0" smtClean="0"/>
            </a:br>
            <a:r>
              <a:rPr lang="lt-LT" dirty="0" smtClean="0"/>
              <a:t>Šešios poemos [1973] </a:t>
            </a:r>
            <a:br>
              <a:rPr lang="lt-LT" dirty="0" smtClean="0"/>
            </a:br>
            <a:r>
              <a:rPr lang="lt-LT" dirty="0" smtClean="0"/>
              <a:t>Pažinimo medis [1979] </a:t>
            </a:r>
            <a:endParaRPr lang="lt-L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Poemų bruožai</a:t>
            </a:r>
            <a:r>
              <a:rPr lang="lt-LT" dirty="0" smtClean="0"/>
              <a:t> </a:t>
            </a:r>
            <a:endParaRPr lang="lt-LT" dirty="0"/>
          </a:p>
        </p:txBody>
      </p:sp>
      <p:sp>
        <p:nvSpPr>
          <p:cNvPr id="3" name="Content Placeholder 2"/>
          <p:cNvSpPr>
            <a:spLocks noGrp="1"/>
          </p:cNvSpPr>
          <p:nvPr>
            <p:ph idx="1"/>
          </p:nvPr>
        </p:nvSpPr>
        <p:spPr/>
        <p:txBody>
          <a:bodyPr>
            <a:normAutofit/>
          </a:bodyPr>
          <a:lstStyle/>
          <a:p>
            <a:pPr>
              <a:buNone/>
            </a:pPr>
            <a:r>
              <a:rPr lang="lt-LT" dirty="0" smtClean="0"/>
              <a:t>	Pirmose poemose autorius brėžė individualias veikėjų psichologijos linijas, trokšdamas sukurti charakterius, kurie būtų „laiko ir epochos tipais", kaip įprasta epiniuose kūriniuose. Psichologinė </a:t>
            </a:r>
            <a:r>
              <a:rPr lang="lt-LT" dirty="0" err="1" smtClean="0"/>
              <a:t>individualizacija</a:t>
            </a:r>
            <a:r>
              <a:rPr lang="lt-LT" dirty="0" smtClean="0"/>
              <a:t>, kaip eiliuoto pasakojimo principas, galutinai išnyko poemoje „Donelaitis", kur istorinio laiko realijos virto tautos istorinio likimo formulėmis. </a:t>
            </a:r>
            <a:br>
              <a:rPr lang="lt-LT" dirty="0" smtClean="0"/>
            </a:br>
            <a:endParaRPr lang="lt-LT" dirty="0" smtClean="0"/>
          </a:p>
          <a:p>
            <a:endParaRPr lang="lt-L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Įvykių fragmentai, žmonių veidai, buities nuotrupos išnirdavo apibendrinimų siekiančios minties įtampoje. Toji mintis plėtojosi susiduriant priešingoms jėgoms ir lėmė Marcinkevičiaus poemų dramatišką intensyvumą, jų struktūrų įvairovę ir kintamumą - nuo baladžių, raudų, himnų iki sarkastiško farso ir oratorijų.</a:t>
            </a:r>
            <a:endParaRPr lang="lt-L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t>Dramos</a:t>
            </a:r>
            <a:r>
              <a:rPr lang="lt-LT" dirty="0" smtClean="0"/>
              <a:t> </a:t>
            </a:r>
            <a:br>
              <a:rPr lang="lt-LT" dirty="0" smtClean="0"/>
            </a:br>
            <a:endParaRPr lang="lt-LT" dirty="0"/>
          </a:p>
        </p:txBody>
      </p:sp>
      <p:sp>
        <p:nvSpPr>
          <p:cNvPr id="3" name="Content Placeholder 2"/>
          <p:cNvSpPr>
            <a:spLocks noGrp="1"/>
          </p:cNvSpPr>
          <p:nvPr>
            <p:ph idx="1"/>
          </p:nvPr>
        </p:nvSpPr>
        <p:spPr/>
        <p:txBody>
          <a:bodyPr/>
          <a:lstStyle/>
          <a:p>
            <a:pPr>
              <a:buNone/>
            </a:pPr>
            <a:r>
              <a:rPr lang="lt-LT" dirty="0" smtClean="0"/>
              <a:t>	Mindaugas [1968] </a:t>
            </a:r>
            <a:br>
              <a:rPr lang="lt-LT" dirty="0" smtClean="0"/>
            </a:br>
            <a:r>
              <a:rPr lang="lt-LT" dirty="0" smtClean="0"/>
              <a:t>Mažvydas [1977] </a:t>
            </a:r>
            <a:br>
              <a:rPr lang="lt-LT" dirty="0" smtClean="0"/>
            </a:br>
            <a:r>
              <a:rPr lang="lt-LT" dirty="0" smtClean="0"/>
              <a:t>Katedra [1971]</a:t>
            </a: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63</TotalTime>
  <Words>202</Words>
  <Application>Microsoft Office PowerPoint</Application>
  <PresentationFormat>On-screen Show (4:3)</PresentationFormat>
  <Paragraphs>44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Apex</vt:lpstr>
      <vt:lpstr>Justinas Marcinkevičius      ( 1930-2011 )</vt:lpstr>
      <vt:lpstr>Biografija</vt:lpstr>
      <vt:lpstr>Slide 3</vt:lpstr>
      <vt:lpstr>Pasiekimai</vt:lpstr>
      <vt:lpstr>Slide 5</vt:lpstr>
      <vt:lpstr>Šeima</vt:lpstr>
      <vt:lpstr>Slide 7</vt:lpstr>
      <vt:lpstr>Slide 8</vt:lpstr>
      <vt:lpstr>Slide 9</vt:lpstr>
      <vt:lpstr>Kūrybos bruožai  </vt:lpstr>
      <vt:lpstr>Slide 11</vt:lpstr>
      <vt:lpstr>Slide 12</vt:lpstr>
      <vt:lpstr>Kūrybos periodai </vt:lpstr>
      <vt:lpstr>Slide 14</vt:lpstr>
      <vt:lpstr>Slide 15</vt:lpstr>
      <vt:lpstr>  Pagrindiniai Justino Marcinkevičiaus žanrai yra eilėraštis, poema, drama  </vt:lpstr>
      <vt:lpstr> Poezijos savitumas </vt:lpstr>
      <vt:lpstr>Poemos  </vt:lpstr>
      <vt:lpstr>Poemų bruožai </vt:lpstr>
      <vt:lpstr>Slide 20</vt:lpstr>
      <vt:lpstr>Dramos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Justinas Marcinkevičius      ( 1930-2011m.)</dc:title>
  <dc:creator>Vartotojas</dc:creator>
  <cp:lastModifiedBy>A</cp:lastModifiedBy>
  <cp:revision>4</cp:revision>
  <dcterms:created xsi:type="dcterms:W3CDTF">2015-04-14T19:10:21Z</dcterms:created>
  <dcterms:modified xsi:type="dcterms:W3CDTF">2015-04-15T08:03:19Z</dcterms:modified>
</cp:coreProperties>
</file>