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6" r:id="rId10"/>
    <p:sldId id="269" r:id="rId11"/>
    <p:sldId id="267" r:id="rId12"/>
    <p:sldId id="268" r:id="rId13"/>
    <p:sldId id="263" r:id="rId14"/>
    <p:sldId id="264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E5F841B-A1E4-49EA-B695-ED44A8694FAC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4930772-C89D-4A80-BE9B-A3A8E2A0563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2400" cy="1514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effectLst/>
              </a:rPr>
              <a:t>Lietuvi</a:t>
            </a:r>
            <a:r>
              <a:rPr lang="lt-LT" dirty="0" smtClean="0">
                <a:effectLst/>
              </a:rPr>
              <a:t>ų liaudies pasaka  ,,Eglė žalčių karalienė”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708920"/>
            <a:ext cx="8424936" cy="3456384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chemeClr val="tx1"/>
                </a:solidFill>
              </a:rPr>
              <a:t>Naudodamiesi vadovėlio medžiaga, remdamiesi vaizdo įrašu ir pateiktais klausimais aptars pasakos ,,Eglė žalčių karalienė” bruožus.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Kas yra pasaka?</a:t>
            </a:r>
          </a:p>
          <a:p>
            <a:r>
              <a:rPr lang="lt-LT" dirty="0" smtClean="0"/>
              <a:t>Kokius pasakų žanrus žinote?</a:t>
            </a:r>
          </a:p>
          <a:p>
            <a:r>
              <a:rPr lang="lt-LT" dirty="0" smtClean="0"/>
              <a:t>Kokie yra svarbiausi pasakų bruožai?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>
                <a:effectLst/>
              </a:rPr>
              <a:t>Prisiminkime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3312368"/>
          </a:xfrm>
        </p:spPr>
        <p:txBody>
          <a:bodyPr>
            <a:normAutofit/>
          </a:bodyPr>
          <a:lstStyle/>
          <a:p>
            <a:pPr marL="365760" lvl="7" indent="-256032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r>
              <a:rPr lang="lt-LT" sz="2600" dirty="0" smtClean="0"/>
              <a:t> </a:t>
            </a:r>
            <a:endParaRPr lang="en-US" sz="2600" dirty="0" smtClean="0"/>
          </a:p>
          <a:p>
            <a:pPr marL="365760" lvl="7" indent="-256032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endParaRPr lang="en-US" sz="2600" dirty="0" smtClean="0"/>
          </a:p>
          <a:p>
            <a:pPr marL="365760" lvl="7" indent="-256032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r>
              <a:rPr lang="lt-LT" sz="2800" dirty="0" smtClean="0"/>
              <a:t> </a:t>
            </a:r>
            <a:r>
              <a:rPr lang="en-US" sz="2800" dirty="0" smtClean="0"/>
              <a:t>  </a:t>
            </a:r>
            <a:r>
              <a:rPr lang="lt-LT" sz="2800" u="sng" dirty="0" smtClean="0"/>
              <a:t>Pasakų klasifikacija:</a:t>
            </a:r>
            <a:r>
              <a:rPr lang="lt-LT" sz="2800" dirty="0" smtClean="0"/>
              <a:t> stebuklinės, buitinės,  gyvulinės, melų pasakos, pasakos be galo, </a:t>
            </a:r>
            <a:r>
              <a:rPr lang="lt-LT" sz="2800" dirty="0" err="1" smtClean="0"/>
              <a:t>formulinės</a:t>
            </a:r>
            <a:r>
              <a:rPr lang="lt-LT" sz="2800" dirty="0" smtClean="0"/>
              <a:t>, </a:t>
            </a:r>
            <a:r>
              <a:rPr lang="lt-LT" sz="2800" dirty="0" err="1" smtClean="0"/>
              <a:t>novelinės</a:t>
            </a:r>
            <a:r>
              <a:rPr lang="lt-LT" sz="2800" dirty="0" smtClean="0"/>
              <a:t>, pasakos-legendos, parabolės, apie kvailą velnią.</a:t>
            </a:r>
          </a:p>
          <a:p>
            <a:pPr marL="365760" lvl="7" indent="-256032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endParaRPr lang="en-US" sz="2600" u="sng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714202"/>
          </a:xfrm>
        </p:spPr>
        <p:txBody>
          <a:bodyPr>
            <a:noAutofit/>
          </a:bodyPr>
          <a:lstStyle/>
          <a:p>
            <a:pPr algn="l"/>
            <a:r>
              <a:rPr lang="lt-LT" sz="2800" b="0" u="sng" dirty="0" smtClean="0">
                <a:solidFill>
                  <a:schemeClr val="tx1"/>
                </a:solidFill>
                <a:effectLst/>
              </a:rPr>
              <a:t>Pasaka</a:t>
            </a:r>
            <a:r>
              <a:rPr lang="lt-LT" sz="2800" b="0" dirty="0" smtClean="0">
                <a:solidFill>
                  <a:schemeClr val="tx1"/>
                </a:solidFill>
                <a:effectLst/>
              </a:rPr>
              <a:t> - trumpas, epinio žanro, pamokantis kūrinys, kuriam būdingi fantastikos elementai, beveik visada laiminga pabaiga ir moralas.</a:t>
            </a:r>
            <a:endParaRPr lang="lt-LT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026563"/>
          </a:xfrm>
        </p:spPr>
        <p:txBody>
          <a:bodyPr>
            <a:normAutofit lnSpcReduction="10000"/>
          </a:bodyPr>
          <a:lstStyle/>
          <a:p>
            <a:r>
              <a:rPr lang="lt-LT" sz="2800" dirty="0" smtClean="0"/>
              <a:t>s</a:t>
            </a:r>
            <a:r>
              <a:rPr lang="en-US" sz="2800" dirty="0" err="1" smtClean="0"/>
              <a:t>tebuklai</a:t>
            </a:r>
            <a:r>
              <a:rPr lang="en-US" sz="2800" dirty="0" smtClean="0"/>
              <a:t>, </a:t>
            </a:r>
            <a:r>
              <a:rPr lang="lt-LT" sz="2800" dirty="0" smtClean="0"/>
              <a:t>personifikacijos, </a:t>
            </a:r>
            <a:r>
              <a:rPr lang="en-US" sz="2800" dirty="0" err="1" smtClean="0"/>
              <a:t>pasakiški</a:t>
            </a:r>
            <a:r>
              <a:rPr lang="en-US" sz="2800" dirty="0" smtClean="0"/>
              <a:t> </a:t>
            </a:r>
            <a:r>
              <a:rPr lang="en-US" sz="2800" dirty="0" err="1" smtClean="0"/>
              <a:t>daiktai</a:t>
            </a:r>
            <a:r>
              <a:rPr lang="en-US" sz="2800" dirty="0" smtClean="0"/>
              <a:t>, </a:t>
            </a:r>
            <a:r>
              <a:rPr lang="en-US" sz="2800" dirty="0" err="1" smtClean="0"/>
              <a:t>pasakiški</a:t>
            </a:r>
            <a:r>
              <a:rPr lang="en-US" sz="2800" dirty="0" smtClean="0"/>
              <a:t> </a:t>
            </a:r>
            <a:r>
              <a:rPr lang="en-US" sz="2800" dirty="0" err="1" smtClean="0"/>
              <a:t>veikėjai</a:t>
            </a:r>
            <a:r>
              <a:rPr lang="en-US" sz="2800" dirty="0" smtClean="0"/>
              <a:t>, </a:t>
            </a:r>
            <a:r>
              <a:rPr lang="en-US" sz="2800" dirty="0" err="1" smtClean="0"/>
              <a:t>veiksmo</a:t>
            </a:r>
            <a:r>
              <a:rPr lang="en-US" sz="2800" dirty="0" smtClean="0"/>
              <a:t>, </a:t>
            </a:r>
            <a:r>
              <a:rPr lang="en-US" sz="2800" dirty="0" err="1" smtClean="0"/>
              <a:t>laiko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</a:t>
            </a:r>
            <a:r>
              <a:rPr lang="en-US" sz="2800" dirty="0" err="1" smtClean="0"/>
              <a:t>vietos</a:t>
            </a:r>
            <a:r>
              <a:rPr lang="en-US" sz="2800" dirty="0" smtClean="0"/>
              <a:t> </a:t>
            </a:r>
            <a:r>
              <a:rPr lang="en-US" sz="2800" dirty="0" err="1" smtClean="0"/>
              <a:t>spalvingumas</a:t>
            </a:r>
            <a:r>
              <a:rPr lang="lt-LT" sz="2800" dirty="0" smtClean="0"/>
              <a:t>, dinamiškumas;</a:t>
            </a:r>
          </a:p>
          <a:p>
            <a:r>
              <a:rPr lang="lt-LT" sz="2800" dirty="0" smtClean="0"/>
              <a:t>ryškus ,,gerų” ir ,,blogų” veikėjų atskyrimas;</a:t>
            </a:r>
            <a:endParaRPr lang="en-US" sz="2800" dirty="0" smtClean="0"/>
          </a:p>
          <a:p>
            <a:r>
              <a:rPr lang="en-US" sz="2800" dirty="0" err="1" smtClean="0"/>
              <a:t>ryšys</a:t>
            </a:r>
            <a:r>
              <a:rPr lang="en-US" sz="2800" dirty="0" smtClean="0"/>
              <a:t> </a:t>
            </a:r>
            <a:r>
              <a:rPr lang="en-US" sz="2800" dirty="0" err="1" smtClean="0"/>
              <a:t>su</a:t>
            </a:r>
            <a:r>
              <a:rPr lang="en-US" sz="2800" dirty="0" smtClean="0"/>
              <a:t> </a:t>
            </a:r>
            <a:r>
              <a:rPr lang="en-US" sz="2800" dirty="0" err="1" smtClean="0"/>
              <a:t>senaisiais</a:t>
            </a:r>
            <a:r>
              <a:rPr lang="en-US" sz="2800" dirty="0" smtClean="0"/>
              <a:t> </a:t>
            </a:r>
            <a:r>
              <a:rPr lang="en-US" sz="2800" dirty="0" err="1" smtClean="0"/>
              <a:t>mitais</a:t>
            </a:r>
            <a:r>
              <a:rPr lang="en-US" sz="2800" dirty="0" smtClean="0"/>
              <a:t>, </a:t>
            </a:r>
            <a:r>
              <a:rPr lang="en-US" sz="2800" dirty="0" err="1" smtClean="0"/>
              <a:t>tikėjimais</a:t>
            </a:r>
            <a:r>
              <a:rPr lang="en-US" sz="2800" dirty="0" smtClean="0"/>
              <a:t>, </a:t>
            </a:r>
            <a:r>
              <a:rPr lang="en-US" sz="2800" dirty="0" err="1" smtClean="0"/>
              <a:t>papročiais</a:t>
            </a:r>
            <a:r>
              <a:rPr lang="lt-LT" sz="2800" dirty="0" smtClean="0"/>
              <a:t>;</a:t>
            </a:r>
          </a:p>
          <a:p>
            <a:r>
              <a:rPr lang="lt-LT" sz="2800" dirty="0" smtClean="0"/>
              <a:t>lengvas turinys;</a:t>
            </a:r>
          </a:p>
          <a:p>
            <a:r>
              <a:rPr lang="lt-LT" sz="2800" dirty="0" smtClean="0"/>
              <a:t>pamokymas arba moralas;</a:t>
            </a:r>
          </a:p>
          <a:p>
            <a:r>
              <a:rPr lang="lt-LT" sz="2800" dirty="0" smtClean="0"/>
              <a:t>gražiausios ir gausiausios yra stebuklinės pasakos;</a:t>
            </a:r>
          </a:p>
          <a:p>
            <a:r>
              <a:rPr lang="lt-LT" sz="2800" dirty="0" smtClean="0"/>
              <a:t>daug magiškų skaičių.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7" algn="l" rtl="0">
              <a:spcBef>
                <a:spcPct val="0"/>
              </a:spcBef>
            </a:pPr>
            <a:r>
              <a:rPr lang="lt-LT" sz="3600" u="sng" dirty="0" smtClean="0"/>
              <a:t>Pasakų bruožai</a:t>
            </a:r>
            <a:r>
              <a:rPr lang="lt-LT" sz="3600" dirty="0" smtClean="0"/>
              <a:t>:</a:t>
            </a:r>
            <a:br>
              <a:rPr lang="lt-LT" sz="3600" dirty="0" smtClean="0"/>
            </a:b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916832"/>
            <a:ext cx="3429322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0" dirty="0" smtClean="0">
                <a:effectLst/>
                <a:cs typeface="Arial" pitchFamily="34" charset="0"/>
              </a:rPr>
              <a:t>„</a:t>
            </a:r>
            <a:r>
              <a:rPr lang="lt-LT" sz="3600" b="0" dirty="0" smtClean="0">
                <a:effectLst/>
                <a:cs typeface="Arial" pitchFamily="34" charset="0"/>
              </a:rPr>
              <a:t>Eglė – žalčių karalienė</a:t>
            </a:r>
            <a:r>
              <a:rPr lang="lt-LT" sz="3600" b="0" dirty="0" smtClean="0">
                <a:effectLst/>
                <a:latin typeface=""/>
                <a:cs typeface="Arial" pitchFamily="34" charset="0"/>
              </a:rPr>
              <a:t>” - </a:t>
            </a:r>
            <a:r>
              <a:rPr lang="lt-LT" sz="3600" b="0" dirty="0" smtClean="0">
                <a:effectLst/>
                <a:cs typeface="Arial" pitchFamily="34" charset="0"/>
              </a:rPr>
              <a:t> viena žymiausių bei unikaliausių lietuvių liaudies pasakų.</a:t>
            </a:r>
            <a:endParaRPr lang="lt-LT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Naudodamiesi vadovėlio medžiaga, remdamiesi vaizdo įrašu ir skaityta pasaka atsakykite į klausimus (grupinis darbas, 15 min.).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4882547"/>
          </a:xfrm>
        </p:spPr>
        <p:txBody>
          <a:bodyPr>
            <a:normAutofit lnSpcReduction="10000"/>
          </a:bodyPr>
          <a:lstStyle/>
          <a:p>
            <a:r>
              <a:rPr lang="lt-LT" dirty="0"/>
              <a:t>Kiek pasakoje įžvelgiate konfliktų, dėl ko jie kyla? </a:t>
            </a:r>
            <a:endParaRPr lang="lt-LT" dirty="0" smtClean="0"/>
          </a:p>
          <a:p>
            <a:r>
              <a:rPr lang="lt-LT" dirty="0"/>
              <a:t>Kur yra pasakos intrigos užuomazga, kulminacija ir atomazga</a:t>
            </a:r>
            <a:r>
              <a:rPr lang="lt-LT" dirty="0" smtClean="0"/>
              <a:t>?</a:t>
            </a:r>
          </a:p>
          <a:p>
            <a:r>
              <a:rPr lang="lt-LT" dirty="0"/>
              <a:t>Kokia pagrindinė pasakos idėja, mintis, su kuo ji susijusi? </a:t>
            </a:r>
            <a:endParaRPr lang="lt-LT" dirty="0" smtClean="0"/>
          </a:p>
          <a:p>
            <a:r>
              <a:rPr lang="lt-LT" dirty="0"/>
              <a:t>Kokią reikšmę turi eiliuoti intarpai? </a:t>
            </a:r>
            <a:endParaRPr lang="lt-LT" dirty="0" smtClean="0"/>
          </a:p>
          <a:p>
            <a:r>
              <a:rPr lang="lt-LT" dirty="0"/>
              <a:t>Kokie nepaprasti, fantastiniai įvykiai, virsmai vaizduojami pasakoje? </a:t>
            </a:r>
            <a:endParaRPr lang="lt-LT" dirty="0" smtClean="0"/>
          </a:p>
          <a:p>
            <a:r>
              <a:rPr lang="lt-LT" dirty="0"/>
              <a:t>Ką parodo pasakos virsmai? </a:t>
            </a:r>
            <a:endParaRPr lang="lt-LT" dirty="0" smtClean="0"/>
          </a:p>
          <a:p>
            <a:r>
              <a:rPr lang="en-US" dirty="0" err="1"/>
              <a:t>Kokia</a:t>
            </a:r>
            <a:r>
              <a:rPr lang="en-US" dirty="0"/>
              <a:t> </a:t>
            </a:r>
            <a:r>
              <a:rPr lang="en-US" dirty="0" err="1"/>
              <a:t>paralelė</a:t>
            </a:r>
            <a:r>
              <a:rPr lang="en-US" dirty="0"/>
              <a:t> </a:t>
            </a:r>
            <a:r>
              <a:rPr lang="en-US" dirty="0" err="1"/>
              <a:t>išryškėja</a:t>
            </a:r>
            <a:r>
              <a:rPr lang="en-US" dirty="0"/>
              <a:t> </a:t>
            </a:r>
            <a:r>
              <a:rPr lang="en-US" dirty="0" err="1"/>
              <a:t>pasakoje</a:t>
            </a:r>
            <a:r>
              <a:rPr lang="en-US" dirty="0"/>
              <a:t>? </a:t>
            </a: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 dirty="0" smtClean="0">
                <a:effectLst/>
              </a:rPr>
              <a:t>Klausimai </a:t>
            </a:r>
            <a:endParaRPr lang="lt-LT" b="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/>
              <a:t>Apie kokių veikėjų ir pasaulių susidūrimą kalbama pasakoje? </a:t>
            </a:r>
            <a:endParaRPr lang="lt-LT" dirty="0" smtClean="0"/>
          </a:p>
          <a:p>
            <a:r>
              <a:rPr lang="lt-LT" dirty="0"/>
              <a:t>Apibūdinkite </a:t>
            </a:r>
            <a:r>
              <a:rPr lang="lt-LT" dirty="0" smtClean="0"/>
              <a:t>Eglę.</a:t>
            </a:r>
          </a:p>
          <a:p>
            <a:r>
              <a:rPr lang="lt-LT" dirty="0"/>
              <a:t>Apibūdinkite </a:t>
            </a:r>
            <a:r>
              <a:rPr lang="lt-LT" dirty="0" smtClean="0"/>
              <a:t>Žilviną.</a:t>
            </a:r>
          </a:p>
          <a:p>
            <a:r>
              <a:rPr lang="lt-LT" dirty="0"/>
              <a:t>Kodėl Žilvinas nenori išleisti žmonos į gimtinę? </a:t>
            </a:r>
            <a:endParaRPr lang="lt-LT" dirty="0" smtClean="0"/>
          </a:p>
          <a:p>
            <a:r>
              <a:rPr lang="lt-LT" dirty="0"/>
              <a:t>Kokie magiški skaičiai ir kokiose situacijose minimi? </a:t>
            </a:r>
            <a:endParaRPr lang="lt-LT" dirty="0" smtClean="0"/>
          </a:p>
          <a:p>
            <a:r>
              <a:rPr lang="lt-LT" dirty="0"/>
              <a:t>Kodėl tais, o ne kitais medžiais virsta Eglė ir jos vaikai? </a:t>
            </a:r>
            <a:endParaRPr lang="lt-LT" dirty="0" smtClean="0"/>
          </a:p>
          <a:p>
            <a:r>
              <a:rPr lang="lt-LT" dirty="0"/>
              <a:t>Kodėl pasakoje ypatingas dėmesys skiriamas žalčiui?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 dirty="0" smtClean="0">
                <a:effectLst/>
              </a:rPr>
              <a:t>Klausimai </a:t>
            </a:r>
            <a:endParaRPr lang="lt-LT" b="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544616"/>
          </a:xfrm>
        </p:spPr>
        <p:txBody>
          <a:bodyPr>
            <a:normAutofit lnSpcReduction="10000"/>
          </a:bodyPr>
          <a:lstStyle/>
          <a:p>
            <a:pPr lvl="0"/>
            <a:r>
              <a:rPr lang="lt-LT" dirty="0"/>
              <a:t>Kiek pasakoje įžvelgiate konfliktų, dėl ko jie kyla? – pirmasis konfliktas su žalčiu. </a:t>
            </a:r>
            <a:r>
              <a:rPr lang="en-US" dirty="0"/>
              <a:t>V</a:t>
            </a:r>
            <a:r>
              <a:rPr lang="lt-LT" dirty="0" smtClean="0"/>
              <a:t>ienoje </a:t>
            </a:r>
            <a:r>
              <a:rPr lang="lt-LT" dirty="0"/>
              <a:t>scenoje nusileidžia Eglė, kitoje – jos tėvai. Antrasis – vyras priešinasi Eglės vykimui į tėviškę. Šį kartą nusileidžia žaltys. </a:t>
            </a:r>
            <a:endParaRPr lang="en-US" dirty="0"/>
          </a:p>
          <a:p>
            <a:pPr lvl="0"/>
            <a:r>
              <a:rPr lang="lt-LT" dirty="0"/>
              <a:t>Kur yra pasakos intrigos užuomazga, kulminacija ir atomazga? – intrigos užuomazga – konfliktas su žalčiu, kulminacija – sumanymas nužudyti žaltį , atomazga – tragiška pasakos pabaiga – Eglė save ir vaikus paverčia medžiais.</a:t>
            </a:r>
            <a:endParaRPr lang="en-US" dirty="0"/>
          </a:p>
          <a:p>
            <a:pPr lvl="0"/>
            <a:r>
              <a:rPr lang="lt-LT" dirty="0"/>
              <a:t>Kokia pagrindinė pasakos idėja, mintis, su kuo ji susijusi? – žaltys senovės pagoniui šventas gyvis, kelti prieš jį ranką – nuodėmė. Tai susiję su lietuvių mitologija.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576064"/>
          </a:xfrm>
        </p:spPr>
        <p:txBody>
          <a:bodyPr>
            <a:normAutofit fontScale="90000"/>
          </a:bodyPr>
          <a:lstStyle/>
          <a:p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b="0" dirty="0" err="1" smtClean="0">
                <a:solidFill>
                  <a:schemeClr val="tx1"/>
                </a:solidFill>
                <a:effectLst/>
              </a:rPr>
              <a:t>Pasitikrinkime</a:t>
            </a:r>
            <a:r>
              <a:rPr lang="en-US" b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b="0" dirty="0" smtClean="0">
                <a:solidFill>
                  <a:schemeClr val="tx1"/>
                </a:solidFill>
                <a:effectLst/>
              </a:rPr>
            </a:br>
            <a:endParaRPr lang="en-US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313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256584"/>
          </a:xfrm>
        </p:spPr>
        <p:txBody>
          <a:bodyPr>
            <a:normAutofit lnSpcReduction="10000"/>
          </a:bodyPr>
          <a:lstStyle/>
          <a:p>
            <a:pPr lvl="0"/>
            <a:r>
              <a:rPr lang="lt-LT" dirty="0"/>
              <a:t>Kokią reikšmę turi eiliuoti intarpai? – tarsi slapti  burtų  žodžiai: jais siekiama prisišaukti mylimą vyrą arba prakeikiama. Tačiau prakeikimas ne rūstus, o švelnus.</a:t>
            </a:r>
            <a:endParaRPr lang="en-US" dirty="0"/>
          </a:p>
          <a:p>
            <a:pPr lvl="0"/>
            <a:r>
              <a:rPr lang="lt-LT" dirty="0"/>
              <a:t>Kokie nepaprasti, fantastiniai įvykiai, virsmai vaizduojami pasakoje? – žmogus pasiverčia žalčiu, pieno puta, medžiu; žaltys gyvena puikiuose rūmuose po žeme; linų kuodelis ugny nedega, klumpės nesunešiojamos.</a:t>
            </a:r>
            <a:endParaRPr lang="en-US" dirty="0"/>
          </a:p>
          <a:p>
            <a:pPr lvl="0"/>
            <a:r>
              <a:rPr lang="lt-LT" dirty="0"/>
              <a:t>Ką parodo pasakos virsmai? – ryšį su pagonybe, senuoju tikėjimu. Buvo tikima, kad </a:t>
            </a:r>
            <a:r>
              <a:rPr lang="en-US" dirty="0" err="1"/>
              <a:t>materialūs</a:t>
            </a:r>
            <a:r>
              <a:rPr lang="en-US" dirty="0"/>
              <a:t> </a:t>
            </a:r>
            <a:r>
              <a:rPr lang="en-US" dirty="0" err="1"/>
              <a:t>kūnai</a:t>
            </a:r>
            <a:r>
              <a:rPr lang="en-US" dirty="0"/>
              <a:t>, </a:t>
            </a:r>
            <a:r>
              <a:rPr lang="en-US" dirty="0" err="1"/>
              <a:t>augalai</a:t>
            </a:r>
            <a:r>
              <a:rPr lang="en-US" dirty="0"/>
              <a:t>, </a:t>
            </a:r>
            <a:r>
              <a:rPr lang="en-US" dirty="0" err="1"/>
              <a:t>gyvūnai</a:t>
            </a:r>
            <a:r>
              <a:rPr lang="en-US" dirty="0"/>
              <a:t>, </a:t>
            </a:r>
            <a:r>
              <a:rPr lang="en-US" dirty="0" err="1"/>
              <a:t>daiktai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kiti</a:t>
            </a:r>
            <a:r>
              <a:rPr lang="en-US" dirty="0"/>
              <a:t> </a:t>
            </a:r>
            <a:r>
              <a:rPr lang="en-US" dirty="0" err="1"/>
              <a:t>dalykai</a:t>
            </a:r>
            <a:r>
              <a:rPr lang="en-US" dirty="0"/>
              <a:t> </a:t>
            </a:r>
            <a:r>
              <a:rPr lang="en-US" dirty="0" err="1"/>
              <a:t>turi</a:t>
            </a:r>
            <a:r>
              <a:rPr lang="en-US" dirty="0"/>
              <a:t> </a:t>
            </a:r>
            <a:r>
              <a:rPr lang="en-US" dirty="0" err="1"/>
              <a:t>sielas</a:t>
            </a:r>
            <a:r>
              <a:rPr lang="en-US" dirty="0"/>
              <a:t>,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dvasias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2800" b="0" dirty="0" err="1">
                <a:solidFill>
                  <a:schemeClr val="tx1"/>
                </a:solidFill>
                <a:effectLst/>
              </a:rPr>
              <a:t>Pasitikrinkime</a:t>
            </a:r>
            <a:endParaRPr lang="en-US" sz="28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8373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836712"/>
            <a:ext cx="8784976" cy="561662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err="1"/>
              <a:t>Kokia</a:t>
            </a:r>
            <a:r>
              <a:rPr lang="en-US" dirty="0"/>
              <a:t> </a:t>
            </a:r>
            <a:r>
              <a:rPr lang="en-US" dirty="0" err="1"/>
              <a:t>paralelė</a:t>
            </a:r>
            <a:r>
              <a:rPr lang="en-US" dirty="0"/>
              <a:t> </a:t>
            </a:r>
            <a:r>
              <a:rPr lang="en-US" dirty="0" err="1"/>
              <a:t>išryškėja</a:t>
            </a:r>
            <a:r>
              <a:rPr lang="en-US" dirty="0"/>
              <a:t> </a:t>
            </a:r>
            <a:r>
              <a:rPr lang="en-US" dirty="0" err="1"/>
              <a:t>pasakoje</a:t>
            </a:r>
            <a:r>
              <a:rPr lang="en-US" dirty="0"/>
              <a:t>?   - </a:t>
            </a:r>
            <a:r>
              <a:rPr lang="en-US" dirty="0" err="1"/>
              <a:t>ryški</a:t>
            </a:r>
            <a:r>
              <a:rPr lang="en-US" dirty="0"/>
              <a:t> </a:t>
            </a:r>
            <a:r>
              <a:rPr lang="en-US" dirty="0" err="1"/>
              <a:t>paralelė</a:t>
            </a:r>
            <a:r>
              <a:rPr lang="en-US" dirty="0"/>
              <a:t> tarp </a:t>
            </a:r>
            <a:r>
              <a:rPr lang="en-US" dirty="0" err="1"/>
              <a:t>žmonių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augalų</a:t>
            </a:r>
            <a:r>
              <a:rPr lang="en-US" dirty="0"/>
              <a:t>, </a:t>
            </a:r>
            <a:r>
              <a:rPr lang="en-US" dirty="0" err="1"/>
              <a:t>kuriais</a:t>
            </a:r>
            <a:r>
              <a:rPr lang="en-US" dirty="0"/>
              <a:t> tie </a:t>
            </a:r>
            <a:r>
              <a:rPr lang="en-US" dirty="0" err="1"/>
              <a:t>žmonės</a:t>
            </a:r>
            <a:r>
              <a:rPr lang="en-US" dirty="0"/>
              <a:t> </a:t>
            </a:r>
            <a:r>
              <a:rPr lang="en-US" dirty="0" err="1"/>
              <a:t>pavirto</a:t>
            </a:r>
            <a:r>
              <a:rPr lang="en-US" dirty="0"/>
              <a:t>.</a:t>
            </a:r>
          </a:p>
          <a:p>
            <a:pPr lvl="0"/>
            <a:r>
              <a:rPr lang="lt-LT" dirty="0"/>
              <a:t>Apie kokių veikėjų ir pasaulių susidūrimą kalbama pasakoje? – paprastų žmonių ir neįprastų veikėjų susidūrimą, apie žemiškąjį ir paslaptingą, svetimą, tolimą jūrų pasaulį.</a:t>
            </a:r>
            <a:endParaRPr lang="en-US" dirty="0"/>
          </a:p>
          <a:p>
            <a:pPr lvl="0"/>
            <a:r>
              <a:rPr lang="lt-LT" dirty="0"/>
              <a:t>Apibūdinkite Eglę – Eglė tikra lietuvių mergaitė, gero, ramaus būdo, paklusni, pasiaukojanti, ištikima vyrui.</a:t>
            </a:r>
            <a:endParaRPr lang="en-US" dirty="0"/>
          </a:p>
          <a:p>
            <a:pPr lvl="0"/>
            <a:r>
              <a:rPr lang="lt-LT" dirty="0"/>
              <a:t>Apibūdinkite Žilviną. – gudrus, gyvenantis artimai su žmonėmis, su jais susigiminiavęs, savo jausmais nesiskiriantis nuo žmonių.</a:t>
            </a:r>
            <a:endParaRPr lang="en-US" dirty="0"/>
          </a:p>
          <a:p>
            <a:pPr lvl="0"/>
            <a:r>
              <a:rPr lang="lt-LT" dirty="0"/>
              <a:t>Kodėl Žilvinas nenori išleisti žmonos į gimtinę? – tarsi nujaučia nelaimę, nepasitiki žmonėmis, nes šie nenoromis išleidžia Eglę už žalčio.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864096"/>
          </a:xfrm>
        </p:spPr>
        <p:txBody>
          <a:bodyPr>
            <a:normAutofit/>
          </a:bodyPr>
          <a:lstStyle/>
          <a:p>
            <a:r>
              <a:rPr lang="en-US" sz="2800" b="0" dirty="0" err="1">
                <a:solidFill>
                  <a:schemeClr val="tx1"/>
                </a:solidFill>
                <a:effectLst/>
              </a:rPr>
              <a:t>Pasitikrinkime</a:t>
            </a:r>
            <a:endParaRPr lang="en-US" sz="28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681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09857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lt-LT" dirty="0"/>
              <a:t>Kokie magiški skaičiai ir kokiose situacijose minimi? – trys dukterys maudosi, po trijų dienų atvyksta žalčiai, po devynerių metų nori grįžti Eglė namo, turi tris sūnus, per tris dienas nuplėšia kurpes, devynias dienas vieši pas tėvus.</a:t>
            </a:r>
            <a:endParaRPr lang="en-US" dirty="0"/>
          </a:p>
          <a:p>
            <a:pPr lvl="0"/>
            <a:r>
              <a:rPr lang="lt-LT" dirty="0"/>
              <a:t>Kodėl tais, o ne kitais medžiais virsta Eglė ir jos vaikai? – ąžuolas , uosis, beržas simbolizuoja tvirtumą, stiprybę, nes tokie ir buvo sūnūs, virpanti drenulė –tai baugšti, silpna mergaitė,  o visasda žaliuojanti eglė – primena graudų Eglės ir jos artimųjų likimą.</a:t>
            </a:r>
            <a:endParaRPr lang="en-US" dirty="0"/>
          </a:p>
          <a:p>
            <a:pPr lvl="0"/>
            <a:r>
              <a:rPr lang="lt-LT" dirty="0"/>
              <a:t>Kodėl pasakoje ypatingas dėmesys skiriamas žalčiui? – nes lietuviai jį laikė ypatingu saugotoju ir globėju. Su senuoju lietuvių tikėjimu susijęs ir šios pasakos Žaltys.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2800" b="0" dirty="0" err="1">
                <a:solidFill>
                  <a:schemeClr val="tx1"/>
                </a:solidFill>
                <a:effectLst/>
              </a:rPr>
              <a:t>Pasitikrinkime</a:t>
            </a:r>
            <a:endParaRPr lang="en-US" sz="28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964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1845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sz="2400" dirty="0" smtClean="0">
                <a:cs typeface="Arial" pitchFamily="34" charset="0"/>
              </a:rPr>
              <a:t>„Eglė – žalčių karalienė</a:t>
            </a:r>
            <a:r>
              <a:rPr lang="lt-LT" sz="2400" dirty="0" smtClean="0">
                <a:latin typeface=""/>
                <a:cs typeface="Arial" pitchFamily="34" charset="0"/>
              </a:rPr>
              <a:t>”  - </a:t>
            </a:r>
            <a:r>
              <a:rPr lang="en-US" sz="2400" dirty="0" err="1" smtClean="0"/>
              <a:t>mitolog</a:t>
            </a:r>
            <a:r>
              <a:rPr lang="lt-LT" sz="2400" dirty="0" smtClean="0"/>
              <a:t>inė pasaka,</a:t>
            </a:r>
            <a:r>
              <a:rPr lang="en-US" sz="2400" dirty="0" err="1" smtClean="0"/>
              <a:t>turinti</a:t>
            </a:r>
            <a:r>
              <a:rPr lang="en-US" sz="2400" dirty="0" smtClean="0"/>
              <a:t> </a:t>
            </a:r>
            <a:r>
              <a:rPr lang="en-US" sz="2400" dirty="0" err="1" smtClean="0"/>
              <a:t>daug</a:t>
            </a:r>
            <a:r>
              <a:rPr lang="en-US" sz="2400" dirty="0" smtClean="0"/>
              <a:t> </a:t>
            </a:r>
            <a:r>
              <a:rPr lang="en-US" sz="2400" dirty="0" err="1" smtClean="0"/>
              <a:t>stebukli</a:t>
            </a:r>
            <a:r>
              <a:rPr lang="lt-LT" sz="2400" dirty="0" smtClean="0"/>
              <a:t>nės pasakos bruožų:</a:t>
            </a:r>
            <a:endParaRPr lang="en-US" sz="2400" dirty="0" smtClean="0"/>
          </a:p>
          <a:p>
            <a:r>
              <a:rPr lang="lt-LT" sz="2400" dirty="0" err="1"/>
              <a:t>d</a:t>
            </a:r>
            <a:r>
              <a:rPr lang="en-US" sz="2400" dirty="0" err="1" smtClean="0"/>
              <a:t>aug</a:t>
            </a:r>
            <a:r>
              <a:rPr lang="en-US" sz="2400" dirty="0" smtClean="0"/>
              <a:t> </a:t>
            </a:r>
            <a:r>
              <a:rPr lang="en-US" sz="2400" dirty="0" err="1" smtClean="0"/>
              <a:t>mitologini</a:t>
            </a:r>
            <a:r>
              <a:rPr lang="lt-LT" sz="2400" dirty="0" smtClean="0"/>
              <a:t>ų</a:t>
            </a:r>
            <a:r>
              <a:rPr lang="en-US" sz="2400" dirty="0" smtClean="0"/>
              <a:t> </a:t>
            </a:r>
            <a:r>
              <a:rPr lang="en-US" sz="2400" dirty="0" err="1" smtClean="0"/>
              <a:t>motyv</a:t>
            </a:r>
            <a:r>
              <a:rPr lang="lt-LT" sz="2400" dirty="0" smtClean="0"/>
              <a:t>ų;</a:t>
            </a:r>
          </a:p>
          <a:p>
            <a:r>
              <a:rPr lang="lt-LT" sz="2400" dirty="0"/>
              <a:t>s</a:t>
            </a:r>
            <a:r>
              <a:rPr lang="lt-LT" sz="2400" dirty="0" smtClean="0"/>
              <a:t>usijusi su pagonystės laikais;</a:t>
            </a:r>
          </a:p>
          <a:p>
            <a:r>
              <a:rPr lang="lt-LT" sz="2400" dirty="0"/>
              <a:t>matomas </a:t>
            </a:r>
            <a:r>
              <a:rPr lang="en-US" sz="2400" dirty="0" err="1"/>
              <a:t>ryšys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papročiais</a:t>
            </a:r>
            <a:r>
              <a:rPr lang="lt-LT" sz="2400" dirty="0" smtClean="0"/>
              <a:t>;</a:t>
            </a:r>
          </a:p>
          <a:p>
            <a:r>
              <a:rPr lang="lt-LT" sz="2400" dirty="0" smtClean="0"/>
              <a:t>vaizduojama dviejų pasaulių </a:t>
            </a:r>
            <a:r>
              <a:rPr lang="lt-LT" sz="2400" dirty="0" err="1" smtClean="0"/>
              <a:t>prieprieša</a:t>
            </a:r>
            <a:r>
              <a:rPr lang="lt-LT" sz="2400" dirty="0" smtClean="0"/>
              <a:t>;</a:t>
            </a:r>
          </a:p>
          <a:p>
            <a:r>
              <a:rPr lang="lt-LT" sz="2400" dirty="0" smtClean="0"/>
              <a:t>atskleidžiami ypatingi sugebėjimai ir maginės priemonės;</a:t>
            </a:r>
          </a:p>
          <a:p>
            <a:r>
              <a:rPr lang="lt-LT" sz="2400" dirty="0" smtClean="0"/>
              <a:t>vedybos su gyvūno pavidalą turinčiu sutuoktiniu;</a:t>
            </a:r>
          </a:p>
          <a:p>
            <a:r>
              <a:rPr lang="lt-LT" sz="2400" dirty="0" smtClean="0"/>
              <a:t>stebuklingi virsmai;</a:t>
            </a:r>
          </a:p>
          <a:p>
            <a:r>
              <a:rPr lang="lt-LT" sz="2400" dirty="0"/>
              <a:t>daug fantastikos elementų</a:t>
            </a:r>
            <a:r>
              <a:rPr lang="lt-LT" sz="2400" dirty="0" smtClean="0"/>
              <a:t>;</a:t>
            </a:r>
          </a:p>
          <a:p>
            <a:r>
              <a:rPr lang="lt-LT" sz="2400" dirty="0" smtClean="0"/>
              <a:t>kelionė į kitą pasaulį;</a:t>
            </a:r>
          </a:p>
          <a:p>
            <a:r>
              <a:rPr lang="lt-LT" sz="2400" dirty="0" smtClean="0"/>
              <a:t>daug magiškų skaičių.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lt-LT" b="0" dirty="0" smtClean="0">
                <a:solidFill>
                  <a:schemeClr val="tx1"/>
                </a:solidFill>
                <a:effectLst/>
              </a:rPr>
              <a:t>Apibendrinimas </a:t>
            </a:r>
            <a:endParaRPr lang="lt-LT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000" dirty="0" smtClean="0"/>
              <a:t>Pamokoje sužinojau, kad ... </a:t>
            </a:r>
          </a:p>
          <a:p>
            <a:r>
              <a:rPr lang="lt-LT" sz="3000" dirty="0" smtClean="0"/>
              <a:t>Buvo įdomu ... </a:t>
            </a:r>
          </a:p>
          <a:p>
            <a:r>
              <a:rPr lang="lt-LT" sz="3000" dirty="0" smtClean="0"/>
              <a:t>Norėčiau daugiau sužinoti ...</a:t>
            </a:r>
          </a:p>
          <a:p>
            <a:r>
              <a:rPr lang="lt-LT" sz="3000" dirty="0" smtClean="0"/>
              <a:t>Šią pamoką sekėsi ... </a:t>
            </a:r>
            <a:br>
              <a:rPr lang="lt-LT" sz="3000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>                   AČIŪ UŽ PAMOKĄ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0" dirty="0" smtClean="0">
                <a:solidFill>
                  <a:schemeClr val="tx1"/>
                </a:solidFill>
                <a:effectLst/>
              </a:rPr>
              <a:t>Įsivertinkime</a:t>
            </a:r>
            <a:r>
              <a:rPr lang="lt-LT" b="0" dirty="0" smtClean="0">
                <a:effectLst/>
              </a:rPr>
              <a:t> </a:t>
            </a:r>
            <a:r>
              <a:rPr lang="lt-LT" sz="3100" dirty="0" smtClean="0">
                <a:effectLst/>
              </a:rPr>
              <a:t>(užbaikite sakinius)</a:t>
            </a:r>
            <a:r>
              <a:rPr lang="lt-LT" sz="3100" b="0" dirty="0" smtClean="0">
                <a:effectLst/>
              </a:rPr>
              <a:t> </a:t>
            </a:r>
            <a:endParaRPr lang="lt-LT" sz="3100" b="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838</Words>
  <Application>Microsoft Office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Lietuvių liaudies pasaka  ,,Eglė žalčių karalienė”</vt:lpstr>
      <vt:lpstr>Prisiminkime</vt:lpstr>
      <vt:lpstr>Pasaka - trumpas, epinio žanro, pamokantis kūrinys, kuriam būdingi fantastikos elementai, beveik visada laiminga pabaiga ir moralas.</vt:lpstr>
      <vt:lpstr>Pasakų bruožai: </vt:lpstr>
      <vt:lpstr>„Eglė – žalčių karalienė” -  viena žymiausių bei unikaliausių lietuvių liaudies pasakų.</vt:lpstr>
      <vt:lpstr>Užduotis </vt:lpstr>
      <vt:lpstr>Klausimai </vt:lpstr>
      <vt:lpstr>Klausimai </vt:lpstr>
      <vt:lpstr> Pasitikrinkime </vt:lpstr>
      <vt:lpstr>Pasitikrinkime</vt:lpstr>
      <vt:lpstr>Pasitikrinkime</vt:lpstr>
      <vt:lpstr>Pasitikrinkime</vt:lpstr>
      <vt:lpstr>Apibendrinimas </vt:lpstr>
      <vt:lpstr>Įsivertinkime (užbaikite sakinius)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liaudies pasaka  ,,Eglė žalčių karalienė”</dc:title>
  <dc:creator>Jurgita</dc:creator>
  <cp:lastModifiedBy>Admin</cp:lastModifiedBy>
  <cp:revision>10</cp:revision>
  <dcterms:created xsi:type="dcterms:W3CDTF">2012-12-05T17:04:53Z</dcterms:created>
  <dcterms:modified xsi:type="dcterms:W3CDTF">2015-03-17T08:48:14Z</dcterms:modified>
</cp:coreProperties>
</file>