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sldIdLst>
    <p:sldId id="256" r:id="rId2"/>
    <p:sldId id="260" r:id="rId3"/>
    <p:sldId id="257" r:id="rId4"/>
    <p:sldId id="258" r:id="rId5"/>
    <p:sldId id="270" r:id="rId6"/>
    <p:sldId id="263" r:id="rId7"/>
    <p:sldId id="264" r:id="rId8"/>
    <p:sldId id="265" r:id="rId9"/>
    <p:sldId id="261" r:id="rId10"/>
    <p:sldId id="262" r:id="rId11"/>
    <p:sldId id="269" r:id="rId12"/>
    <p:sldId id="268" r:id="rId13"/>
    <p:sldId id="267" r:id="rId14"/>
    <p:sldId id="266" r:id="rId15"/>
    <p:sldId id="25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38FC6B3-E5D4-4987-AAD2-7C6A41DAD313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155B421-BD51-4B79-B880-A2A595D9485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38FC6B3-E5D4-4987-AAD2-7C6A41DAD313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155B421-BD51-4B79-B880-A2A595D9485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38FC6B3-E5D4-4987-AAD2-7C6A41DAD313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155B421-BD51-4B79-B880-A2A595D9485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FC6B3-E5D4-4987-AAD2-7C6A41DAD313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5B421-BD51-4B79-B880-A2A595D9485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FC6B3-E5D4-4987-AAD2-7C6A41DAD313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5B421-BD51-4B79-B880-A2A595D9485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38FC6B3-E5D4-4987-AAD2-7C6A41DAD313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155B421-BD51-4B79-B880-A2A595D9485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FC6B3-E5D4-4987-AAD2-7C6A41DAD313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5B421-BD51-4B79-B880-A2A595D9485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38FC6B3-E5D4-4987-AAD2-7C6A41DAD313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155B421-BD51-4B79-B880-A2A595D94857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38FC6B3-E5D4-4987-AAD2-7C6A41DAD313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155B421-BD51-4B79-B880-A2A595D94857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FC6B3-E5D4-4987-AAD2-7C6A41DAD313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5B421-BD51-4B79-B880-A2A595D9485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FC6B3-E5D4-4987-AAD2-7C6A41DAD313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5B421-BD51-4B79-B880-A2A595D9485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38FC6B3-E5D4-4987-AAD2-7C6A41DAD313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155B421-BD51-4B79-B880-A2A595D9485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lt-LT" sz="4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Vinco Kudirkos asmenybė ir visuomeninė veikla</a:t>
            </a:r>
            <a:endParaRPr lang="en-US" sz="44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1026" name="Picture 2" descr="http://www.15min.lt/images/photos/616251/big/vincas-kudirka-50a66c8ad4f7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844824"/>
            <a:ext cx="3672408" cy="4694056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88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Biografija</a:t>
            </a:r>
            <a:endParaRPr lang="en-US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107504" y="1412776"/>
            <a:ext cx="4824536" cy="5256584"/>
          </a:xfrm>
        </p:spPr>
        <p:txBody>
          <a:bodyPr>
            <a:normAutofit lnSpcReduction="10000"/>
          </a:bodyPr>
          <a:lstStyle/>
          <a:p>
            <a:pPr algn="ctr"/>
            <a:r>
              <a:rPr lang="lt-LT" dirty="0">
                <a:latin typeface="Andalus" panose="02020603050405020304" pitchFamily="18" charset="-78"/>
                <a:cs typeface="Andalus" panose="02020603050405020304" pitchFamily="18" charset="-78"/>
              </a:rPr>
              <a:t>Vincas Kudirka gimė 1858 m. gruodžio 31 d. Vilkaviškio rajone, Paežeriuose</a:t>
            </a:r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.</a:t>
            </a:r>
          </a:p>
          <a:p>
            <a:pPr algn="ctr"/>
            <a:r>
              <a:rPr lang="lt-LT" dirty="0">
                <a:latin typeface="Andalus" panose="02020603050405020304" pitchFamily="18" charset="-78"/>
                <a:cs typeface="Andalus" panose="02020603050405020304" pitchFamily="18" charset="-78"/>
              </a:rPr>
              <a:t>Mokėsi Paežerių mokykloje, Marijampolės gimnazijoje. </a:t>
            </a:r>
            <a:endParaRPr lang="lt-LT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/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1877–1879</a:t>
            </a:r>
            <a:r>
              <a:rPr lang="lt-LT" dirty="0">
                <a:latin typeface="Andalus" panose="02020603050405020304" pitchFamily="18" charset="-78"/>
                <a:cs typeface="Andalus" panose="02020603050405020304" pitchFamily="18" charset="-78"/>
              </a:rPr>
              <a:t> m. studijavo Seinų kunigų seminarijoje, iš kurios buvo </a:t>
            </a:r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pašalintas dėl „pašaukimo stokos“.</a:t>
            </a:r>
          </a:p>
          <a:p>
            <a:pPr algn="ctr"/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1881</a:t>
            </a:r>
            <a:r>
              <a:rPr lang="lt-LT" dirty="0">
                <a:latin typeface="Andalus" panose="02020603050405020304" pitchFamily="18" charset="-78"/>
                <a:cs typeface="Andalus" panose="02020603050405020304" pitchFamily="18" charset="-78"/>
              </a:rPr>
              <a:t> m. baigė Marijampolės gimnaziją, tačiau atsisakė vykti į Maskvos universitetą, kur galėjo gauti lietuviams skiriamą stipendiją. Pasirinko Varšuvą, kur patyrė daug vargo</a:t>
            </a:r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.</a:t>
            </a:r>
            <a:endParaRPr lang="lt-LT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6016" y="1484784"/>
            <a:ext cx="4248472" cy="52565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Įgimti jo meniniai ir intelektualiniai gabumai atsiskleidė mokykloje, gimnazijoje jam taip pat labai lengvai sekėsi mokytis. Buvo meno mėgėjas ir salonų šokėjas, linkęs į lenkišką kultūrą. Tuo metu V. Kudirkai lenkiška kultūra atrodė vienintelė mokslus einančio žmogaus verta.</a:t>
            </a:r>
            <a:endParaRPr lang="en-US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0144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Laikraštis „Aušra“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67544" y="1556792"/>
            <a:ext cx="4038600" cy="5184576"/>
          </a:xfrm>
        </p:spPr>
        <p:txBody>
          <a:bodyPr>
            <a:normAutofit fontScale="85000" lnSpcReduction="20000"/>
          </a:bodyPr>
          <a:lstStyle/>
          <a:p>
            <a:r>
              <a:rPr lang="lt-LT" dirty="0">
                <a:latin typeface="Andalus" panose="02020603050405020304" pitchFamily="18" charset="-78"/>
                <a:cs typeface="Andalus" panose="02020603050405020304" pitchFamily="18" charset="-78"/>
              </a:rPr>
              <a:t>1883m. pasirodęs laikraštis "Aušra" paskatino V.Kudirką ne tik žengti kartu su tautiškai bei kultūriškai atbundančia Lietuva, bet ir stoti jos priešaky, jai vadovauti. </a:t>
            </a:r>
            <a:endParaRPr lang="lt-LT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1885m</a:t>
            </a:r>
            <a:r>
              <a:rPr lang="lt-LT" dirty="0">
                <a:latin typeface="Andalus" panose="02020603050405020304" pitchFamily="18" charset="-78"/>
                <a:cs typeface="Andalus" panose="02020603050405020304" pitchFamily="18" charset="-78"/>
              </a:rPr>
              <a:t>. Aušroje pasirodė pirmasis spausdintas V.Kudirkos kūrinys - pasakėčia "Dėl ko žydai nevalgo kiaulienos". </a:t>
            </a:r>
            <a:endParaRPr lang="lt-LT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Tais </a:t>
            </a:r>
            <a:r>
              <a:rPr lang="lt-LT" dirty="0">
                <a:latin typeface="Andalus" panose="02020603050405020304" pitchFamily="18" charset="-78"/>
                <a:cs typeface="Andalus" panose="02020603050405020304" pitchFamily="18" charset="-78"/>
              </a:rPr>
              <a:t>pačiais metais dėl K.Markso "Kapitalo" perrašymo hektografavimui, V.Kudirka buvo suimtas, kalintas ir pašalintas iš universiteto. </a:t>
            </a:r>
            <a:endParaRPr lang="lt-LT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1887m</a:t>
            </a:r>
            <a:r>
              <a:rPr lang="lt-LT" dirty="0">
                <a:latin typeface="Andalus" panose="02020603050405020304" pitchFamily="18" charset="-78"/>
                <a:cs typeface="Andalus" panose="02020603050405020304" pitchFamily="18" charset="-78"/>
              </a:rPr>
              <a:t>. vėl grįžo į universitetą, kurį baigė 1889m. </a:t>
            </a:r>
            <a:endParaRPr lang="en-US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5429200"/>
          </a:xfrm>
        </p:spPr>
        <p:txBody>
          <a:bodyPr>
            <a:normAutofit fontScale="85000" lnSpcReduction="20000"/>
          </a:bodyPr>
          <a:lstStyle/>
          <a:p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Kaip </a:t>
            </a:r>
            <a:r>
              <a:rPr lang="lt-LT" dirty="0">
                <a:latin typeface="Andalus" panose="02020603050405020304" pitchFamily="18" charset="-78"/>
                <a:cs typeface="Andalus" panose="02020603050405020304" pitchFamily="18" charset="-78"/>
              </a:rPr>
              <a:t>jis pats vėliau kalbėjo, perskaitęs laikraščio pirmąjį numerį pasijuto lietuviu esąs. Štai kaip jis vėliau apibūdino savo išgyvenimus: „</a:t>
            </a:r>
            <a:r>
              <a:rPr lang="lt-LT" i="1" dirty="0">
                <a:latin typeface="Andalus" panose="02020603050405020304" pitchFamily="18" charset="-78"/>
                <a:cs typeface="Andalus" panose="02020603050405020304" pitchFamily="18" charset="-78"/>
              </a:rPr>
              <a:t>Tapau mat [nuo mažens] lenku ir iš karto ponu – te tau lenkiškai dvasiai. Pagedęs buvau, bet aš nekaltas, aš pats to nesupratau, kūdikiu dar būdamas, o tie, kurie suprato, manęs nepasergėjo, nepamokė &lt;…&gt;. Šiandien, žiūrėdamas į anas jau seniai prabėgusias valandas, įsitikinau: 1) kaip baisiai kenkia dvasinei žmogaus pusei, jeigu jis išsineria per šiokias ar tokias pažintis iš savo tautybės lukšto ir patenka žudančiai svetimos tautos įtakai ir 2) koks galingas tautybės pagrindas – gimtoji kalba…</a:t>
            </a:r>
            <a:r>
              <a:rPr lang="lt-LT" dirty="0">
                <a:latin typeface="Andalus" panose="02020603050405020304" pitchFamily="18" charset="-78"/>
                <a:cs typeface="Andalus" panose="02020603050405020304" pitchFamily="18" charset="-78"/>
              </a:rPr>
              <a:t>“</a:t>
            </a:r>
            <a:endParaRPr lang="en-US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6854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23528" y="1052736"/>
            <a:ext cx="4182616" cy="5501208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lt-LT" dirty="0">
                <a:latin typeface="Andalus" panose="02020603050405020304" pitchFamily="18" charset="-78"/>
                <a:cs typeface="Andalus" panose="02020603050405020304" pitchFamily="18" charset="-78"/>
              </a:rPr>
              <a:t>1890-1894m. V.Kudirka dirbo gydytoju Šakiuose. </a:t>
            </a:r>
            <a:endParaRPr lang="lt-LT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/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Rašė </a:t>
            </a:r>
            <a:r>
              <a:rPr lang="lt-LT" dirty="0">
                <a:latin typeface="Andalus" panose="02020603050405020304" pitchFamily="18" charset="-78"/>
                <a:cs typeface="Andalus" panose="02020603050405020304" pitchFamily="18" charset="-78"/>
              </a:rPr>
              <a:t>literatūrinius kūrinius, rinko tautosaką, komponavo muzikines pjeses. </a:t>
            </a:r>
            <a:endParaRPr lang="lt-LT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/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Susirgęs džiova, 1894m. pabaigoje išvyko į Jaltą (Krymą) gydytis, bet dėl lėšų stokos 1895m. grįžo į Lietuvą. </a:t>
            </a:r>
          </a:p>
          <a:p>
            <a:pPr algn="ctr"/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Įsikūrė Naumiestyje, atsidėdamas tik literatūriniam darbui. Tais pačiais metais dėl lietuviškos veiklos buvo suimtas, bet greit paleistas.</a:t>
            </a:r>
            <a:endParaRPr lang="en-US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>
          <a:xfrm>
            <a:off x="4644008" y="1052736"/>
            <a:ext cx="4042792" cy="5688632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Sveikatai silpnėjant, 1895m. išvyko į Sevastopolį. 1896m. pavasarį grįžo atgal į Naumiestį.</a:t>
            </a:r>
          </a:p>
          <a:p>
            <a:pPr algn="ctr"/>
            <a:r>
              <a:rPr lang="lt-LT" dirty="0">
                <a:latin typeface="Andalus" panose="02020603050405020304" pitchFamily="18" charset="-78"/>
                <a:cs typeface="Andalus" panose="02020603050405020304" pitchFamily="18" charset="-78"/>
              </a:rPr>
              <a:t> Nuolat žandarų persekiojamas, užsiėmė tautine-patriotine veikla. Čia V. Kudirka parašė „</a:t>
            </a:r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Tautišką </a:t>
            </a:r>
            <a:r>
              <a:rPr lang="lt-LT" dirty="0">
                <a:latin typeface="Andalus" panose="02020603050405020304" pitchFamily="18" charset="-78"/>
                <a:cs typeface="Andalus" panose="02020603050405020304" pitchFamily="18" charset="-78"/>
              </a:rPr>
              <a:t>giesmę“ su savo komponuotomis gaidomis, kuri buvo </a:t>
            </a:r>
            <a:r>
              <a:rPr lang="lt-LT" b="1" dirty="0">
                <a:latin typeface="Andalus" panose="02020603050405020304" pitchFamily="18" charset="-78"/>
                <a:cs typeface="Andalus" panose="02020603050405020304" pitchFamily="18" charset="-78"/>
              </a:rPr>
              <a:t>išspausdinta 1898 m. </a:t>
            </a:r>
            <a:r>
              <a:rPr lang="lt-LT" b="1" dirty="0"/>
              <a:t> rugsėjo 15 d. šeštajame „Varpo“ numeryje. Šis patriotinis eilėraštis Lietuvos valstybės himnu tapo 1919 m.</a:t>
            </a:r>
            <a:endParaRPr lang="en-US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/>
            <a:endParaRPr lang="en-US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1063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/>
          <a:lstStyle/>
          <a:p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Autoriaus kūryba:</a:t>
            </a:r>
            <a:endParaRPr lang="en-US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179512" y="1124744"/>
            <a:ext cx="8856984" cy="5472608"/>
          </a:xfrm>
        </p:spPr>
        <p:txBody>
          <a:bodyPr>
            <a:noAutofit/>
          </a:bodyPr>
          <a:lstStyle/>
          <a:p>
            <a:r>
              <a:rPr lang="en-US" sz="2400" b="1" dirty="0" err="1" smtClean="0">
                <a:latin typeface="Andalus" panose="02020603050405020304" pitchFamily="18" charset="-78"/>
                <a:cs typeface="Andalus" panose="02020603050405020304" pitchFamily="18" charset="-78"/>
              </a:rPr>
              <a:t>Satyros</a:t>
            </a:r>
            <a:r>
              <a:rPr lang="lt-LT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:</a:t>
            </a:r>
            <a:r>
              <a:rPr lang="en-US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/>
            </a:r>
            <a:br>
              <a:rPr lang="en-US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„</a:t>
            </a:r>
            <a:r>
              <a:rPr lang="en-US" sz="2400" dirty="0" err="1">
                <a:latin typeface="Andalus" panose="02020603050405020304" pitchFamily="18" charset="-78"/>
                <a:cs typeface="Andalus" panose="02020603050405020304" pitchFamily="18" charset="-78"/>
              </a:rPr>
              <a:t>Viršininkai</a:t>
            </a: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“ 1895 m.</a:t>
            </a:r>
            <a:r>
              <a:rPr lang="en-US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/>
            </a:r>
            <a:br>
              <a:rPr lang="en-US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„</a:t>
            </a:r>
            <a:r>
              <a:rPr lang="en-US" sz="2400" dirty="0" err="1">
                <a:latin typeface="Andalus" panose="02020603050405020304" pitchFamily="18" charset="-78"/>
                <a:cs typeface="Andalus" panose="02020603050405020304" pitchFamily="18" charset="-78"/>
              </a:rPr>
              <a:t>Lietuvos</a:t>
            </a: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2400" dirty="0" err="1">
                <a:latin typeface="Andalus" panose="02020603050405020304" pitchFamily="18" charset="-78"/>
                <a:cs typeface="Andalus" panose="02020603050405020304" pitchFamily="18" charset="-78"/>
              </a:rPr>
              <a:t>tilto</a:t>
            </a: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2400" dirty="0" err="1">
                <a:latin typeface="Andalus" panose="02020603050405020304" pitchFamily="18" charset="-78"/>
                <a:cs typeface="Andalus" panose="02020603050405020304" pitchFamily="18" charset="-78"/>
              </a:rPr>
              <a:t>atsiminimai</a:t>
            </a: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“ 1896 m.</a:t>
            </a:r>
            <a:r>
              <a:rPr lang="en-US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/>
            </a:r>
            <a:br>
              <a:rPr lang="en-US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„</a:t>
            </a:r>
            <a:r>
              <a:rPr lang="en-US" sz="2400" dirty="0" err="1">
                <a:latin typeface="Andalus" panose="02020603050405020304" pitchFamily="18" charset="-78"/>
                <a:cs typeface="Andalus" panose="02020603050405020304" pitchFamily="18" charset="-78"/>
              </a:rPr>
              <a:t>Cenzūros</a:t>
            </a: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2400" dirty="0" err="1">
                <a:latin typeface="Andalus" panose="02020603050405020304" pitchFamily="18" charset="-78"/>
                <a:cs typeface="Andalus" panose="02020603050405020304" pitchFamily="18" charset="-78"/>
              </a:rPr>
              <a:t>klausimas</a:t>
            </a: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“ 1898 m.</a:t>
            </a:r>
            <a:r>
              <a:rPr lang="en-US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/>
            </a:r>
            <a:br>
              <a:rPr lang="en-US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„</a:t>
            </a:r>
            <a:r>
              <a:rPr lang="en-US" sz="2400" dirty="0" err="1">
                <a:latin typeface="Andalus" panose="02020603050405020304" pitchFamily="18" charset="-78"/>
                <a:cs typeface="Andalus" panose="02020603050405020304" pitchFamily="18" charset="-78"/>
              </a:rPr>
              <a:t>Vilkai</a:t>
            </a: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“ 1898 </a:t>
            </a:r>
            <a:r>
              <a:rPr lang="en-US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m</a:t>
            </a:r>
            <a:r>
              <a:rPr lang="lt-LT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.</a:t>
            </a:r>
          </a:p>
          <a:p>
            <a:r>
              <a:rPr lang="lt-LT" sz="24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Poezija</a:t>
            </a:r>
            <a:r>
              <a:rPr lang="lt-LT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:</a:t>
            </a:r>
            <a:r>
              <a:rPr lang="lt-LT" sz="2400" dirty="0">
                <a:latin typeface="Andalus" panose="02020603050405020304" pitchFamily="18" charset="-78"/>
                <a:cs typeface="Andalus" panose="02020603050405020304" pitchFamily="18" charset="-78"/>
              </a:rPr>
              <a:t/>
            </a:r>
            <a:br>
              <a:rPr lang="lt-LT" sz="2400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lt-LT" sz="2400" dirty="0">
                <a:latin typeface="Andalus" panose="02020603050405020304" pitchFamily="18" charset="-78"/>
                <a:cs typeface="Andalus" panose="02020603050405020304" pitchFamily="18" charset="-78"/>
              </a:rPr>
              <a:t>„Dėl ko žydai nevalgo kiaulienos“ 1885 m. „Aušra”.</a:t>
            </a:r>
            <a:br>
              <a:rPr lang="lt-LT" sz="2400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lt-LT" sz="2400" dirty="0">
                <a:latin typeface="Andalus" panose="02020603050405020304" pitchFamily="18" charset="-78"/>
                <a:cs typeface="Andalus" panose="02020603050405020304" pitchFamily="18" charset="-78"/>
              </a:rPr>
              <a:t>„Gražu, gražiau ir gražiausia“ 1888 m., „Lietuviškasis balsas“</a:t>
            </a:r>
            <a:br>
              <a:rPr lang="lt-LT" sz="2400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lt-LT" sz="2400" dirty="0">
                <a:latin typeface="Andalus" panose="02020603050405020304" pitchFamily="18" charset="-78"/>
                <a:cs typeface="Andalus" panose="02020603050405020304" pitchFamily="18" charset="-78"/>
              </a:rPr>
              <a:t>„Kregždelė“ 1888m., „Lietuviškasis balsas“</a:t>
            </a:r>
            <a:br>
              <a:rPr lang="lt-LT" sz="2400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lt-LT" sz="2400" dirty="0">
                <a:latin typeface="Andalus" panose="02020603050405020304" pitchFamily="18" charset="-78"/>
                <a:cs typeface="Andalus" panose="02020603050405020304" pitchFamily="18" charset="-78"/>
              </a:rPr>
              <a:t>„Tautiška giesmė“ 1898m. „Varpas”</a:t>
            </a:r>
          </a:p>
          <a:p>
            <a:r>
              <a:rPr lang="lt-LT" sz="2400" b="1" dirty="0">
                <a:latin typeface="Andalus" panose="02020603050405020304" pitchFamily="18" charset="-78"/>
                <a:cs typeface="Andalus" panose="02020603050405020304" pitchFamily="18" charset="-78"/>
              </a:rPr>
              <a:t>Verstiniai eilėraščiai</a:t>
            </a:r>
            <a:r>
              <a:rPr lang="lt-LT" sz="2400" dirty="0">
                <a:latin typeface="Andalus" panose="02020603050405020304" pitchFamily="18" charset="-78"/>
                <a:cs typeface="Andalus" panose="02020603050405020304" pitchFamily="18" charset="-78"/>
              </a:rPr>
              <a:t>:</a:t>
            </a:r>
            <a:br>
              <a:rPr lang="lt-LT" sz="2400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lt-LT" sz="2400" dirty="0">
                <a:latin typeface="Andalus" panose="02020603050405020304" pitchFamily="18" charset="-78"/>
                <a:cs typeface="Andalus" panose="02020603050405020304" pitchFamily="18" charset="-78"/>
              </a:rPr>
              <a:t>„Motinai“ 1888m., „Lietuviškasis balsas“</a:t>
            </a:r>
            <a:br>
              <a:rPr lang="lt-LT" sz="2400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lt-LT" sz="2400" dirty="0">
                <a:latin typeface="Andalus" panose="02020603050405020304" pitchFamily="18" charset="-78"/>
                <a:cs typeface="Andalus" panose="02020603050405020304" pitchFamily="18" charset="-78"/>
              </a:rPr>
              <a:t>„Troškimas“ 1888m., „Lietuviškasis balsas“</a:t>
            </a:r>
            <a:br>
              <a:rPr lang="lt-LT" sz="2400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lt-LT" sz="2400" dirty="0">
                <a:latin typeface="Andalus" panose="02020603050405020304" pitchFamily="18" charset="-78"/>
                <a:cs typeface="Andalus" panose="02020603050405020304" pitchFamily="18" charset="-78"/>
              </a:rPr>
              <a:t>Patriotinės tematikos eilėraštis „Gražu, gražiau ir gražiausia“ yra improvizacija Lietuvos draugijos įkūrimo proga.</a:t>
            </a:r>
          </a:p>
          <a:p>
            <a:endParaRPr lang="en-US" sz="24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7193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7504" y="764704"/>
            <a:ext cx="8712968" cy="1143000"/>
          </a:xfrm>
        </p:spPr>
        <p:txBody>
          <a:bodyPr>
            <a:noAutofit/>
          </a:bodyPr>
          <a:lstStyle/>
          <a:p>
            <a:pPr algn="ctr"/>
            <a:r>
              <a:rPr lang="lt-LT" sz="3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V.Kudirkos literatūrinį palikimą sudaro :</a:t>
            </a:r>
            <a:br>
              <a:rPr lang="lt-LT" sz="3600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endParaRPr lang="en-US" sz="36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pPr algn="ctr"/>
            <a:r>
              <a:rPr lang="lt-LT" dirty="0">
                <a:latin typeface="Andalus" panose="02020603050405020304" pitchFamily="18" charset="-78"/>
                <a:cs typeface="Andalus" panose="02020603050405020304" pitchFamily="18" charset="-78"/>
              </a:rPr>
              <a:t>V</a:t>
            </a:r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ertimai </a:t>
            </a:r>
            <a:r>
              <a:rPr lang="lt-LT" dirty="0">
                <a:latin typeface="Andalus" panose="02020603050405020304" pitchFamily="18" charset="-78"/>
                <a:cs typeface="Andalus" panose="02020603050405020304" pitchFamily="18" charset="-78"/>
              </a:rPr>
              <a:t>(F.Šilerio "Orleano Mergelė", "Vilius Telis", A.Mickevičiaus "Vėlinių" 3 dalis ir kt</a:t>
            </a:r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),</a:t>
            </a:r>
          </a:p>
          <a:p>
            <a:pPr algn="ctr"/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poezija </a:t>
            </a:r>
            <a:r>
              <a:rPr lang="lt-LT" dirty="0">
                <a:latin typeface="Andalus" panose="02020603050405020304" pitchFamily="18" charset="-78"/>
                <a:cs typeface="Andalus" panose="02020603050405020304" pitchFamily="18" charset="-78"/>
              </a:rPr>
              <a:t>(rinkinys "Laisvos valandos</a:t>
            </a:r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")</a:t>
            </a:r>
          </a:p>
          <a:p>
            <a:pPr algn="ctr"/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Satyros</a:t>
            </a:r>
          </a:p>
          <a:p>
            <a:pPr algn="ctr"/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Publicistika </a:t>
            </a:r>
            <a:r>
              <a:rPr lang="lt-LT" dirty="0">
                <a:latin typeface="Andalus" panose="02020603050405020304" pitchFamily="18" charset="-78"/>
                <a:cs typeface="Andalus" panose="02020603050405020304" pitchFamily="18" charset="-78"/>
              </a:rPr>
              <a:t>(jiems buvo skirtas specialus "Varpo" skyrius antrašte "Tėvynės varpai"), tautosakos darbai (liaudies dainų rinkinys "Kanklės").</a:t>
            </a:r>
            <a:endParaRPr lang="en-US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9791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1052736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dirty="0">
                <a:latin typeface="Andalus" panose="02020603050405020304" pitchFamily="18" charset="-78"/>
                <a:cs typeface="Andalus" panose="02020603050405020304" pitchFamily="18" charset="-78"/>
              </a:rPr>
              <a:t> </a:t>
            </a:r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Kudirka</a:t>
            </a:r>
            <a:r>
              <a:rPr lang="lt-LT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yra </a:t>
            </a:r>
            <a:r>
              <a:rPr lang="lt-LT" dirty="0">
                <a:latin typeface="Andalus" panose="02020603050405020304" pitchFamily="18" charset="-78"/>
                <a:cs typeface="Andalus" panose="02020603050405020304" pitchFamily="18" charset="-78"/>
              </a:rPr>
              <a:t>satyrinės apysakos žanro kūrėjas, išplėtojęs anekdotinio komizmo tradiciją. </a:t>
            </a:r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Jo</a:t>
            </a:r>
            <a:r>
              <a:rPr lang="lt-LT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satyrose </a:t>
            </a:r>
            <a:r>
              <a:rPr lang="lt-LT" dirty="0">
                <a:latin typeface="Andalus" panose="02020603050405020304" pitchFamily="18" charset="-78"/>
                <a:cs typeface="Andalus" panose="02020603050405020304" pitchFamily="18" charset="-78"/>
              </a:rPr>
              <a:t>Viršininkai (1895), Lietuvos tilto atsiminimai (1896), Cenzūros klausimas (1897</a:t>
            </a:r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),</a:t>
            </a:r>
            <a:r>
              <a:rPr lang="lt-LT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Vilkai </a:t>
            </a:r>
            <a:r>
              <a:rPr lang="lt-LT" dirty="0">
                <a:latin typeface="Andalus" panose="02020603050405020304" pitchFamily="18" charset="-78"/>
                <a:cs typeface="Andalus" panose="02020603050405020304" pitchFamily="18" charset="-78"/>
              </a:rPr>
              <a:t>(1898) pateikiama spalvinga satyrinių tipų galerija, sukurta laisvai naudojantis </a:t>
            </a:r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geliančios</a:t>
            </a:r>
            <a:r>
              <a:rPr lang="lt-LT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ironijos </a:t>
            </a:r>
            <a:r>
              <a:rPr lang="lt-LT" dirty="0">
                <a:latin typeface="Andalus" panose="02020603050405020304" pitchFamily="18" charset="-78"/>
                <a:cs typeface="Andalus" panose="02020603050405020304" pitchFamily="18" charset="-78"/>
              </a:rPr>
              <a:t>ir atviro šaržo, grotesko ir farso, hiperbolės ir kontrasto priemonėmis.</a:t>
            </a:r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/>
            </a:r>
            <a:b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.</a:t>
            </a:r>
            <a:endParaRPr lang="en-US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195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548680"/>
            <a:ext cx="8291264" cy="6048672"/>
          </a:xfrm>
        </p:spPr>
        <p:txBody>
          <a:bodyPr>
            <a:normAutofit/>
          </a:bodyPr>
          <a:lstStyle/>
          <a:p>
            <a:pPr algn="ctr"/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Satyrų pasakotojas – akylas ir ausylas, savo vertę ir orumą jaučiantis</a:t>
            </a:r>
            <a:b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bei ginantis žmogus, reprezentuojantis naująją demokratinę inteligentiją. „Mane</a:t>
            </a:r>
            <a:b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ne guvernantės augino“ – išdidžiai meta visiems žiopsantiems ponpalaikiams Lietuvos</a:t>
            </a:r>
            <a:b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tiltas, įkūnijantis nesugniuždomą tautos atsparumą ir gyvastingumą.</a:t>
            </a:r>
          </a:p>
          <a:p>
            <a:pPr algn="ctr"/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dirty="0" err="1">
                <a:latin typeface="Andalus" panose="02020603050405020304" pitchFamily="18" charset="-78"/>
                <a:cs typeface="Andalus" panose="02020603050405020304" pitchFamily="18" charset="-78"/>
              </a:rPr>
              <a:t>Jis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dirty="0" err="1">
                <a:latin typeface="Andalus" panose="02020603050405020304" pitchFamily="18" charset="-78"/>
                <a:cs typeface="Andalus" panose="02020603050405020304" pitchFamily="18" charset="-78"/>
              </a:rPr>
              <a:t>prabyla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dirty="0" err="1">
                <a:latin typeface="Andalus" panose="02020603050405020304" pitchFamily="18" charset="-78"/>
                <a:cs typeface="Andalus" panose="02020603050405020304" pitchFamily="18" charset="-78"/>
              </a:rPr>
              <a:t>jau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 ne</a:t>
            </a:r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/>
            </a:r>
            <a:b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en-US" dirty="0" err="1">
                <a:latin typeface="Andalus" panose="02020603050405020304" pitchFamily="18" charset="-78"/>
                <a:cs typeface="Andalus" panose="02020603050405020304" pitchFamily="18" charset="-78"/>
              </a:rPr>
              <a:t>kaip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dirty="0" err="1">
                <a:latin typeface="Andalus" panose="02020603050405020304" pitchFamily="18" charset="-78"/>
                <a:cs typeface="Andalus" panose="02020603050405020304" pitchFamily="18" charset="-78"/>
              </a:rPr>
              <a:t>savivalę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dirty="0" err="1">
                <a:latin typeface="Andalus" panose="02020603050405020304" pitchFamily="18" charset="-78"/>
                <a:cs typeface="Andalus" panose="02020603050405020304" pitchFamily="18" charset="-78"/>
              </a:rPr>
              <a:t>smerkiantis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dirty="0" err="1">
                <a:latin typeface="Andalus" panose="02020603050405020304" pitchFamily="18" charset="-78"/>
                <a:cs typeface="Andalus" panose="02020603050405020304" pitchFamily="18" charset="-78"/>
              </a:rPr>
              <a:t>ir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dirty="0" err="1">
                <a:latin typeface="Andalus" panose="02020603050405020304" pitchFamily="18" charset="-78"/>
                <a:cs typeface="Andalus" panose="02020603050405020304" pitchFamily="18" charset="-78"/>
              </a:rPr>
              <a:t>auką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dirty="0" err="1">
                <a:latin typeface="Andalus" panose="02020603050405020304" pitchFamily="18" charset="-78"/>
                <a:cs typeface="Andalus" panose="02020603050405020304" pitchFamily="18" charset="-78"/>
              </a:rPr>
              <a:t>guodžiantis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dirty="0" err="1">
                <a:latin typeface="Andalus" panose="02020603050405020304" pitchFamily="18" charset="-78"/>
                <a:cs typeface="Andalus" panose="02020603050405020304" pitchFamily="18" charset="-78"/>
              </a:rPr>
              <a:t>moralistas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, bet </a:t>
            </a:r>
            <a:r>
              <a:rPr lang="en-US" dirty="0" err="1">
                <a:latin typeface="Andalus" panose="02020603050405020304" pitchFamily="18" charset="-78"/>
                <a:cs typeface="Andalus" panose="02020603050405020304" pitchFamily="18" charset="-78"/>
              </a:rPr>
              <a:t>kaip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dirty="0" err="1">
                <a:latin typeface="Andalus" panose="02020603050405020304" pitchFamily="18" charset="-78"/>
                <a:cs typeface="Andalus" panose="02020603050405020304" pitchFamily="18" charset="-78"/>
              </a:rPr>
              <a:t>visos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dirty="0" err="1">
                <a:latin typeface="Andalus" panose="02020603050405020304" pitchFamily="18" charset="-78"/>
                <a:cs typeface="Andalus" panose="02020603050405020304" pitchFamily="18" charset="-78"/>
              </a:rPr>
              <a:t>despotizmo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dirty="0" err="1">
                <a:latin typeface="Andalus" panose="02020603050405020304" pitchFamily="18" charset="-78"/>
                <a:cs typeface="Andalus" panose="02020603050405020304" pitchFamily="18" charset="-78"/>
              </a:rPr>
              <a:t>sistemos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dirty="0" err="1">
                <a:latin typeface="Andalus" panose="02020603050405020304" pitchFamily="18" charset="-78"/>
                <a:cs typeface="Andalus" panose="02020603050405020304" pitchFamily="18" charset="-78"/>
              </a:rPr>
              <a:t>demaskuotojas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, </a:t>
            </a:r>
            <a:r>
              <a:rPr lang="en-US" dirty="0" err="1">
                <a:latin typeface="Andalus" panose="02020603050405020304" pitchFamily="18" charset="-78"/>
                <a:cs typeface="Andalus" panose="02020603050405020304" pitchFamily="18" charset="-78"/>
              </a:rPr>
              <a:t>grąžinantis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 į </a:t>
            </a:r>
            <a:r>
              <a:rPr lang="en-US" dirty="0" err="1">
                <a:latin typeface="Andalus" panose="02020603050405020304" pitchFamily="18" charset="-78"/>
                <a:cs typeface="Andalus" panose="02020603050405020304" pitchFamily="18" charset="-78"/>
              </a:rPr>
              <a:t>civilizacijos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dirty="0" err="1">
                <a:latin typeface="Andalus" panose="02020603050405020304" pitchFamily="18" charset="-78"/>
                <a:cs typeface="Andalus" panose="02020603050405020304" pitchFamily="18" charset="-78"/>
              </a:rPr>
              <a:t>rikiuotę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dirty="0" err="1">
                <a:latin typeface="Andalus" panose="02020603050405020304" pitchFamily="18" charset="-78"/>
                <a:cs typeface="Andalus" panose="02020603050405020304" pitchFamily="18" charset="-78"/>
              </a:rPr>
              <a:t>iki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dirty="0" err="1">
                <a:latin typeface="Andalus" panose="02020603050405020304" pitchFamily="18" charset="-78"/>
                <a:cs typeface="Andalus" panose="02020603050405020304" pitchFamily="18" charset="-78"/>
              </a:rPr>
              <a:t>tol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dirty="0" err="1">
                <a:latin typeface="Andalus" panose="02020603050405020304" pitchFamily="18" charset="-78"/>
                <a:cs typeface="Andalus" panose="02020603050405020304" pitchFamily="18" charset="-78"/>
              </a:rPr>
              <a:t>pažemintą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dirty="0" err="1">
                <a:latin typeface="Andalus" panose="02020603050405020304" pitchFamily="18" charset="-78"/>
                <a:cs typeface="Andalus" panose="02020603050405020304" pitchFamily="18" charset="-78"/>
              </a:rPr>
              <a:t>tautą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dirty="0" err="1">
                <a:latin typeface="Andalus" panose="02020603050405020304" pitchFamily="18" charset="-78"/>
                <a:cs typeface="Andalus" panose="02020603050405020304" pitchFamily="18" charset="-78"/>
              </a:rPr>
              <a:t>ir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dirty="0" err="1">
                <a:latin typeface="Andalus" panose="02020603050405020304" pitchFamily="18" charset="-78"/>
                <a:cs typeface="Andalus" panose="02020603050405020304" pitchFamily="18" charset="-78"/>
              </a:rPr>
              <a:t>asmenį</a:t>
            </a:r>
            <a:r>
              <a:rPr lang="en-US" dirty="0">
                <a:latin typeface="Andalus" panose="02020603050405020304" pitchFamily="18" charset="-78"/>
                <a:cs typeface="Andalus" panose="02020603050405020304" pitchFamily="18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820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1052736"/>
            <a:ext cx="4244280" cy="55774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4000" dirty="0">
                <a:latin typeface="Andalus" panose="02020603050405020304" pitchFamily="18" charset="-78"/>
                <a:cs typeface="Andalus" panose="02020603050405020304" pitchFamily="18" charset="-78"/>
              </a:rPr>
              <a:t>Pasirašinėjo: </a:t>
            </a:r>
            <a:endParaRPr lang="lt-LT" sz="4000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 algn="ctr">
              <a:buNone/>
            </a:pPr>
            <a:r>
              <a:rPr lang="lt-LT" sz="4000" i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V.Kapsas</a:t>
            </a:r>
            <a:r>
              <a:rPr lang="lt-LT" sz="4000" i="1" dirty="0">
                <a:latin typeface="Andalus" panose="02020603050405020304" pitchFamily="18" charset="-78"/>
                <a:cs typeface="Andalus" panose="02020603050405020304" pitchFamily="18" charset="-78"/>
              </a:rPr>
              <a:t>, Vincas Kapsas, Paežerių Vincas, Perkūnas, P.Vincas, Varpas, Q.D., K., V.K.</a:t>
            </a:r>
            <a:endParaRPr lang="en-US" sz="40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48336" y="1052736"/>
            <a:ext cx="4572000" cy="561662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t-LT" sz="3200" dirty="0">
                <a:latin typeface="Andalus" panose="02020603050405020304" pitchFamily="18" charset="-78"/>
                <a:cs typeface="Andalus" panose="02020603050405020304" pitchFamily="18" charset="-78"/>
              </a:rPr>
              <a:t>Vienas tautinio sąjūdžioideologų,formavęs lietuvių visuomenę pagal europietiškojo demokratizmo principus ir įtvirtinęs socialinio kriticizmo tradiciją lietuvių </a:t>
            </a:r>
            <a:r>
              <a:rPr lang="lt-LT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literatūroje.</a:t>
            </a:r>
            <a:endParaRPr lang="en-US" sz="32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6536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-23370" y="260648"/>
            <a:ext cx="4038600" cy="4525963"/>
          </a:xfrm>
        </p:spPr>
        <p:txBody>
          <a:bodyPr>
            <a:normAutofit/>
          </a:bodyPr>
          <a:lstStyle/>
          <a:p>
            <a:pPr algn="ctr"/>
            <a:r>
              <a:rPr lang="lt-LT" dirty="0">
                <a:latin typeface="Andalus" panose="02020603050405020304" pitchFamily="18" charset="-78"/>
                <a:cs typeface="Andalus" panose="02020603050405020304" pitchFamily="18" charset="-78"/>
              </a:rPr>
              <a:t>1888 m. Kudirka su bendraminčiais įkūrė nelegalią Varšuvos lietuvių studentų draugiją „Lietuva“, kurios įstatai ir programa leidžia laikyti ją pirmosios lietuviškos politinės partijos prototipu. </a:t>
            </a:r>
            <a:endParaRPr lang="en-US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79535" y="0"/>
            <a:ext cx="4038600" cy="4525963"/>
          </a:xfrm>
        </p:spPr>
        <p:txBody>
          <a:bodyPr>
            <a:normAutofit/>
          </a:bodyPr>
          <a:lstStyle/>
          <a:p>
            <a:pPr algn="ctr"/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1889 m. daugiausia Kudirkos, Jono Gaidžio-Gaidamavičiaus ir Juozo Adomaičio-Šerno pastangomis pradėjo eiti žurnalas Varpas (nuo 1890 dar ir laikraštis</a:t>
            </a:r>
            <a:b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Ūkininkas), kurio faktiškasis redaktorius (su pertraukomis) Kudirka buvo iki savo mirties</a:t>
            </a:r>
            <a:endParaRPr lang="en-US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/>
            <a:endParaRPr lang="en-US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2050" name="Picture 2" descr="http://upload.wikimedia.org/wikipedia/commons/thumb/d/d9/Varpas1889.jpg/180px-Varpas18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996952"/>
            <a:ext cx="2581169" cy="3570618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754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3600" dirty="0">
                <a:latin typeface="Andalus" panose="02020603050405020304" pitchFamily="18" charset="-78"/>
                <a:cs typeface="Andalus" panose="02020603050405020304" pitchFamily="18" charset="-78"/>
              </a:rPr>
              <a:t>V.Kudirka mirė 1899m. lapkričio 6d. Naumiestyje (dabar Kudirkos Naumiestis), kur ir palaidotas.</a:t>
            </a:r>
            <a:endParaRPr lang="en-US" sz="36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2800" dirty="0">
                <a:latin typeface="Andalus" panose="02020603050405020304" pitchFamily="18" charset="-78"/>
                <a:cs typeface="Andalus" panose="02020603050405020304" pitchFamily="18" charset="-78"/>
              </a:rPr>
              <a:t>1902 m. Naumiesčio kapinėse Kudirkai pastatytas paminklas už Lietuvoje ir Amerikoje surinktas aukas, jame iškaltas paskutinysis „Tautiškos giesmės“ </a:t>
            </a:r>
            <a:r>
              <a:rPr lang="lt-LT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posmas</a:t>
            </a:r>
            <a:endParaRPr lang="en-US" sz="28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1334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268760"/>
            <a:ext cx="4320480" cy="51845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1934</a:t>
            </a:r>
            <a:r>
              <a:rPr lang="lt-LT" dirty="0">
                <a:latin typeface="Andalus" panose="02020603050405020304" pitchFamily="18" charset="-78"/>
                <a:cs typeface="Andalus" panose="02020603050405020304" pitchFamily="18" charset="-78"/>
              </a:rPr>
              <a:t> m. atidengtas paminklas Kudirkai Naumiesčio aikštėje (skulp. Vincas Grybas), miestas pavadintas Kudirkos Naumiesčiu. </a:t>
            </a:r>
            <a:endParaRPr lang="lt-LT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 algn="ctr">
              <a:buNone/>
            </a:pPr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1998 </a:t>
            </a:r>
            <a:r>
              <a:rPr lang="lt-LT" dirty="0">
                <a:latin typeface="Andalus" panose="02020603050405020304" pitchFamily="18" charset="-78"/>
                <a:cs typeface="Andalus" panose="02020603050405020304" pitchFamily="18" charset="-78"/>
              </a:rPr>
              <a:t>m. pastatytas ir dabartinis Dr. Vinco Kudirkos muziejus.</a:t>
            </a:r>
            <a:endParaRPr lang="en-US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3074" name="Picture 2" descr="http://photos.wikimapia.org/p/00/01/67/09/96_b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273" y="1340768"/>
            <a:ext cx="3384376" cy="4512501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93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lt-LT" dirty="0">
                <a:latin typeface="Andalus" panose="02020603050405020304" pitchFamily="18" charset="-78"/>
                <a:cs typeface="Andalus" panose="02020603050405020304" pitchFamily="18" charset="-78"/>
              </a:rPr>
              <a:t>V.Kudirkos didelė įtaka atgyjančiai lietuvių tautai nesiriboja vien 19a. paskutiniu dešimtmečiu; ji siekia ir mūsų laikus: jo skelbtos idėjos tebegyvos ir tebeaktualios, nes jis nustatė teisingas gaires kultūriškai atgyjančiai ir laisvės siekiančiai tautai.</a:t>
            </a:r>
            <a:endParaRPr lang="en-US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8880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Andalus" panose="02020603050405020304" pitchFamily="18" charset="-78"/>
                <a:cs typeface="Andalus" panose="02020603050405020304" pitchFamily="18" charset="-78"/>
              </a:rPr>
              <a:t>Šaltiniai:</a:t>
            </a:r>
            <a:endParaRPr lang="en-US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http</a:t>
            </a:r>
            <a:r>
              <a:rPr lang="en-US" dirty="0" smtClean="0"/>
              <a:t>://antologija.lt/author/vincas-kudirka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http://www3.lrs.lt/home/header/Himnas/VK.html</a:t>
            </a:r>
            <a:endParaRPr lang="en-US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5112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507288" cy="49971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7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Ačiū už dėmesį</a:t>
            </a:r>
          </a:p>
          <a:p>
            <a:endParaRPr lang="lt-LT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endParaRPr lang="lt-LT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endParaRPr lang="lt-LT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endParaRPr lang="lt-LT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endParaRPr lang="lt-LT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endParaRPr lang="lt-LT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 algn="r">
              <a:buNone/>
            </a:pPr>
            <a:r>
              <a:rPr lang="lt-LT" sz="1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Gabrielė Auškalnytė,</a:t>
            </a:r>
          </a:p>
          <a:p>
            <a:pPr marL="0" indent="0" algn="r">
              <a:buNone/>
            </a:pPr>
            <a:r>
              <a:rPr lang="lt-LT" sz="1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Kaltinėnai,2015</a:t>
            </a:r>
            <a:endParaRPr lang="en-US" sz="16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089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117</TotalTime>
  <Words>539</Words>
  <Application>Microsoft Office PowerPoint</Application>
  <PresentationFormat>Demonstracija ekrane (4:3)</PresentationFormat>
  <Paragraphs>53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15</vt:i4>
      </vt:variant>
    </vt:vector>
  </HeadingPairs>
  <TitlesOfParts>
    <vt:vector size="16" baseType="lpstr">
      <vt:lpstr>Oriel</vt:lpstr>
      <vt:lpstr>Vinco Kudirkos asmenybė ir visuomeninė veikla</vt:lpstr>
      <vt:lpstr>Biografija</vt:lpstr>
      <vt:lpstr>Laikraštis „Aušra“</vt:lpstr>
      <vt:lpstr>PowerPoint pristatymas</vt:lpstr>
      <vt:lpstr>Autoriaus kūryba:</vt:lpstr>
      <vt:lpstr>V.Kudirkos literatūrinį palikimą sudaro : 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Šaltiniai:</vt:lpstr>
      <vt:lpstr>PowerPoint pristatymas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Vinco Kudirkos asmenybė ir visuomeninė veikla</dc:title>
  <dc:creator>dell</dc:creator>
  <cp:lastModifiedBy>HP</cp:lastModifiedBy>
  <cp:revision>8</cp:revision>
  <dcterms:created xsi:type="dcterms:W3CDTF">2015-03-17T18:06:58Z</dcterms:created>
  <dcterms:modified xsi:type="dcterms:W3CDTF">2015-03-23T10:00:29Z</dcterms:modified>
</cp:coreProperties>
</file>