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umatytoji sekcija" id="{D8D60F2C-BBF3-4CF8-8CE4-9B46459BDD8B}">
          <p14:sldIdLst>
            <p14:sldId id="256"/>
            <p14:sldId id="257"/>
            <p14:sldId id="258"/>
            <p14:sldId id="259"/>
            <p14:sldId id="260"/>
            <p14:sldId id="261"/>
            <p14:sldId id="262"/>
            <p14:sldId id="263"/>
            <p14:sldId id="264"/>
            <p14:sldId id="265"/>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58"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42956D04-A3C8-49D4-B877-B45534FE3A10}" type="datetimeFigureOut">
              <a:rPr lang="lt-LT" smtClean="0"/>
              <a:t>2015.02.10</a:t>
            </a:fld>
            <a:endParaRPr lang="lt-LT"/>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lt-LT"/>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226E2A6-6D93-4997-8D45-933F879E6E5B}" type="slidenum">
              <a:rPr lang="lt-LT" smtClean="0"/>
              <a:t>‹#›</a:t>
            </a:fld>
            <a:endParaRPr lang="lt-LT"/>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2015.02.10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
        <p:nvSpPr>
          <p:cNvPr id="11" name="Title 10"/>
          <p:cNvSpPr>
            <a:spLocks noGrp="1"/>
          </p:cNvSpPr>
          <p:nvPr>
            <p:ph type="title"/>
          </p:nvPr>
        </p:nvSpPr>
        <p:spPr/>
        <p:txBody>
          <a:bodyPr/>
          <a:lstStyle/>
          <a:p>
            <a:r>
              <a:rPr lang="lt-LT" smtClean="0"/>
              <a:t>Spustelėję redag. ruoš. pavad. stilių</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2956D04-A3C8-49D4-B877-B45534FE3A10}" type="datetimeFigureOut">
              <a:rPr lang="lt-LT" smtClean="0"/>
              <a:t>2015.02.10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2956D04-A3C8-49D4-B877-B45534FE3A10}" type="datetimeFigureOut">
              <a:rPr lang="lt-LT" smtClean="0"/>
              <a:t>2015.02.10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
        <p:nvSpPr>
          <p:cNvPr id="12" name="Title 11"/>
          <p:cNvSpPr>
            <a:spLocks noGrp="1"/>
          </p:cNvSpPr>
          <p:nvPr>
            <p:ph type="title"/>
          </p:nvPr>
        </p:nvSpPr>
        <p:spPr/>
        <p:txBody>
          <a:bodyPr/>
          <a:lstStyle>
            <a:lvl1pPr>
              <a:defRPr>
                <a:solidFill>
                  <a:schemeClr val="tx2"/>
                </a:solidFill>
              </a:defRPr>
            </a:lvl1pPr>
          </a:lstStyle>
          <a:p>
            <a:r>
              <a:rPr lang="lt-LT" smtClean="0"/>
              <a:t>Spustelėję redag. ruoš. pavad. stilių</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42956D04-A3C8-49D4-B877-B45534FE3A10}" type="datetimeFigureOut">
              <a:rPr lang="lt-LT" smtClean="0"/>
              <a:t>2015.02.10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226E2A6-6D93-4997-8D45-933F879E6E5B}" type="slidenum">
              <a:rPr lang="lt-LT" smtClean="0"/>
              <a:t>‹#›</a:t>
            </a:fld>
            <a:endParaRPr lang="lt-LT"/>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42956D04-A3C8-49D4-B877-B45534FE3A10}" type="datetimeFigureOut">
              <a:rPr lang="lt-LT" smtClean="0"/>
              <a:t>2015.02.10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226E2A6-6D93-4997-8D45-933F879E6E5B}" type="slidenum">
              <a:rPr lang="lt-LT" smtClean="0"/>
              <a:t>‹#›</a:t>
            </a:fld>
            <a:endParaRPr lang="lt-LT"/>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56D04-A3C8-49D4-B877-B45534FE3A10}" type="datetimeFigureOut">
              <a:rPr lang="lt-LT" smtClean="0"/>
              <a:t>2015.02.10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lt-LT" smtClean="0"/>
              <a:t>Spustelėję redag. ruoš. pavad. stilių</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2015.02.10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lt-LT" smtClean="0"/>
              <a:t>Spustelėję redag. ruoš. pavad. stilių</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2015.02.10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2015.02.10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2015.02.10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42956D04-A3C8-49D4-B877-B45534FE3A10}" type="datetimeFigureOut">
              <a:rPr lang="lt-LT" smtClean="0"/>
              <a:t>2015.02.10</a:t>
            </a:fld>
            <a:endParaRPr lang="lt-LT"/>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lt-LT"/>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A226E2A6-6D93-4997-8D45-933F879E6E5B}"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187624" y="1196752"/>
            <a:ext cx="6777318" cy="1944215"/>
          </a:xfrm>
        </p:spPr>
        <p:txBody>
          <a:bodyPr/>
          <a:lstStyle/>
          <a:p>
            <a:r>
              <a:rPr lang="lt-LT" dirty="0" smtClean="0"/>
              <a:t>Simonas Daukantas</a:t>
            </a:r>
            <a:br>
              <a:rPr lang="lt-LT" dirty="0" smtClean="0"/>
            </a:br>
            <a:r>
              <a:rPr lang="lt-LT" sz="4000" dirty="0" smtClean="0"/>
              <a:t>1793 – 1864 m.</a:t>
            </a:r>
            <a:endParaRPr lang="lt-LT" sz="4000" dirty="0"/>
          </a:p>
        </p:txBody>
      </p:sp>
      <p:sp>
        <p:nvSpPr>
          <p:cNvPr id="3" name="Antrinis pavadinimas 2"/>
          <p:cNvSpPr>
            <a:spLocks noGrp="1"/>
          </p:cNvSpPr>
          <p:nvPr>
            <p:ph type="subTitle" idx="1"/>
          </p:nvPr>
        </p:nvSpPr>
        <p:spPr>
          <a:xfrm>
            <a:off x="2483768" y="5229200"/>
            <a:ext cx="6400800" cy="1245314"/>
          </a:xfrm>
        </p:spPr>
        <p:txBody>
          <a:bodyPr/>
          <a:lstStyle/>
          <a:p>
            <a:pPr algn="r"/>
            <a:r>
              <a:rPr lang="lt-LT" dirty="0" smtClean="0"/>
              <a:t>Parengė: Ilma </a:t>
            </a:r>
            <a:r>
              <a:rPr lang="lt-LT" dirty="0" err="1" smtClean="0"/>
              <a:t>Mozūraitytė</a:t>
            </a:r>
            <a:endParaRPr lang="lt-LT" dirty="0" smtClean="0"/>
          </a:p>
          <a:p>
            <a:pPr algn="r"/>
            <a:r>
              <a:rPr lang="lt-LT" dirty="0" smtClean="0"/>
              <a:t>Priėmė: Jolanta Laurinaitienė</a:t>
            </a:r>
          </a:p>
          <a:p>
            <a:endParaRPr lang="lt-LT" dirty="0"/>
          </a:p>
        </p:txBody>
      </p:sp>
      <p:sp>
        <p:nvSpPr>
          <p:cNvPr id="4" name="TextBox 3"/>
          <p:cNvSpPr txBox="1"/>
          <p:nvPr/>
        </p:nvSpPr>
        <p:spPr>
          <a:xfrm>
            <a:off x="3779912" y="6087633"/>
            <a:ext cx="1368152" cy="369332"/>
          </a:xfrm>
          <a:prstGeom prst="rect">
            <a:avLst/>
          </a:prstGeom>
          <a:noFill/>
        </p:spPr>
        <p:txBody>
          <a:bodyPr wrap="square" rtlCol="0">
            <a:spAutoFit/>
          </a:bodyPr>
          <a:lstStyle/>
          <a:p>
            <a:r>
              <a:rPr lang="lt-LT" dirty="0" smtClean="0"/>
              <a:t>2013 m.</a:t>
            </a:r>
            <a:endParaRPr lang="lt-LT" dirty="0"/>
          </a:p>
        </p:txBody>
      </p:sp>
    </p:spTree>
    <p:extLst>
      <p:ext uri="{BB962C8B-B14F-4D97-AF65-F5344CB8AC3E}">
        <p14:creationId xmlns:p14="http://schemas.microsoft.com/office/powerpoint/2010/main" val="40530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2248347"/>
            <a:ext cx="7745505" cy="4349005"/>
          </a:xfrm>
        </p:spPr>
        <p:txBody>
          <a:bodyPr>
            <a:normAutofit fontScale="92500" lnSpcReduction="10000"/>
          </a:bodyPr>
          <a:lstStyle/>
          <a:p>
            <a:pPr algn="just">
              <a:lnSpc>
                <a:spcPct val="150000"/>
              </a:lnSpc>
            </a:pPr>
            <a:r>
              <a:rPr lang="lt-LT" dirty="0" smtClean="0"/>
              <a:t>S. Daukantas – lietuvių istorikas, pirmosios Lietuvos istorijos, parašytos lietuviškai, autorius.</a:t>
            </a:r>
          </a:p>
          <a:p>
            <a:pPr algn="just">
              <a:lnSpc>
                <a:spcPct val="150000"/>
              </a:lnSpc>
            </a:pPr>
            <a:r>
              <a:rPr lang="lt-LT" dirty="0" smtClean="0"/>
              <a:t>Gimė 1793 m. Žemaitijoje, Kalvių kaime.</a:t>
            </a:r>
          </a:p>
          <a:p>
            <a:pPr algn="just">
              <a:lnSpc>
                <a:spcPct val="150000"/>
              </a:lnSpc>
            </a:pPr>
            <a:r>
              <a:rPr lang="lt-LT" dirty="0" smtClean="0"/>
              <a:t>Turėjo penkias seseris ir vieną brolį.</a:t>
            </a:r>
          </a:p>
          <a:p>
            <a:pPr algn="just">
              <a:lnSpc>
                <a:spcPct val="150000"/>
              </a:lnSpc>
            </a:pPr>
            <a:r>
              <a:rPr lang="lt-LT" dirty="0" smtClean="0"/>
              <a:t>Mokėsi Vilniaus universitete Literatūros ir laisvųjų menų fakultete, vėliau perėjo į teisės studijas.</a:t>
            </a:r>
          </a:p>
          <a:p>
            <a:pPr algn="just">
              <a:lnSpc>
                <a:spcPct val="150000"/>
              </a:lnSpc>
            </a:pPr>
            <a:r>
              <a:rPr lang="lt-LT" dirty="0" smtClean="0"/>
              <a:t>Baigęs universitetą buvo valdininku Rygoje ir Peterburge.</a:t>
            </a:r>
          </a:p>
          <a:p>
            <a:pPr algn="just">
              <a:lnSpc>
                <a:spcPct val="150000"/>
              </a:lnSpc>
            </a:pPr>
            <a:r>
              <a:rPr lang="lt-LT" dirty="0" smtClean="0"/>
              <a:t>Steigė parapijines lietuviškas mokyklas Lietuvoje.</a:t>
            </a:r>
            <a:endParaRPr lang="lt-LT" dirty="0"/>
          </a:p>
        </p:txBody>
      </p:sp>
      <p:sp>
        <p:nvSpPr>
          <p:cNvPr id="2" name="Antraštė 1"/>
          <p:cNvSpPr>
            <a:spLocks noGrp="1"/>
          </p:cNvSpPr>
          <p:nvPr>
            <p:ph type="title"/>
          </p:nvPr>
        </p:nvSpPr>
        <p:spPr/>
        <p:txBody>
          <a:bodyPr/>
          <a:lstStyle/>
          <a:p>
            <a:r>
              <a:rPr lang="lt-LT" dirty="0" smtClean="0"/>
              <a:t>Biografija</a:t>
            </a:r>
            <a:endParaRPr lang="lt-LT" dirty="0"/>
          </a:p>
        </p:txBody>
      </p:sp>
    </p:spTree>
    <p:extLst>
      <p:ext uri="{BB962C8B-B14F-4D97-AF65-F5344CB8AC3E}">
        <p14:creationId xmlns:p14="http://schemas.microsoft.com/office/powerpoint/2010/main" val="3500802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2248347"/>
            <a:ext cx="7745505" cy="4204989"/>
          </a:xfrm>
        </p:spPr>
        <p:txBody>
          <a:bodyPr>
            <a:normAutofit/>
          </a:bodyPr>
          <a:lstStyle/>
          <a:p>
            <a:pPr algn="just">
              <a:lnSpc>
                <a:spcPct val="150000"/>
              </a:lnSpc>
            </a:pPr>
            <a:r>
              <a:rPr lang="lt-LT" dirty="0" smtClean="0"/>
              <a:t>   Svarbiausiu </a:t>
            </a:r>
            <a:r>
              <a:rPr lang="lt-LT" dirty="0"/>
              <a:t>savo uždaviniu laikė ieškoti lietuvių tautos istorijos šaltinių, juos tyrinėti ir rašyti knygas savo tautai, ją šviesti ir kelti jos savigarbą, savo vertės suvokimą</a:t>
            </a:r>
            <a:r>
              <a:rPr lang="lt-LT" dirty="0" smtClean="0"/>
              <a:t>.</a:t>
            </a:r>
          </a:p>
          <a:p>
            <a:pPr algn="just">
              <a:lnSpc>
                <a:spcPct val="150000"/>
              </a:lnSpc>
            </a:pPr>
            <a:r>
              <a:rPr lang="lt-LT" dirty="0" smtClean="0"/>
              <a:t>   S</a:t>
            </a:r>
            <a:r>
              <a:rPr lang="lt-LT" dirty="0"/>
              <a:t>. Daukantas pirmasis aiškiai atskyrė tautą nuo valstybės. Tautos </a:t>
            </a:r>
            <a:r>
              <a:rPr lang="lt-LT" dirty="0" smtClean="0"/>
              <a:t>pagrindinis skiriamasis bruožas yra </a:t>
            </a:r>
            <a:r>
              <a:rPr lang="lt-LT" dirty="0"/>
              <a:t>kalba, o ne valstybingumas</a:t>
            </a:r>
            <a:r>
              <a:rPr lang="lt-LT" dirty="0" smtClean="0"/>
              <a:t>.</a:t>
            </a:r>
          </a:p>
          <a:p>
            <a:endParaRPr lang="lt-LT" dirty="0"/>
          </a:p>
        </p:txBody>
      </p:sp>
      <p:sp>
        <p:nvSpPr>
          <p:cNvPr id="2" name="Antraštė 1"/>
          <p:cNvSpPr>
            <a:spLocks noGrp="1"/>
          </p:cNvSpPr>
          <p:nvPr>
            <p:ph type="title"/>
          </p:nvPr>
        </p:nvSpPr>
        <p:spPr/>
        <p:txBody>
          <a:bodyPr/>
          <a:lstStyle/>
          <a:p>
            <a:r>
              <a:rPr lang="lt-LT" sz="4000" dirty="0" smtClean="0"/>
              <a:t>Pažiūros, idėjos</a:t>
            </a:r>
            <a:endParaRPr lang="lt-LT" sz="4000" dirty="0"/>
          </a:p>
        </p:txBody>
      </p:sp>
    </p:spTree>
    <p:extLst>
      <p:ext uri="{BB962C8B-B14F-4D97-AF65-F5344CB8AC3E}">
        <p14:creationId xmlns:p14="http://schemas.microsoft.com/office/powerpoint/2010/main" val="31404247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2924944"/>
            <a:ext cx="7745505" cy="3600399"/>
          </a:xfrm>
        </p:spPr>
        <p:txBody>
          <a:bodyPr>
            <a:normAutofit/>
          </a:bodyPr>
          <a:lstStyle/>
          <a:p>
            <a:pPr algn="ctr">
              <a:lnSpc>
                <a:spcPct val="150000"/>
              </a:lnSpc>
            </a:pPr>
            <a:r>
              <a:rPr lang="lt-LT" dirty="0"/>
              <a:t>Kita svarbi S. Daukanto nuosekliai vystyta idėja buvo valstiečių įtraukimas į tautos sampratą. S</a:t>
            </a:r>
            <a:r>
              <a:rPr lang="lt-LT" dirty="0" smtClean="0"/>
              <a:t>avo </a:t>
            </a:r>
            <a:r>
              <a:rPr lang="lt-LT" dirty="0"/>
              <a:t>raštuose tvirtino, kad valstiečiams būtina suteikti asmens laisvę, panaikinus jų </a:t>
            </a:r>
            <a:r>
              <a:rPr lang="lt-LT" dirty="0" smtClean="0"/>
              <a:t>baudžiavinę priklausomybę</a:t>
            </a:r>
            <a:r>
              <a:rPr lang="lt-LT" dirty="0"/>
              <a:t>.</a:t>
            </a:r>
            <a:endParaRPr lang="lt-LT"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582" y="44624"/>
            <a:ext cx="2710805" cy="2996153"/>
          </a:xfrm>
          <a:prstGeom prst="rect">
            <a:avLst/>
          </a:prstGeom>
          <a:noFill/>
          <a:ln>
            <a:noFill/>
          </a:ln>
          <a:effectLst/>
          <a:scene3d>
            <a:camera prst="orthographicFront"/>
            <a:lightRig rig="threePt" dir="t"/>
          </a:scene3d>
          <a:sp3d>
            <a:bevelB w="165100" prst="coolSlan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648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fontScale="92500"/>
          </a:bodyPr>
          <a:lstStyle/>
          <a:p>
            <a:pPr algn="just">
              <a:lnSpc>
                <a:spcPct val="150000"/>
              </a:lnSpc>
            </a:pPr>
            <a:r>
              <a:rPr lang="lt-LT" dirty="0" smtClean="0"/>
              <a:t>   S</a:t>
            </a:r>
            <a:r>
              <a:rPr lang="lt-LT" dirty="0"/>
              <a:t>. Daukantas gyveno </a:t>
            </a:r>
            <a:r>
              <a:rPr lang="lt-LT" dirty="0">
                <a:solidFill>
                  <a:srgbClr val="FF0000"/>
                </a:solidFill>
              </a:rPr>
              <a:t>Romantizmo</a:t>
            </a:r>
            <a:r>
              <a:rPr lang="lt-LT" dirty="0"/>
              <a:t> epochoje, bet jo darbuose dominuoja Švietimo ideologija. Romantizmas S. Daukanto darbuose pasireiškia daugiausia jo istorijos raštų stilistikoje, kur jis vengia specifinių mokslinių terminų.</a:t>
            </a:r>
          </a:p>
          <a:p>
            <a:pPr>
              <a:lnSpc>
                <a:spcPct val="150000"/>
              </a:lnSpc>
            </a:pPr>
            <a:r>
              <a:rPr lang="lt-LT" dirty="0" smtClean="0"/>
              <a:t>   Savo darbuose rašytojas siekė suderinti ir pagrįsti iki šiol mums aktualius skirtingus buvimo lietuviu būdus.</a:t>
            </a:r>
            <a:endParaRPr lang="lt-LT" dirty="0"/>
          </a:p>
        </p:txBody>
      </p:sp>
    </p:spTree>
    <p:extLst>
      <p:ext uri="{BB962C8B-B14F-4D97-AF65-F5344CB8AC3E}">
        <p14:creationId xmlns:p14="http://schemas.microsoft.com/office/powerpoint/2010/main" val="4062329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1916832"/>
            <a:ext cx="7905201" cy="4176464"/>
          </a:xfrm>
        </p:spPr>
        <p:txBody>
          <a:bodyPr numCol="2">
            <a:normAutofit/>
          </a:bodyPr>
          <a:lstStyle/>
          <a:p>
            <a:pPr algn="ctr">
              <a:lnSpc>
                <a:spcPts val="2880"/>
              </a:lnSpc>
            </a:pPr>
            <a:r>
              <a:rPr lang="lt-LT" dirty="0" smtClean="0"/>
              <a:t>Istoriko darbai yra atsiradę iš didelio kultūrinio optimizmo ir kūrybinių ambicijų, būdingų XIX a. pradžios VU studentui. Žvelgiant plačiau, jo darbus įtakojo Prancūzijos revoliucija, parodžiusi, kad žmonija stovi ant esminių permainų slenksčio.</a:t>
            </a: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936800"/>
            <a:ext cx="3600400" cy="451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868144" y="6488668"/>
            <a:ext cx="2736304" cy="369332"/>
          </a:xfrm>
          <a:prstGeom prst="rect">
            <a:avLst/>
          </a:prstGeom>
          <a:noFill/>
        </p:spPr>
        <p:txBody>
          <a:bodyPr wrap="square" rtlCol="0">
            <a:spAutoFit/>
          </a:bodyPr>
          <a:lstStyle/>
          <a:p>
            <a:r>
              <a:rPr lang="lt-LT" dirty="0" smtClean="0"/>
              <a:t>Paminklas S. Daukantui</a:t>
            </a:r>
            <a:endParaRPr lang="lt-LT" dirty="0"/>
          </a:p>
        </p:txBody>
      </p:sp>
    </p:spTree>
    <p:extLst>
      <p:ext uri="{BB962C8B-B14F-4D97-AF65-F5344CB8AC3E}">
        <p14:creationId xmlns:p14="http://schemas.microsoft.com/office/powerpoint/2010/main" val="3093295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a:lnSpc>
                <a:spcPct val="150000"/>
              </a:lnSpc>
            </a:pPr>
            <a:r>
              <a:rPr lang="lt-LT" dirty="0"/>
              <a:t>Darbai senųjų lietuvių ir žemaičių (1822 m.);</a:t>
            </a:r>
          </a:p>
          <a:p>
            <a:pPr>
              <a:lnSpc>
                <a:spcPct val="150000"/>
              </a:lnSpc>
            </a:pPr>
            <a:r>
              <a:rPr lang="lt-LT" dirty="0"/>
              <a:t>Istorija žemaitiška (1838 m.);</a:t>
            </a:r>
          </a:p>
          <a:p>
            <a:pPr>
              <a:lnSpc>
                <a:spcPct val="150000"/>
              </a:lnSpc>
            </a:pPr>
            <a:r>
              <a:rPr lang="lt-LT" dirty="0"/>
              <a:t>Būdas senovės lietuvių, kalnėnų ir žemaičių (1845 m.);</a:t>
            </a:r>
          </a:p>
          <a:p>
            <a:pPr>
              <a:lnSpc>
                <a:spcPct val="150000"/>
              </a:lnSpc>
            </a:pPr>
            <a:r>
              <a:rPr lang="lt-LT" dirty="0"/>
              <a:t>Pasakojimas apie veikalus lietuvių tautos senovėje (1850 m.).</a:t>
            </a:r>
          </a:p>
        </p:txBody>
      </p:sp>
      <p:sp>
        <p:nvSpPr>
          <p:cNvPr id="2" name="Antraštė 1"/>
          <p:cNvSpPr>
            <a:spLocks noGrp="1"/>
          </p:cNvSpPr>
          <p:nvPr>
            <p:ph type="title"/>
          </p:nvPr>
        </p:nvSpPr>
        <p:spPr/>
        <p:txBody>
          <a:bodyPr/>
          <a:lstStyle/>
          <a:p>
            <a:r>
              <a:rPr lang="lt-LT" sz="4400" dirty="0" smtClean="0"/>
              <a:t>Darbai iš Lietuvos istorijos:</a:t>
            </a:r>
            <a:endParaRPr lang="lt-LT" sz="4400" dirty="0"/>
          </a:p>
        </p:txBody>
      </p:sp>
    </p:spTree>
    <p:extLst>
      <p:ext uri="{BB962C8B-B14F-4D97-AF65-F5344CB8AC3E}">
        <p14:creationId xmlns:p14="http://schemas.microsoft.com/office/powerpoint/2010/main" val="2572070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1988840"/>
            <a:ext cx="7745505" cy="4464495"/>
          </a:xfrm>
        </p:spPr>
        <p:txBody>
          <a:bodyPr>
            <a:normAutofit/>
          </a:bodyPr>
          <a:lstStyle/>
          <a:p>
            <a:pPr algn="just">
              <a:lnSpc>
                <a:spcPct val="150000"/>
              </a:lnSpc>
            </a:pPr>
            <a:r>
              <a:rPr lang="lt-LT" dirty="0" smtClean="0"/>
              <a:t>   Aptariamas tipiško praeities lietuvio gyvenimo būdas, aplinka, senovės tikyba, valstybės santvarka, karybos tradicija, ekonominė būklė.</a:t>
            </a:r>
          </a:p>
          <a:p>
            <a:pPr algn="just">
              <a:lnSpc>
                <a:spcPct val="150000"/>
              </a:lnSpc>
            </a:pPr>
            <a:r>
              <a:rPr lang="lt-LT" dirty="0" smtClean="0"/>
              <a:t>   Kūrinyje autorius įgyvendino Romantizmo epochos nuostatą, kad tautos istorijos šaltinis yra ne tik rašytiniai dokumentai, bet ir žodinė tradicija.</a:t>
            </a:r>
          </a:p>
        </p:txBody>
      </p:sp>
      <p:sp>
        <p:nvSpPr>
          <p:cNvPr id="2" name="Antraštė 1"/>
          <p:cNvSpPr>
            <a:spLocks noGrp="1"/>
          </p:cNvSpPr>
          <p:nvPr>
            <p:ph type="title"/>
          </p:nvPr>
        </p:nvSpPr>
        <p:spPr>
          <a:xfrm>
            <a:off x="683568" y="188640"/>
            <a:ext cx="7756263" cy="1728192"/>
          </a:xfrm>
        </p:spPr>
        <p:txBody>
          <a:bodyPr/>
          <a:lstStyle/>
          <a:p>
            <a:r>
              <a:rPr lang="lt-LT" sz="4000" dirty="0" smtClean="0"/>
              <a:t>,,Būdas </a:t>
            </a:r>
            <a:r>
              <a:rPr lang="lt-LT" sz="4000" dirty="0"/>
              <a:t>senovės lietuvių, kalnėnų ir </a:t>
            </a:r>
            <a:r>
              <a:rPr lang="lt-LT" sz="4000" dirty="0" smtClean="0"/>
              <a:t>žemaičių‘‘</a:t>
            </a:r>
            <a:endParaRPr lang="lt-LT" sz="4000" dirty="0"/>
          </a:p>
        </p:txBody>
      </p:sp>
    </p:spTree>
    <p:extLst>
      <p:ext uri="{BB962C8B-B14F-4D97-AF65-F5344CB8AC3E}">
        <p14:creationId xmlns:p14="http://schemas.microsoft.com/office/powerpoint/2010/main" val="3819087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9247" y="2248347"/>
            <a:ext cx="7745505" cy="4276997"/>
          </a:xfrm>
        </p:spPr>
        <p:txBody>
          <a:bodyPr>
            <a:normAutofit/>
          </a:bodyPr>
          <a:lstStyle/>
          <a:p>
            <a:pPr algn="just">
              <a:lnSpc>
                <a:spcPct val="150000"/>
              </a:lnSpc>
            </a:pPr>
            <a:r>
              <a:rPr lang="lt-LT" dirty="0" smtClean="0"/>
              <a:t>    </a:t>
            </a:r>
            <a:r>
              <a:rPr lang="lt-LT" dirty="0"/>
              <a:t>,,Būde“ žmogaus kultūra kuriasi iš gamtos duotybių ir žmogaus poreikių sąveikos. Žmogus keičia kraštovaizdį, tačiau kraštovaizdis formuoja </a:t>
            </a:r>
            <a:r>
              <a:rPr lang="lt-LT" dirty="0" smtClean="0"/>
              <a:t>žmogų.</a:t>
            </a:r>
          </a:p>
          <a:p>
            <a:pPr algn="just">
              <a:lnSpc>
                <a:spcPct val="150000"/>
              </a:lnSpc>
            </a:pPr>
            <a:r>
              <a:rPr lang="lt-LT" dirty="0" smtClean="0"/>
              <a:t>   S. Daukantas veikale pabrėžia lietuvių tautos karingumą, </a:t>
            </a:r>
            <a:r>
              <a:rPr lang="lt-LT" dirty="0" err="1" smtClean="0"/>
              <a:t>riteriškąją</a:t>
            </a:r>
            <a:r>
              <a:rPr lang="lt-LT" dirty="0" smtClean="0"/>
              <a:t> tradiciją. Čia jis pirmasis raštuose panaudoja žodį ,,vytis“.</a:t>
            </a:r>
            <a:endParaRPr lang="lt-LT" dirty="0"/>
          </a:p>
        </p:txBody>
      </p:sp>
      <p:sp>
        <p:nvSpPr>
          <p:cNvPr id="2" name="Antraštė 1"/>
          <p:cNvSpPr>
            <a:spLocks noGrp="1"/>
          </p:cNvSpPr>
          <p:nvPr>
            <p:ph type="title"/>
          </p:nvPr>
        </p:nvSpPr>
        <p:spPr/>
        <p:txBody>
          <a:bodyPr/>
          <a:lstStyle/>
          <a:p>
            <a:endParaRPr lang="lt-LT"/>
          </a:p>
        </p:txBody>
      </p:sp>
    </p:spTree>
    <p:extLst>
      <p:ext uri="{BB962C8B-B14F-4D97-AF65-F5344CB8AC3E}">
        <p14:creationId xmlns:p14="http://schemas.microsoft.com/office/powerpoint/2010/main" val="1050983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83568" y="2132856"/>
            <a:ext cx="7745505" cy="2044749"/>
          </a:xfrm>
        </p:spPr>
        <p:txBody>
          <a:bodyPr/>
          <a:lstStyle/>
          <a:p>
            <a:pPr marL="0" indent="0" algn="ctr">
              <a:buNone/>
            </a:pPr>
            <a:r>
              <a:rPr lang="lt-LT" dirty="0" smtClean="0"/>
              <a:t>Daukantas, istorijoje iškėlęs laisvės vertybę kaip bendruomeninę gėrybę, tęsė LDK istorijos pasakojimą, o šio pasakojimo vienas tikslų – lietuvių tautinės </a:t>
            </a:r>
            <a:r>
              <a:rPr lang="lt-LT" dirty="0" err="1" smtClean="0"/>
              <a:t>savivertės</a:t>
            </a:r>
            <a:r>
              <a:rPr lang="lt-LT" dirty="0" smtClean="0"/>
              <a:t> pojūčio bei tikėjimo tautos ateitimi skatinimas.</a:t>
            </a:r>
            <a:endParaRPr lang="lt-LT" dirty="0"/>
          </a:p>
        </p:txBody>
      </p:sp>
      <p:sp>
        <p:nvSpPr>
          <p:cNvPr id="2" name="Antraštė 1"/>
          <p:cNvSpPr>
            <a:spLocks noGrp="1"/>
          </p:cNvSpPr>
          <p:nvPr>
            <p:ph type="title"/>
          </p:nvPr>
        </p:nvSpPr>
        <p:spPr/>
        <p:txBody>
          <a:bodyPr/>
          <a:lstStyle/>
          <a:p>
            <a:r>
              <a:rPr lang="lt-LT" dirty="0" smtClean="0"/>
              <a:t>Apibendrinant</a:t>
            </a:r>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991508"/>
            <a:ext cx="4248472"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16216" y="6471427"/>
            <a:ext cx="2520280" cy="369332"/>
          </a:xfrm>
          <a:prstGeom prst="rect">
            <a:avLst/>
          </a:prstGeom>
          <a:noFill/>
        </p:spPr>
        <p:txBody>
          <a:bodyPr wrap="square" rtlCol="0">
            <a:spAutoFit/>
          </a:bodyPr>
          <a:lstStyle/>
          <a:p>
            <a:r>
              <a:rPr lang="lt-LT" dirty="0" smtClean="0"/>
              <a:t>S. Daukanto muziejus</a:t>
            </a:r>
            <a:endParaRPr lang="lt-LT" dirty="0"/>
          </a:p>
        </p:txBody>
      </p:sp>
    </p:spTree>
    <p:extLst>
      <p:ext uri="{BB962C8B-B14F-4D97-AF65-F5344CB8AC3E}">
        <p14:creationId xmlns:p14="http://schemas.microsoft.com/office/powerpoint/2010/main" val="33167643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699247" y="2248347"/>
            <a:ext cx="7745505" cy="2836837"/>
          </a:xfrm>
        </p:spPr>
        <p:txBody>
          <a:bodyPr>
            <a:normAutofit/>
          </a:bodyPr>
          <a:lstStyle/>
          <a:p>
            <a:pPr marL="0" indent="0" algn="ctr">
              <a:buNone/>
            </a:pPr>
            <a:r>
              <a:rPr lang="lt-LT" sz="4000" dirty="0" smtClean="0"/>
              <a:t>,,Nesgi kas neša naštą, tas turi žinoti, dėl ko ją neša“</a:t>
            </a:r>
          </a:p>
          <a:p>
            <a:pPr marL="0" indent="0" algn="r">
              <a:buNone/>
            </a:pPr>
            <a:endParaRPr lang="lt-LT" dirty="0" smtClean="0"/>
          </a:p>
          <a:p>
            <a:pPr marL="0" indent="0" algn="r">
              <a:buNone/>
            </a:pPr>
            <a:r>
              <a:rPr lang="lt-LT" sz="1600" dirty="0" smtClean="0"/>
              <a:t>Simonas Daukantas</a:t>
            </a:r>
            <a:endParaRPr lang="lt-LT" sz="1600" dirty="0"/>
          </a:p>
        </p:txBody>
      </p:sp>
    </p:spTree>
    <p:extLst>
      <p:ext uri="{BB962C8B-B14F-4D97-AF65-F5344CB8AC3E}">
        <p14:creationId xmlns:p14="http://schemas.microsoft.com/office/powerpoint/2010/main" val="2044436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ietas viršelis">
  <a:themeElements>
    <a:clrScheme name="Kietas viršelis">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Kietas viršelis">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ietas viršelis">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397</TotalTime>
  <Words>449</Words>
  <Application>Microsoft Office PowerPoint</Application>
  <PresentationFormat>Demonstracija ekrane (4:3)</PresentationFormat>
  <Paragraphs>35</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Kietas viršelis</vt:lpstr>
      <vt:lpstr>Simonas Daukantas 1793 – 1864 m.</vt:lpstr>
      <vt:lpstr>Biografija</vt:lpstr>
      <vt:lpstr>Pažiūros, idėjos</vt:lpstr>
      <vt:lpstr>PowerPoint pristatymas</vt:lpstr>
      <vt:lpstr>PowerPoint pristatymas</vt:lpstr>
      <vt:lpstr>PowerPoint pristatymas</vt:lpstr>
      <vt:lpstr>Darbai iš Lietuvos istorijos:</vt:lpstr>
      <vt:lpstr>,,Būdas senovės lietuvių, kalnėnų ir žemaičių‘‘</vt:lpstr>
      <vt:lpstr>PowerPoint pristatymas</vt:lpstr>
      <vt:lpstr>Apibendrinant</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Simonas Daukantas</dc:title>
  <dc:creator>Uaser</dc:creator>
  <cp:lastModifiedBy>34kab</cp:lastModifiedBy>
  <cp:revision>11</cp:revision>
  <dcterms:created xsi:type="dcterms:W3CDTF">2013-01-27T17:25:35Z</dcterms:created>
  <dcterms:modified xsi:type="dcterms:W3CDTF">2015-02-10T12:30:19Z</dcterms:modified>
</cp:coreProperties>
</file>