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300" r:id="rId12"/>
    <p:sldId id="303" r:id="rId13"/>
    <p:sldId id="304" r:id="rId14"/>
    <p:sldId id="267" r:id="rId15"/>
    <p:sldId id="269" r:id="rId16"/>
    <p:sldId id="270" r:id="rId17"/>
    <p:sldId id="301" r:id="rId18"/>
    <p:sldId id="305" r:id="rId19"/>
    <p:sldId id="306" r:id="rId20"/>
    <p:sldId id="271" r:id="rId21"/>
    <p:sldId id="273" r:id="rId22"/>
    <p:sldId id="274" r:id="rId23"/>
    <p:sldId id="275" r:id="rId24"/>
    <p:sldId id="277" r:id="rId25"/>
    <p:sldId id="278" r:id="rId26"/>
    <p:sldId id="316" r:id="rId27"/>
    <p:sldId id="318" r:id="rId28"/>
    <p:sldId id="317" r:id="rId29"/>
    <p:sldId id="308" r:id="rId30"/>
    <p:sldId id="311" r:id="rId31"/>
    <p:sldId id="310" r:id="rId32"/>
    <p:sldId id="312" r:id="rId33"/>
    <p:sldId id="313" r:id="rId34"/>
    <p:sldId id="314" r:id="rId35"/>
    <p:sldId id="279" r:id="rId36"/>
    <p:sldId id="281" r:id="rId37"/>
    <p:sldId id="282" r:id="rId38"/>
    <p:sldId id="283" r:id="rId39"/>
    <p:sldId id="285" r:id="rId40"/>
    <p:sldId id="286" r:id="rId41"/>
    <p:sldId id="320" r:id="rId42"/>
    <p:sldId id="321" r:id="rId43"/>
    <p:sldId id="323" r:id="rId44"/>
    <p:sldId id="291" r:id="rId45"/>
    <p:sldId id="296" r:id="rId46"/>
    <p:sldId id="292" r:id="rId47"/>
    <p:sldId id="325" r:id="rId48"/>
    <p:sldId id="326" r:id="rId49"/>
    <p:sldId id="328" r:id="rId50"/>
    <p:sldId id="293" r:id="rId51"/>
    <p:sldId id="298" r:id="rId52"/>
    <p:sldId id="294" r:id="rId53"/>
    <p:sldId id="307" r:id="rId54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6327"/>
    <a:srgbClr val="F9F9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01" autoAdjust="0"/>
  </p:normalViewPr>
  <p:slideViewPr>
    <p:cSldViewPr>
      <p:cViewPr>
        <p:scale>
          <a:sx n="94" d="100"/>
          <a:sy n="94" d="100"/>
        </p:scale>
        <p:origin x="-882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95848-4287-4C03-8A86-D97900382E1F}" type="datetimeFigureOut">
              <a:rPr lang="lt-LT" smtClean="0"/>
              <a:t>2015.03.09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5F9F-0F66-46F4-934F-A0B396CDFD0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98852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95848-4287-4C03-8A86-D97900382E1F}" type="datetimeFigureOut">
              <a:rPr lang="lt-LT" smtClean="0"/>
              <a:t>2015.03.09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5F9F-0F66-46F4-934F-A0B396CDFD0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51378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95848-4287-4C03-8A86-D97900382E1F}" type="datetimeFigureOut">
              <a:rPr lang="lt-LT" smtClean="0"/>
              <a:t>2015.03.09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5F9F-0F66-46F4-934F-A0B396CDFD0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74623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95848-4287-4C03-8A86-D97900382E1F}" type="datetimeFigureOut">
              <a:rPr lang="lt-LT" smtClean="0"/>
              <a:t>2015.03.09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5F9F-0F66-46F4-934F-A0B396CDFD0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87302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95848-4287-4C03-8A86-D97900382E1F}" type="datetimeFigureOut">
              <a:rPr lang="lt-LT" smtClean="0"/>
              <a:t>2015.03.09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5F9F-0F66-46F4-934F-A0B396CDFD0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78827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95848-4287-4C03-8A86-D97900382E1F}" type="datetimeFigureOut">
              <a:rPr lang="lt-LT" smtClean="0"/>
              <a:t>2015.03.09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5F9F-0F66-46F4-934F-A0B396CDFD0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90123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95848-4287-4C03-8A86-D97900382E1F}" type="datetimeFigureOut">
              <a:rPr lang="lt-LT" smtClean="0"/>
              <a:t>2015.03.09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5F9F-0F66-46F4-934F-A0B396CDFD0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04963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95848-4287-4C03-8A86-D97900382E1F}" type="datetimeFigureOut">
              <a:rPr lang="lt-LT" smtClean="0"/>
              <a:t>2015.03.09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5F9F-0F66-46F4-934F-A0B396CDFD0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87867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95848-4287-4C03-8A86-D97900382E1F}" type="datetimeFigureOut">
              <a:rPr lang="lt-LT" smtClean="0"/>
              <a:t>2015.03.09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5F9F-0F66-46F4-934F-A0B396CDFD0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05839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95848-4287-4C03-8A86-D97900382E1F}" type="datetimeFigureOut">
              <a:rPr lang="lt-LT" smtClean="0"/>
              <a:t>2015.03.09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5F9F-0F66-46F4-934F-A0B396CDFD0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16307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95848-4287-4C03-8A86-D97900382E1F}" type="datetimeFigureOut">
              <a:rPr lang="lt-LT" smtClean="0"/>
              <a:t>2015.03.09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5F9F-0F66-46F4-934F-A0B396CDFD0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3949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2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95848-4287-4C03-8A86-D97900382E1F}" type="datetimeFigureOut">
              <a:rPr lang="lt-LT" smtClean="0"/>
              <a:t>2015.03.09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B5F9F-0F66-46F4-934F-A0B396CDFD0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46655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rokiskis.popo.lt/files/2010/12/lietuva_trispalve3-500x30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5416"/>
            <a:ext cx="10393038" cy="659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187624" y="6237312"/>
            <a:ext cx="5616624" cy="504056"/>
          </a:xfrm>
        </p:spPr>
        <p:txBody>
          <a:bodyPr>
            <a:normAutofit fontScale="92500" lnSpcReduction="10000"/>
          </a:bodyPr>
          <a:lstStyle/>
          <a:p>
            <a:r>
              <a:rPr lang="lt-LT" dirty="0" smtClean="0"/>
              <a:t>             </a:t>
            </a:r>
          </a:p>
        </p:txBody>
      </p:sp>
      <p:sp>
        <p:nvSpPr>
          <p:cNvPr id="4" name="Stačiakampis 3"/>
          <p:cNvSpPr/>
          <p:nvPr/>
        </p:nvSpPr>
        <p:spPr>
          <a:xfrm>
            <a:off x="611560" y="779442"/>
            <a:ext cx="8064896" cy="5478423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lt-LT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Pasveikinkime </a:t>
            </a:r>
            <a:r>
              <a:rPr lang="lt-LT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 </a:t>
            </a:r>
          </a:p>
          <a:p>
            <a:pPr algn="ctr"/>
            <a:endParaRPr lang="lt-LT" sz="54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lt-LT" sz="8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9F907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LIETUVĄ</a:t>
            </a:r>
          </a:p>
          <a:p>
            <a:pPr algn="ctr"/>
            <a:r>
              <a:rPr lang="lt-LT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 </a:t>
            </a:r>
          </a:p>
          <a:p>
            <a:pPr algn="ctr"/>
            <a:r>
              <a:rPr lang="lt-LT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kartu</a:t>
            </a:r>
          </a:p>
          <a:p>
            <a:pPr algn="ctr"/>
            <a:endParaRPr lang="lt-LT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413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684240"/>
            <a:ext cx="4124393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rgbClr val="276327"/>
                </a:solidFill>
              </a:rPr>
              <a:t>1 klausimas </a:t>
            </a:r>
            <a:endParaRPr lang="lt-LT" b="1" dirty="0">
              <a:solidFill>
                <a:srgbClr val="276327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51520" y="1484784"/>
            <a:ext cx="8444873" cy="208823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lt-LT" b="1" dirty="0" smtClean="0"/>
              <a:t>Vilniaus universitetas yra  viena seniausių ir žymiausių Vidurio ir Rytų Europos aukštųjų mokyklų.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sz="4800" b="1" dirty="0" smtClean="0">
                <a:solidFill>
                  <a:srgbClr val="C00000"/>
                </a:solidFill>
              </a:rPr>
              <a:t>Kada įkurtas Vilniaus universitetas?</a:t>
            </a:r>
            <a:endParaRPr lang="lt-LT" sz="4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714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7200" b="1" dirty="0" smtClean="0">
                <a:solidFill>
                  <a:srgbClr val="276327"/>
                </a:solidFill>
              </a:rPr>
              <a:t>ATSAKYMAS</a:t>
            </a:r>
            <a:endParaRPr lang="lt-LT" sz="7200" b="1" dirty="0">
              <a:solidFill>
                <a:srgbClr val="276327"/>
              </a:solidFill>
            </a:endParaRP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140968"/>
            <a:ext cx="3325658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58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94322"/>
          </a:xfrm>
        </p:spPr>
        <p:txBody>
          <a:bodyPr>
            <a:normAutofit/>
          </a:bodyPr>
          <a:lstStyle/>
          <a:p>
            <a:r>
              <a:rPr lang="lt-LT" b="1" dirty="0" smtClean="0">
                <a:solidFill>
                  <a:srgbClr val="276327"/>
                </a:solidFill>
              </a:rPr>
              <a:t>Vilniaus universitetas įkurtas </a:t>
            </a:r>
            <a:r>
              <a:rPr lang="lt-LT" dirty="0" smtClean="0">
                <a:solidFill>
                  <a:srgbClr val="276327"/>
                </a:solidFill>
              </a:rPr>
              <a:t/>
            </a:r>
            <a:br>
              <a:rPr lang="lt-LT" dirty="0" smtClean="0">
                <a:solidFill>
                  <a:srgbClr val="276327"/>
                </a:solidFill>
              </a:rPr>
            </a:br>
            <a:r>
              <a:rPr lang="lt-LT" sz="6000" b="1" dirty="0" smtClean="0">
                <a:solidFill>
                  <a:srgbClr val="C00000"/>
                </a:solidFill>
              </a:rPr>
              <a:t>1579 </a:t>
            </a:r>
            <a:r>
              <a:rPr lang="lt-LT" sz="6000" b="1" dirty="0" err="1" smtClean="0">
                <a:solidFill>
                  <a:srgbClr val="C00000"/>
                </a:solidFill>
              </a:rPr>
              <a:t>m</a:t>
            </a:r>
            <a:r>
              <a:rPr lang="lt-LT" sz="6000" b="1" dirty="0" smtClean="0">
                <a:solidFill>
                  <a:srgbClr val="C00000"/>
                </a:solidFill>
              </a:rPr>
              <a:t>.</a:t>
            </a:r>
            <a:r>
              <a:rPr lang="lt-LT" dirty="0" smtClean="0">
                <a:solidFill>
                  <a:srgbClr val="276327"/>
                </a:solidFill>
              </a:rPr>
              <a:t> </a:t>
            </a:r>
            <a:endParaRPr lang="lt-LT" dirty="0">
              <a:solidFill>
                <a:srgbClr val="276327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/>
          <a:lstStyle/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479" y="3573016"/>
            <a:ext cx="4127500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527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rgbClr val="276327"/>
                </a:solidFill>
              </a:rPr>
              <a:t>2 klausimas </a:t>
            </a:r>
            <a:endParaRPr lang="lt-LT" b="1" dirty="0">
              <a:solidFill>
                <a:srgbClr val="276327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400600"/>
          </a:xfrm>
        </p:spPr>
        <p:txBody>
          <a:bodyPr/>
          <a:lstStyle/>
          <a:p>
            <a:pPr marL="0" indent="0">
              <a:buNone/>
            </a:pPr>
            <a:r>
              <a:rPr lang="lt-LT" b="1" dirty="0" smtClean="0"/>
              <a:t>1653 metai. Tilžės klebonas </a:t>
            </a:r>
            <a:r>
              <a:rPr lang="lt-LT" b="1" i="1" dirty="0" smtClean="0"/>
              <a:t>Danielius Kleinas</a:t>
            </a:r>
            <a:r>
              <a:rPr lang="lt-LT" b="1" dirty="0" smtClean="0"/>
              <a:t>, mokėdamas vokiečių, graikų, lotynų, lietuvių, sirų, judėjų ir arabų kalbas, Karaliaučiuje išleidžia lotyniškai parašytą labai svarbią lietuvių kalbai knygą. </a:t>
            </a:r>
          </a:p>
          <a:p>
            <a:pPr marL="0" indent="0" algn="ctr">
              <a:buNone/>
            </a:pPr>
            <a:r>
              <a:rPr lang="lt-LT" sz="3600" b="1" dirty="0" smtClean="0">
                <a:solidFill>
                  <a:srgbClr val="C00000"/>
                </a:solidFill>
              </a:rPr>
              <a:t>Ką išleido Danielius Kleinas?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2800" b="1" dirty="0" smtClean="0">
                <a:solidFill>
                  <a:srgbClr val="002060"/>
                </a:solidFill>
              </a:rPr>
              <a:t>Katekizmą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2800" b="1" dirty="0" smtClean="0">
                <a:solidFill>
                  <a:srgbClr val="002060"/>
                </a:solidFill>
              </a:rPr>
              <a:t>Lietuvių kalbos gramatiką 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2800" b="1" dirty="0" smtClean="0">
                <a:solidFill>
                  <a:srgbClr val="002060"/>
                </a:solidFill>
              </a:rPr>
              <a:t>Lietuvių – vokiečių kalbų žodyną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2800" b="1" dirty="0" smtClean="0">
                <a:solidFill>
                  <a:srgbClr val="002060"/>
                </a:solidFill>
              </a:rPr>
              <a:t>Pirmąjį romaną apie būrus.</a:t>
            </a:r>
            <a:endParaRPr lang="lt-LT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879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None/>
            </a:pPr>
            <a:r>
              <a:rPr lang="lt-LT" sz="7200" b="1" dirty="0">
                <a:solidFill>
                  <a:srgbClr val="276327"/>
                </a:solidFill>
              </a:rPr>
              <a:t>ATSAKYMAS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887" y="2996952"/>
            <a:ext cx="3322637" cy="295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313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>
              <a:buNone/>
            </a:pPr>
            <a:r>
              <a:rPr lang="lt-LT" b="1" dirty="0" smtClean="0">
                <a:solidFill>
                  <a:srgbClr val="276327"/>
                </a:solidFill>
              </a:rPr>
              <a:t>1653 metais Danielius Kleinas Karaliaučiuje išleido </a:t>
            </a:r>
            <a:r>
              <a:rPr lang="lt-LT" b="1" dirty="0" smtClean="0">
                <a:solidFill>
                  <a:srgbClr val="C00000"/>
                </a:solidFill>
              </a:rPr>
              <a:t>pirmąją lietuvių kalbos gramatiką  (B) </a:t>
            </a:r>
            <a:r>
              <a:rPr lang="lt-LT" b="1" dirty="0" smtClean="0">
                <a:solidFill>
                  <a:srgbClr val="276327"/>
                </a:solidFill>
              </a:rPr>
              <a:t>„</a:t>
            </a:r>
            <a:r>
              <a:rPr lang="lt-LT" b="1" dirty="0" err="1" smtClean="0">
                <a:solidFill>
                  <a:srgbClr val="276327"/>
                </a:solidFill>
              </a:rPr>
              <a:t>Grammatica</a:t>
            </a:r>
            <a:r>
              <a:rPr lang="lt-LT" b="1" dirty="0" smtClean="0">
                <a:solidFill>
                  <a:srgbClr val="276327"/>
                </a:solidFill>
              </a:rPr>
              <a:t> </a:t>
            </a:r>
            <a:r>
              <a:rPr lang="lt-LT" b="1" dirty="0" err="1" smtClean="0">
                <a:solidFill>
                  <a:srgbClr val="276327"/>
                </a:solidFill>
              </a:rPr>
              <a:t>Litvanica</a:t>
            </a:r>
            <a:r>
              <a:rPr lang="lt-LT" b="1" dirty="0" smtClean="0">
                <a:solidFill>
                  <a:srgbClr val="276327"/>
                </a:solidFill>
              </a:rPr>
              <a:t>“.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060847"/>
            <a:ext cx="3024336" cy="472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910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rgbClr val="276327"/>
                </a:solidFill>
              </a:rPr>
              <a:t>3 klausimas </a:t>
            </a:r>
            <a:endParaRPr lang="lt-LT" b="1" dirty="0">
              <a:solidFill>
                <a:srgbClr val="276327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>
              <a:buNone/>
            </a:pPr>
            <a:r>
              <a:rPr lang="lt-LT" b="1" dirty="0" smtClean="0">
                <a:solidFill>
                  <a:srgbClr val="C00000"/>
                </a:solidFill>
              </a:rPr>
              <a:t>Koks tai vandens telkinys?</a:t>
            </a:r>
          </a:p>
          <a:p>
            <a:pPr marL="0" indent="0">
              <a:buNone/>
            </a:pPr>
            <a:endParaRPr lang="lt-LT" b="1" dirty="0">
              <a:solidFill>
                <a:srgbClr val="C0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922" y="1815405"/>
            <a:ext cx="3975759" cy="1890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71" y="2074763"/>
            <a:ext cx="4395090" cy="3716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481" y="3861048"/>
            <a:ext cx="4308391" cy="2806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0826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None/>
            </a:pPr>
            <a:r>
              <a:rPr lang="lt-LT" sz="7200" b="1" dirty="0">
                <a:solidFill>
                  <a:srgbClr val="276327"/>
                </a:solidFill>
              </a:rPr>
              <a:t>ATSAKYMAS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887" y="3068960"/>
            <a:ext cx="3322637" cy="295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989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marL="0" indent="0" algn="ctr">
              <a:buNone/>
            </a:pPr>
            <a:r>
              <a:rPr lang="lt-LT" b="1" dirty="0" smtClean="0">
                <a:solidFill>
                  <a:srgbClr val="276327"/>
                </a:solidFill>
              </a:rPr>
              <a:t>Ežeras, nusidriekęs per Lietuvos (Vilkaviškio </a:t>
            </a:r>
            <a:r>
              <a:rPr lang="lt-LT" b="1" dirty="0" err="1" smtClean="0">
                <a:solidFill>
                  <a:srgbClr val="276327"/>
                </a:solidFill>
              </a:rPr>
              <a:t>raj</a:t>
            </a:r>
            <a:r>
              <a:rPr lang="lt-LT" b="1" dirty="0" smtClean="0">
                <a:solidFill>
                  <a:srgbClr val="276327"/>
                </a:solidFill>
              </a:rPr>
              <a:t>.) ir Rusijos (Kaliningrado </a:t>
            </a:r>
            <a:r>
              <a:rPr lang="lt-LT" b="1" dirty="0" err="1" smtClean="0">
                <a:solidFill>
                  <a:srgbClr val="276327"/>
                </a:solidFill>
              </a:rPr>
              <a:t>sr</a:t>
            </a:r>
            <a:r>
              <a:rPr lang="lt-LT" b="1" dirty="0" smtClean="0">
                <a:solidFill>
                  <a:srgbClr val="276327"/>
                </a:solidFill>
              </a:rPr>
              <a:t>.) sieną, yra </a:t>
            </a:r>
          </a:p>
          <a:p>
            <a:pPr marL="0" indent="0" algn="ctr">
              <a:buNone/>
            </a:pPr>
            <a:r>
              <a:rPr lang="lt-LT" sz="4800" b="1" dirty="0" smtClean="0">
                <a:solidFill>
                  <a:srgbClr val="C00000"/>
                </a:solidFill>
              </a:rPr>
              <a:t>Vištyčio ežeras</a:t>
            </a:r>
            <a:endParaRPr lang="lt-LT" sz="4800" b="1" dirty="0">
              <a:solidFill>
                <a:srgbClr val="C0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501008"/>
            <a:ext cx="4310063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064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>
                <a:solidFill>
                  <a:srgbClr val="276327"/>
                </a:solidFill>
              </a:rPr>
              <a:t>4 klausimas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4400" b="1" dirty="0" smtClean="0">
                <a:solidFill>
                  <a:srgbClr val="C00000"/>
                </a:solidFill>
              </a:rPr>
              <a:t>Istorinė Lietuvos asmenybė </a:t>
            </a:r>
          </a:p>
          <a:p>
            <a:pPr marL="0" indent="0">
              <a:buNone/>
            </a:pPr>
            <a:r>
              <a:rPr lang="lt-LT" b="1" dirty="0" smtClean="0">
                <a:solidFill>
                  <a:srgbClr val="C00000"/>
                </a:solidFill>
              </a:rPr>
              <a:t>				</a:t>
            </a:r>
            <a:r>
              <a:rPr lang="lt-LT" sz="15000" b="1" dirty="0" smtClean="0">
                <a:solidFill>
                  <a:srgbClr val="C00000"/>
                </a:solidFill>
                <a:latin typeface="Kristen ITC" pitchFamily="66" charset="0"/>
              </a:rPr>
              <a:t>?</a:t>
            </a:r>
            <a:endParaRPr lang="lt-LT" sz="15000" b="1" dirty="0">
              <a:solidFill>
                <a:srgbClr val="C00000"/>
              </a:solidFill>
              <a:latin typeface="Kristen ITC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432" y="4005064"/>
            <a:ext cx="1953190" cy="2609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765712"/>
            <a:ext cx="2017713" cy="296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83" y="1943262"/>
            <a:ext cx="2859087" cy="182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145" y="1967116"/>
            <a:ext cx="2987675" cy="150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437112"/>
            <a:ext cx="1835249" cy="229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413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6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None/>
            </a:pPr>
            <a:r>
              <a:rPr lang="lt-LT" sz="7200" b="1" dirty="0">
                <a:solidFill>
                  <a:srgbClr val="276327"/>
                </a:solidFill>
              </a:rPr>
              <a:t>ATSAKYMAS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140968"/>
            <a:ext cx="3322637" cy="295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152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149079"/>
            <a:ext cx="3600400" cy="2451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692696"/>
            <a:ext cx="8507288" cy="5688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4400" b="1" dirty="0">
                <a:solidFill>
                  <a:srgbClr val="C00000"/>
                </a:solidFill>
              </a:rPr>
              <a:t>Mikalojus Daukša </a:t>
            </a:r>
            <a:r>
              <a:rPr lang="lt-LT" b="1" dirty="0"/>
              <a:t>(</a:t>
            </a:r>
            <a:r>
              <a:rPr lang="lt-LT" b="1" dirty="0" err="1"/>
              <a:t>g</a:t>
            </a:r>
            <a:r>
              <a:rPr lang="lt-LT" b="1" dirty="0"/>
              <a:t>. apie 1527 ar 1538 </a:t>
            </a:r>
            <a:r>
              <a:rPr lang="lt-LT" b="1" dirty="0" err="1"/>
              <a:t>m</a:t>
            </a:r>
            <a:r>
              <a:rPr lang="lt-LT" b="1" dirty="0"/>
              <a:t>. </a:t>
            </a:r>
            <a:r>
              <a:rPr lang="lt-LT" b="1" dirty="0" err="1"/>
              <a:t>Babėnuose</a:t>
            </a:r>
            <a:r>
              <a:rPr lang="lt-LT" b="1" dirty="0"/>
              <a:t> – 1613 </a:t>
            </a:r>
            <a:r>
              <a:rPr lang="lt-LT" b="1" dirty="0" err="1"/>
              <a:t>m</a:t>
            </a:r>
            <a:r>
              <a:rPr lang="lt-LT" b="1" dirty="0"/>
              <a:t>. </a:t>
            </a:r>
            <a:r>
              <a:rPr lang="lt-LT" b="1" dirty="0" smtClean="0"/>
              <a:t>Varniuose</a:t>
            </a:r>
            <a:r>
              <a:rPr lang="lt-LT" b="1" dirty="0"/>
              <a:t>) – kunigas, humanistas, kontrreformacijos veikėjas, vienas lietuvių raštijos </a:t>
            </a:r>
            <a:r>
              <a:rPr lang="lt-LT" b="1" dirty="0" smtClean="0"/>
              <a:t>kūrėjų, didžiausias </a:t>
            </a:r>
            <a:r>
              <a:rPr lang="lt-LT" b="1" dirty="0"/>
              <a:t>kovotojas dėl gimtosios kalbos teisių XVI </a:t>
            </a:r>
            <a:r>
              <a:rPr lang="lt-LT" b="1" dirty="0" err="1"/>
              <a:t>a</a:t>
            </a:r>
            <a:r>
              <a:rPr lang="lt-LT" b="1" dirty="0" smtClean="0"/>
              <a:t>.</a:t>
            </a:r>
          </a:p>
          <a:p>
            <a:pPr marL="0" indent="0">
              <a:buNone/>
            </a:pPr>
            <a:r>
              <a:rPr lang="lt-LT" b="1" dirty="0" smtClean="0"/>
              <a:t>Žymiausias </a:t>
            </a:r>
            <a:r>
              <a:rPr lang="lt-LT" b="1" dirty="0"/>
              <a:t>M. Daukšos darbas yra J</a:t>
            </a:r>
            <a:r>
              <a:rPr lang="lt-LT" b="1" dirty="0" smtClean="0"/>
              <a:t>. </a:t>
            </a:r>
            <a:r>
              <a:rPr lang="lt-LT" b="1" dirty="0" err="1" smtClean="0"/>
              <a:t>Vujeko</a:t>
            </a:r>
            <a:r>
              <a:rPr lang="lt-LT" b="1" dirty="0" smtClean="0"/>
              <a:t> </a:t>
            </a:r>
            <a:r>
              <a:rPr lang="lt-LT" b="1" dirty="0"/>
              <a:t>pamokslų rinkinio vertimas </a:t>
            </a:r>
            <a:endParaRPr lang="lt-LT" b="1" dirty="0" smtClean="0"/>
          </a:p>
          <a:p>
            <a:pPr marL="0" indent="0">
              <a:buNone/>
            </a:pPr>
            <a:r>
              <a:rPr lang="lt-LT" b="1" dirty="0" smtClean="0"/>
              <a:t>į </a:t>
            </a:r>
            <a:r>
              <a:rPr lang="lt-LT" b="1" dirty="0"/>
              <a:t>lietuvių kalbą, išleistas </a:t>
            </a:r>
            <a:endParaRPr lang="lt-LT" b="1" dirty="0" smtClean="0"/>
          </a:p>
          <a:p>
            <a:pPr marL="0" indent="0">
              <a:buNone/>
            </a:pPr>
            <a:r>
              <a:rPr lang="lt-LT" b="1" dirty="0" smtClean="0"/>
              <a:t>Vilniuje 1599 </a:t>
            </a:r>
            <a:r>
              <a:rPr lang="lt-LT" b="1" dirty="0" err="1" smtClean="0"/>
              <a:t>m</a:t>
            </a:r>
            <a:r>
              <a:rPr lang="lt-LT" b="1" dirty="0"/>
              <a:t>. antrašte </a:t>
            </a:r>
            <a:endParaRPr lang="lt-LT" b="1" dirty="0" smtClean="0"/>
          </a:p>
          <a:p>
            <a:pPr marL="0" indent="0">
              <a:buNone/>
            </a:pPr>
            <a:r>
              <a:rPr lang="lt-LT" b="1" dirty="0" smtClean="0"/>
              <a:t>"</a:t>
            </a:r>
            <a:r>
              <a:rPr lang="lt-LT" b="1" dirty="0" err="1"/>
              <a:t>Postila</a:t>
            </a:r>
            <a:r>
              <a:rPr lang="lt-LT" b="1" dirty="0"/>
              <a:t> </a:t>
            </a:r>
            <a:r>
              <a:rPr lang="lt-LT" b="1" dirty="0" err="1" smtClean="0"/>
              <a:t>katolicka</a:t>
            </a:r>
            <a:r>
              <a:rPr lang="lt-LT" b="1" dirty="0" smtClean="0"/>
              <a:t>“. </a:t>
            </a:r>
            <a:endParaRPr lang="lt-LT" b="1" dirty="0"/>
          </a:p>
        </p:txBody>
      </p:sp>
    </p:spTree>
    <p:extLst>
      <p:ext uri="{BB962C8B-B14F-4D97-AF65-F5344CB8AC3E}">
        <p14:creationId xmlns:p14="http://schemas.microsoft.com/office/powerpoint/2010/main" val="170754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423370"/>
            <a:ext cx="4161659" cy="1935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>
                <a:solidFill>
                  <a:srgbClr val="276327"/>
                </a:solidFill>
              </a:rPr>
              <a:t>5</a:t>
            </a:r>
            <a:r>
              <a:rPr lang="lt-LT" b="1" dirty="0" smtClean="0">
                <a:solidFill>
                  <a:srgbClr val="276327"/>
                </a:solidFill>
              </a:rPr>
              <a:t> klausimas</a:t>
            </a:r>
            <a:endParaRPr lang="lt-LT" b="1" dirty="0">
              <a:solidFill>
                <a:srgbClr val="276327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544616"/>
          </a:xfrm>
        </p:spPr>
        <p:txBody>
          <a:bodyPr/>
          <a:lstStyle/>
          <a:p>
            <a:pPr marL="0" indent="0">
              <a:buNone/>
            </a:pPr>
            <a:r>
              <a:rPr lang="lt-LT" sz="3600" b="1" dirty="0" smtClean="0">
                <a:solidFill>
                  <a:srgbClr val="C00000"/>
                </a:solidFill>
              </a:rPr>
              <a:t>Kaip vadinamas senovės buities įrankis žlugtui velėti?</a:t>
            </a:r>
          </a:p>
          <a:p>
            <a:pPr marL="0" indent="0">
              <a:buNone/>
            </a:pPr>
            <a:endParaRPr lang="lt-LT" sz="36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lt-LT" sz="36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lt-LT" sz="3600" b="1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b="1" dirty="0" err="1" smtClean="0">
                <a:solidFill>
                  <a:srgbClr val="002060"/>
                </a:solidFill>
              </a:rPr>
              <a:t>Žlugtuvė</a:t>
            </a:r>
            <a:endParaRPr lang="lt-LT" b="1" dirty="0" smtClean="0">
              <a:solidFill>
                <a:srgbClr val="002060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b="1" dirty="0">
                <a:solidFill>
                  <a:srgbClr val="002060"/>
                </a:solidFill>
              </a:rPr>
              <a:t> </a:t>
            </a:r>
            <a:r>
              <a:rPr lang="lt-LT" b="1" dirty="0" err="1" smtClean="0">
                <a:solidFill>
                  <a:srgbClr val="002060"/>
                </a:solidFill>
              </a:rPr>
              <a:t>Velėtukas</a:t>
            </a:r>
            <a:endParaRPr lang="lt-LT" b="1" dirty="0" smtClean="0">
              <a:solidFill>
                <a:srgbClr val="002060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b="1" dirty="0">
                <a:solidFill>
                  <a:srgbClr val="002060"/>
                </a:solidFill>
              </a:rPr>
              <a:t> </a:t>
            </a:r>
            <a:r>
              <a:rPr lang="lt-LT" b="1" dirty="0" smtClean="0">
                <a:solidFill>
                  <a:srgbClr val="002060"/>
                </a:solidFill>
              </a:rPr>
              <a:t>Kultuvė</a:t>
            </a:r>
          </a:p>
          <a:p>
            <a:pPr marL="514350" indent="-514350">
              <a:buFont typeface="+mj-lt"/>
              <a:buAutoNum type="alphaUcPeriod"/>
            </a:pPr>
            <a:r>
              <a:rPr lang="lt-LT" b="1" dirty="0" err="1" smtClean="0">
                <a:solidFill>
                  <a:srgbClr val="002060"/>
                </a:solidFill>
              </a:rPr>
              <a:t>Daužtuvė</a:t>
            </a:r>
            <a:endParaRPr lang="lt-LT" b="1" dirty="0" smtClean="0">
              <a:solidFill>
                <a:srgbClr val="002060"/>
              </a:solidFill>
            </a:endParaRPr>
          </a:p>
          <a:p>
            <a:pPr marL="514350" indent="-514350">
              <a:buFont typeface="+mj-lt"/>
              <a:buAutoNum type="alphaUcPeriod"/>
            </a:pPr>
            <a:endParaRPr lang="lt-LT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844824"/>
            <a:ext cx="3875029" cy="2513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7195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None/>
            </a:pPr>
            <a:r>
              <a:rPr lang="lt-LT" sz="7200" b="1" dirty="0">
                <a:solidFill>
                  <a:srgbClr val="276327"/>
                </a:solidFill>
              </a:rPr>
              <a:t>ATSAKYMAS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140968"/>
            <a:ext cx="3322637" cy="295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720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0" indent="0">
              <a:buNone/>
            </a:pPr>
            <a:r>
              <a:rPr lang="lt-LT" sz="3600" b="1" dirty="0" smtClean="0">
                <a:solidFill>
                  <a:srgbClr val="C00000"/>
                </a:solidFill>
              </a:rPr>
              <a:t>C. Kultuvė </a:t>
            </a:r>
            <a:r>
              <a:rPr lang="lt-LT" b="1" dirty="0" smtClean="0">
                <a:solidFill>
                  <a:srgbClr val="276327"/>
                </a:solidFill>
              </a:rPr>
              <a:t>– medinė lentelė su kotu skalbiniams daužyti skalbiant (žlugtui velėti).</a:t>
            </a:r>
            <a:endParaRPr lang="lt-LT" b="1" dirty="0">
              <a:solidFill>
                <a:srgbClr val="276327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924944"/>
            <a:ext cx="5224176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971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221088"/>
            <a:ext cx="2412101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rgbClr val="276327"/>
                </a:solidFill>
              </a:rPr>
              <a:t>6 klausimas</a:t>
            </a:r>
            <a:endParaRPr lang="lt-LT" b="1" dirty="0">
              <a:solidFill>
                <a:srgbClr val="276327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7504" y="1124744"/>
            <a:ext cx="8435280" cy="5544616"/>
          </a:xfrm>
        </p:spPr>
        <p:txBody>
          <a:bodyPr>
            <a:normAutofit fontScale="85000" lnSpcReduction="20000"/>
          </a:bodyPr>
          <a:lstStyle/>
          <a:p>
            <a:r>
              <a:rPr lang="lt-LT" b="1" dirty="0"/>
              <a:t>G</a:t>
            </a:r>
            <a:r>
              <a:rPr lang="lt-LT" b="1" dirty="0" smtClean="0"/>
              <a:t>imimo data nėra tiksliai žinoma.</a:t>
            </a:r>
          </a:p>
          <a:p>
            <a:r>
              <a:rPr lang="lt-LT" b="1" dirty="0" smtClean="0"/>
              <a:t>Jos giminė  XV–XVI </a:t>
            </a:r>
            <a:r>
              <a:rPr lang="lt-LT" b="1" dirty="0" err="1" smtClean="0"/>
              <a:t>a</a:t>
            </a:r>
            <a:r>
              <a:rPr lang="lt-LT" b="1" dirty="0" smtClean="0"/>
              <a:t>. tapo viena įtakingiausių Lietuvos didikų giminių. </a:t>
            </a:r>
          </a:p>
          <a:p>
            <a:r>
              <a:rPr lang="lt-LT" b="1" dirty="0" smtClean="0"/>
              <a:t>Pagal tų laikų moterų ūgio standartus, gana nežema - jos ūgis siekęs per 160 cm. </a:t>
            </a:r>
          </a:p>
          <a:p>
            <a:r>
              <a:rPr lang="lt-LT" b="1" dirty="0" smtClean="0"/>
              <a:t>1537 </a:t>
            </a:r>
            <a:r>
              <a:rPr lang="lt-LT" b="1" dirty="0" err="1" smtClean="0"/>
              <a:t>m</a:t>
            </a:r>
            <a:r>
              <a:rPr lang="lt-LT" b="1" dirty="0" smtClean="0"/>
              <a:t>. ištekinta už Trakų vaivados Stanislovo Goštauto, kuris po kiek laiko mirė.</a:t>
            </a:r>
          </a:p>
          <a:p>
            <a:r>
              <a:rPr lang="lt-LT" b="1" dirty="0" smtClean="0"/>
              <a:t>Antroji santuoka įvyko </a:t>
            </a:r>
            <a:r>
              <a:rPr lang="lt-LT" b="1" dirty="0"/>
              <a:t>slapta. </a:t>
            </a:r>
            <a:endParaRPr lang="lt-LT" b="1" dirty="0" smtClean="0"/>
          </a:p>
          <a:p>
            <a:r>
              <a:rPr lang="lt-LT" b="1" dirty="0" smtClean="0"/>
              <a:t>1549 </a:t>
            </a:r>
            <a:r>
              <a:rPr lang="lt-LT" b="1" dirty="0" err="1"/>
              <a:t>m</a:t>
            </a:r>
            <a:r>
              <a:rPr lang="lt-LT" b="1" dirty="0"/>
              <a:t>. </a:t>
            </a:r>
            <a:r>
              <a:rPr lang="lt-LT" b="1" dirty="0" smtClean="0"/>
              <a:t>jai vyro užrašytos šios žemės</a:t>
            </a:r>
            <a:r>
              <a:rPr lang="lt-LT" b="1" dirty="0"/>
              <a:t>: Kauno pilis, Rumšiškės, Merkinė, Alytus, </a:t>
            </a:r>
            <a:r>
              <a:rPr lang="lt-LT" b="1" dirty="0" smtClean="0"/>
              <a:t>Birštonas</a:t>
            </a:r>
            <a:r>
              <a:rPr lang="lt-LT" b="1" dirty="0"/>
              <a:t>, </a:t>
            </a:r>
            <a:endParaRPr lang="lt-LT" b="1" dirty="0" smtClean="0"/>
          </a:p>
          <a:p>
            <a:pPr marL="0" indent="0">
              <a:buNone/>
            </a:pPr>
            <a:r>
              <a:rPr lang="lt-LT" b="1" dirty="0"/>
              <a:t> </a:t>
            </a:r>
            <a:r>
              <a:rPr lang="lt-LT" b="1" dirty="0" smtClean="0"/>
              <a:t>   Stakliškės</a:t>
            </a:r>
            <a:r>
              <a:rPr lang="lt-LT" b="1" dirty="0"/>
              <a:t>, </a:t>
            </a:r>
            <a:r>
              <a:rPr lang="lt-LT" b="1" dirty="0" smtClean="0"/>
              <a:t>Vilkija</a:t>
            </a:r>
            <a:r>
              <a:rPr lang="lt-LT" b="1" dirty="0"/>
              <a:t>, </a:t>
            </a:r>
            <a:r>
              <a:rPr lang="lt-LT" b="1" dirty="0" smtClean="0"/>
              <a:t>Veliuona</a:t>
            </a:r>
            <a:r>
              <a:rPr lang="lt-LT" b="1" dirty="0"/>
              <a:t> </a:t>
            </a:r>
            <a:r>
              <a:rPr lang="lt-LT" b="1" dirty="0" smtClean="0"/>
              <a:t>ir </a:t>
            </a:r>
            <a:r>
              <a:rPr lang="lt-LT" b="1" dirty="0" err="1" smtClean="0"/>
              <a:t>kt</a:t>
            </a:r>
            <a:r>
              <a:rPr lang="lt-LT" b="1" dirty="0"/>
              <a:t>.</a:t>
            </a:r>
            <a:endParaRPr lang="lt-LT" b="1" dirty="0" smtClean="0"/>
          </a:p>
          <a:p>
            <a:r>
              <a:rPr lang="lt-LT" b="1" dirty="0" smtClean="0"/>
              <a:t>1550 </a:t>
            </a:r>
            <a:r>
              <a:rPr lang="lt-LT" b="1" dirty="0" err="1" smtClean="0"/>
              <a:t>m</a:t>
            </a:r>
            <a:r>
              <a:rPr lang="lt-LT" b="1" dirty="0" smtClean="0"/>
              <a:t>. karūnuota Lenkijos karaliene.</a:t>
            </a:r>
          </a:p>
          <a:p>
            <a:pPr marL="0" indent="0">
              <a:buNone/>
            </a:pPr>
            <a:r>
              <a:rPr lang="lt-LT" sz="4100" b="1" dirty="0" smtClean="0">
                <a:solidFill>
                  <a:srgbClr val="C00000"/>
                </a:solidFill>
              </a:rPr>
              <a:t>			</a:t>
            </a:r>
            <a:r>
              <a:rPr lang="lt-LT" sz="5200" b="1" dirty="0" smtClean="0">
                <a:solidFill>
                  <a:srgbClr val="C00000"/>
                </a:solidFill>
              </a:rPr>
              <a:t>Kas ji tokia? </a:t>
            </a:r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7461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None/>
            </a:pPr>
            <a:r>
              <a:rPr lang="lt-LT" sz="7200" b="1" dirty="0">
                <a:solidFill>
                  <a:srgbClr val="276327"/>
                </a:solidFill>
              </a:rPr>
              <a:t>ATSAKYMAS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140968"/>
            <a:ext cx="3322637" cy="295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491880" y="620688"/>
            <a:ext cx="5194920" cy="5832648"/>
          </a:xfrm>
        </p:spPr>
        <p:txBody>
          <a:bodyPr>
            <a:normAutofit/>
          </a:bodyPr>
          <a:lstStyle/>
          <a:p>
            <a:r>
              <a:rPr lang="lt-LT" b="1" dirty="0" smtClean="0">
                <a:solidFill>
                  <a:srgbClr val="C00000"/>
                </a:solidFill>
              </a:rPr>
              <a:t>Barbora Radvilaitė</a:t>
            </a:r>
            <a:r>
              <a:rPr lang="lt-LT" dirty="0"/>
              <a:t>, 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sz="4000" b="1" dirty="0" smtClean="0"/>
              <a:t>LDK didikė, </a:t>
            </a:r>
            <a:br>
              <a:rPr lang="lt-LT" sz="4000" b="1" dirty="0" smtClean="0"/>
            </a:br>
            <a:r>
              <a:rPr lang="lt-LT" sz="4000" b="1" dirty="0" smtClean="0"/>
              <a:t>Lietuvos didžiojo </a:t>
            </a:r>
            <a:r>
              <a:rPr lang="lt-LT" sz="4000" b="1" dirty="0"/>
              <a:t>kunigaikščio </a:t>
            </a:r>
            <a:r>
              <a:rPr lang="lt-LT" sz="4000" b="1" dirty="0" smtClean="0"/>
              <a:t>ir </a:t>
            </a:r>
            <a:br>
              <a:rPr lang="lt-LT" sz="4000" b="1" dirty="0" smtClean="0"/>
            </a:br>
            <a:r>
              <a:rPr lang="lt-LT" sz="4000" b="1" dirty="0" smtClean="0"/>
              <a:t>Lenkijos karaliaus Žygimanto Augusto </a:t>
            </a:r>
            <a:br>
              <a:rPr lang="lt-LT" sz="4000" b="1" dirty="0" smtClean="0"/>
            </a:br>
            <a:r>
              <a:rPr lang="lt-LT" sz="4000" b="1" dirty="0" smtClean="0"/>
              <a:t>žmona  </a:t>
            </a:r>
            <a:endParaRPr lang="lt-LT" sz="4000" b="1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3128553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142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59" y="2852936"/>
            <a:ext cx="4512501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>
                <a:solidFill>
                  <a:srgbClr val="276327"/>
                </a:solidFill>
              </a:rPr>
              <a:t>7</a:t>
            </a:r>
            <a:r>
              <a:rPr lang="lt-LT" b="1" dirty="0" smtClean="0">
                <a:solidFill>
                  <a:srgbClr val="276327"/>
                </a:solidFill>
              </a:rPr>
              <a:t> klausimas </a:t>
            </a:r>
            <a:endParaRPr lang="lt-LT" b="1" dirty="0">
              <a:solidFill>
                <a:srgbClr val="276327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b="1" dirty="0" smtClean="0">
                <a:solidFill>
                  <a:srgbClr val="C00000"/>
                </a:solidFill>
              </a:rPr>
              <a:t>Kokiame Lietuvos krašte „ </a:t>
            </a:r>
            <a:r>
              <a:rPr lang="lt-LT" sz="3600" b="1" dirty="0" err="1" smtClean="0">
                <a:solidFill>
                  <a:srgbClr val="C00000"/>
                </a:solidFill>
              </a:rPr>
              <a:t>razbaininkavo</a:t>
            </a:r>
            <a:r>
              <a:rPr lang="lt-LT" sz="3600" b="1" dirty="0" smtClean="0">
                <a:solidFill>
                  <a:srgbClr val="C00000"/>
                </a:solidFill>
              </a:rPr>
              <a:t>“ Tadas Blinda? </a:t>
            </a:r>
            <a:endParaRPr lang="lt-LT" sz="36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742950" indent="-742950">
              <a:buFont typeface="+mj-lt"/>
              <a:buAutoNum type="alphaUcPeriod"/>
            </a:pPr>
            <a:r>
              <a:rPr lang="lt-LT" sz="3600" b="1" dirty="0" smtClean="0">
                <a:solidFill>
                  <a:schemeClr val="tx2">
                    <a:lumMod val="50000"/>
                  </a:schemeClr>
                </a:solidFill>
              </a:rPr>
              <a:t> Suvalkijoje</a:t>
            </a:r>
          </a:p>
          <a:p>
            <a:pPr marL="742950" indent="-742950">
              <a:buFont typeface="+mj-lt"/>
              <a:buAutoNum type="alphaUcPeriod"/>
            </a:pPr>
            <a:r>
              <a:rPr lang="lt-LT" sz="3600" b="1" dirty="0" smtClean="0">
                <a:solidFill>
                  <a:schemeClr val="tx2">
                    <a:lumMod val="50000"/>
                  </a:schemeClr>
                </a:solidFill>
              </a:rPr>
              <a:t> Dzūkijoje</a:t>
            </a:r>
          </a:p>
          <a:p>
            <a:pPr marL="742950" indent="-742950">
              <a:buFont typeface="+mj-lt"/>
              <a:buAutoNum type="alphaUcPeriod"/>
            </a:pPr>
            <a:r>
              <a:rPr lang="lt-LT" sz="3600" b="1" dirty="0" smtClean="0">
                <a:solidFill>
                  <a:schemeClr val="tx2">
                    <a:lumMod val="50000"/>
                  </a:schemeClr>
                </a:solidFill>
              </a:rPr>
              <a:t> Aukštaitijoje</a:t>
            </a:r>
          </a:p>
          <a:p>
            <a:pPr marL="742950" indent="-742950">
              <a:buFont typeface="+mj-lt"/>
              <a:buAutoNum type="alphaUcPeriod"/>
            </a:pPr>
            <a:r>
              <a:rPr lang="lt-LT" sz="3600" b="1" dirty="0" smtClean="0">
                <a:solidFill>
                  <a:schemeClr val="tx2">
                    <a:lumMod val="50000"/>
                  </a:schemeClr>
                </a:solidFill>
              </a:rPr>
              <a:t> Žemaitijoje </a:t>
            </a:r>
            <a:endParaRPr lang="lt-LT" sz="36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585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None/>
            </a:pPr>
            <a:r>
              <a:rPr lang="lt-LT" sz="7200" b="1" dirty="0">
                <a:solidFill>
                  <a:srgbClr val="276327"/>
                </a:solidFill>
              </a:rPr>
              <a:t>ATSAKYMAS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140967"/>
            <a:ext cx="3322637" cy="295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124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3600" b="1" dirty="0" err="1" smtClean="0">
                <a:solidFill>
                  <a:srgbClr val="276327"/>
                </a:solidFill>
              </a:rPr>
              <a:t>Svieto</a:t>
            </a:r>
            <a:r>
              <a:rPr lang="lt-LT" sz="3600" b="1" dirty="0" smtClean="0">
                <a:solidFill>
                  <a:srgbClr val="276327"/>
                </a:solidFill>
              </a:rPr>
              <a:t> lygintojas Tadas Blinda – </a:t>
            </a:r>
          </a:p>
          <a:p>
            <a:pPr marL="0" indent="0" algn="ctr">
              <a:buNone/>
            </a:pPr>
            <a:r>
              <a:rPr lang="lt-LT" sz="3600" b="1" dirty="0" smtClean="0">
                <a:solidFill>
                  <a:srgbClr val="276327"/>
                </a:solidFill>
              </a:rPr>
              <a:t>Žemaitijos ponų siaubas.</a:t>
            </a:r>
          </a:p>
          <a:p>
            <a:pPr marL="0" indent="0" algn="ctr">
              <a:buNone/>
            </a:pPr>
            <a:r>
              <a:rPr lang="lt-LT" sz="3600" b="1" dirty="0" smtClean="0">
                <a:solidFill>
                  <a:srgbClr val="276327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lt-LT" sz="4000" b="1" dirty="0" smtClean="0">
                <a:solidFill>
                  <a:srgbClr val="C00000"/>
                </a:solidFill>
              </a:rPr>
              <a:t>D. Žemaitijoje. 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501008"/>
            <a:ext cx="4680520" cy="3123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891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>
                <a:solidFill>
                  <a:srgbClr val="276327"/>
                </a:solidFill>
              </a:rPr>
              <a:t>8</a:t>
            </a:r>
            <a:r>
              <a:rPr lang="lt-LT" b="1" dirty="0" smtClean="0">
                <a:solidFill>
                  <a:srgbClr val="276327"/>
                </a:solidFill>
              </a:rPr>
              <a:t> klausimas </a:t>
            </a:r>
            <a:endParaRPr lang="lt-LT" b="1" dirty="0">
              <a:solidFill>
                <a:srgbClr val="276327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328592"/>
          </a:xfrm>
        </p:spPr>
        <p:txBody>
          <a:bodyPr/>
          <a:lstStyle/>
          <a:p>
            <a:pPr marL="0" indent="0">
              <a:buNone/>
            </a:pPr>
            <a:r>
              <a:rPr lang="lt-LT" b="1" dirty="0" smtClean="0"/>
              <a:t>Mikalojus Katkus  (1852-1944 </a:t>
            </a:r>
            <a:r>
              <a:rPr lang="lt-LT" b="1" dirty="0" err="1" smtClean="0"/>
              <a:t>m</a:t>
            </a:r>
            <a:r>
              <a:rPr lang="lt-LT" b="1" dirty="0" smtClean="0"/>
              <a:t>. gyvenęs Kėdainių </a:t>
            </a:r>
            <a:r>
              <a:rPr lang="lt-LT" b="1" dirty="0" err="1" smtClean="0"/>
              <a:t>apsk</a:t>
            </a:r>
            <a:r>
              <a:rPr lang="lt-LT" b="1" dirty="0" smtClean="0"/>
              <a:t>., Ažytėnuose) </a:t>
            </a:r>
            <a:r>
              <a:rPr lang="lt-LT" b="1" dirty="0"/>
              <a:t>s</a:t>
            </a:r>
            <a:r>
              <a:rPr lang="lt-LT" b="1" dirty="0" smtClean="0"/>
              <a:t>paudos draudimo metais platino „Aušrą“ ir kitą draudžiamąją lietuvių spaudą, buvo įrengęs slaptą sandėlį knygnešiams, rinko tautosaką, mokė apylinkės vaikus. </a:t>
            </a:r>
          </a:p>
          <a:p>
            <a:pPr marL="0" indent="0">
              <a:buNone/>
            </a:pPr>
            <a:r>
              <a:rPr lang="lt-LT" b="1" dirty="0" smtClean="0"/>
              <a:t>Svarbiausias M. Katkaus kūrinys – etnografinė apybraiža „Balanos gadynė“. </a:t>
            </a:r>
          </a:p>
          <a:p>
            <a:pPr marL="0" indent="0" algn="ctr">
              <a:buNone/>
            </a:pPr>
            <a:r>
              <a:rPr lang="lt-LT" sz="4400" b="1" dirty="0" smtClean="0">
                <a:solidFill>
                  <a:srgbClr val="C00000"/>
                </a:solidFill>
              </a:rPr>
              <a:t>Ką reiškia žodis </a:t>
            </a:r>
            <a:r>
              <a:rPr lang="lt-LT" sz="4400" b="1" i="1" u="sng" dirty="0" smtClean="0">
                <a:solidFill>
                  <a:srgbClr val="C00000"/>
                </a:solidFill>
              </a:rPr>
              <a:t>gadynė</a:t>
            </a:r>
            <a:r>
              <a:rPr lang="lt-LT" sz="4400" b="1" dirty="0" smtClean="0">
                <a:solidFill>
                  <a:srgbClr val="C00000"/>
                </a:solidFill>
              </a:rPr>
              <a:t>?</a:t>
            </a:r>
            <a:endParaRPr lang="lt-LT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574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None/>
            </a:pPr>
            <a:r>
              <a:rPr lang="lt-LT" sz="7200" b="1" dirty="0">
                <a:solidFill>
                  <a:srgbClr val="276327"/>
                </a:solidFill>
              </a:rPr>
              <a:t>ATSAKYMAS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212976"/>
            <a:ext cx="3322637" cy="295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644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4400" b="1" dirty="0">
                <a:solidFill>
                  <a:srgbClr val="276327"/>
                </a:solidFill>
              </a:rPr>
              <a:t>G</a:t>
            </a:r>
            <a:r>
              <a:rPr lang="lt-LT" sz="4400" b="1" dirty="0" smtClean="0">
                <a:solidFill>
                  <a:srgbClr val="276327"/>
                </a:solidFill>
              </a:rPr>
              <a:t>adynė senoviškai – </a:t>
            </a:r>
          </a:p>
          <a:p>
            <a:pPr marL="0" indent="0" algn="ctr">
              <a:buNone/>
            </a:pPr>
            <a:r>
              <a:rPr lang="lt-LT" sz="4400" b="1" dirty="0" smtClean="0">
                <a:solidFill>
                  <a:srgbClr val="C00000"/>
                </a:solidFill>
              </a:rPr>
              <a:t>laikotarpis, laikas, epocha.</a:t>
            </a:r>
            <a:endParaRPr lang="lt-LT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23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43053"/>
          </a:xfrm>
        </p:spPr>
        <p:txBody>
          <a:bodyPr>
            <a:normAutofit/>
          </a:bodyPr>
          <a:lstStyle/>
          <a:p>
            <a:r>
              <a:rPr lang="lt-LT" sz="4000" b="1" dirty="0">
                <a:solidFill>
                  <a:srgbClr val="276327"/>
                </a:solidFill>
              </a:rPr>
              <a:t>9 </a:t>
            </a:r>
            <a:r>
              <a:rPr lang="lt-LT" b="1" dirty="0">
                <a:solidFill>
                  <a:srgbClr val="276327"/>
                </a:solidFill>
              </a:rPr>
              <a:t>klausimas</a:t>
            </a:r>
            <a:endParaRPr lang="lt-LT" b="1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9513" y="1782946"/>
            <a:ext cx="3024336" cy="4017643"/>
          </a:xfrm>
          <a:prstGeom prst="rect">
            <a:avLst/>
          </a:prstGeom>
        </p:spPr>
      </p:pic>
      <p:sp>
        <p:nvSpPr>
          <p:cNvPr id="3" name="Turinio vietos rezervavimo ženklas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lt-LT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9027" y="1812021"/>
            <a:ext cx="2553253" cy="3063904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216" y="1772816"/>
            <a:ext cx="2110571" cy="3103109"/>
          </a:xfrm>
          <a:prstGeom prst="rect">
            <a:avLst/>
          </a:prstGeom>
        </p:spPr>
      </p:pic>
      <p:sp>
        <p:nvSpPr>
          <p:cNvPr id="7" name="Stačiakampis 6"/>
          <p:cNvSpPr/>
          <p:nvPr/>
        </p:nvSpPr>
        <p:spPr>
          <a:xfrm>
            <a:off x="3347864" y="4996956"/>
            <a:ext cx="563996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„Dubysos paupio sritis davė lietuvių tautai poetą, kuris taip ilgesingai troško „ prikelti nors vieną senelį iš kapų milžinų ir išgirsti nors vieną, bet gyvą žodelį iš senųjų laikų“. Poeto tėvai , seneliai ir proseneliai buvo Betygalos apylinkių gyventojai, vadinamieji „karališkieji“ valstiečiai.“</a:t>
            </a:r>
          </a:p>
        </p:txBody>
      </p:sp>
      <p:sp>
        <p:nvSpPr>
          <p:cNvPr id="8" name="Stačiakampis 7"/>
          <p:cNvSpPr/>
          <p:nvPr/>
        </p:nvSpPr>
        <p:spPr>
          <a:xfrm>
            <a:off x="974348" y="1127153"/>
            <a:ext cx="70312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3600" b="1" dirty="0">
                <a:solidFill>
                  <a:srgbClr val="C00000"/>
                </a:solidFill>
              </a:rPr>
              <a:t>Koks tai lietuvių literatūros kūrinys</a:t>
            </a:r>
            <a:r>
              <a:rPr lang="en-US" sz="3600" b="1" dirty="0">
                <a:solidFill>
                  <a:srgbClr val="C00000"/>
                </a:solidFill>
              </a:rPr>
              <a:t>?</a:t>
            </a:r>
            <a:endParaRPr lang="lt-LT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215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None/>
            </a:pPr>
            <a:r>
              <a:rPr lang="lt-LT" sz="7200" b="1" dirty="0">
                <a:solidFill>
                  <a:srgbClr val="276327"/>
                </a:solidFill>
              </a:rPr>
              <a:t>ATSAKYMAS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140968"/>
            <a:ext cx="3322637" cy="295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812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4800" b="1" dirty="0">
                <a:solidFill>
                  <a:srgbClr val="C00000"/>
                </a:solidFill>
              </a:rPr>
              <a:t>Maironio eilėraštis </a:t>
            </a:r>
            <a:endParaRPr lang="lt-LT" sz="4800" b="1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lt-LT" sz="4800" b="1" dirty="0" smtClean="0">
                <a:solidFill>
                  <a:srgbClr val="C00000"/>
                </a:solidFill>
              </a:rPr>
              <a:t>„</a:t>
            </a:r>
            <a:r>
              <a:rPr lang="lt-LT" sz="4800" b="1" dirty="0">
                <a:solidFill>
                  <a:srgbClr val="C00000"/>
                </a:solidFill>
              </a:rPr>
              <a:t>Lietuva brangi“</a:t>
            </a:r>
          </a:p>
          <a:p>
            <a:pPr marL="0" indent="0">
              <a:buNone/>
            </a:pPr>
            <a:endParaRPr lang="lt-LT" sz="4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04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rgbClr val="276327"/>
                </a:solidFill>
              </a:rPr>
              <a:t>10 klausimas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7504" y="1124744"/>
            <a:ext cx="8208912" cy="55446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sz="2800" b="1" dirty="0">
                <a:solidFill>
                  <a:srgbClr val="C00000"/>
                </a:solidFill>
              </a:rPr>
              <a:t>Kuris lietuvių kompozitorius sukūrė </a:t>
            </a:r>
            <a:r>
              <a:rPr lang="lt-LT" sz="2800" b="1" dirty="0" smtClean="0">
                <a:solidFill>
                  <a:srgbClr val="C00000"/>
                </a:solidFill>
              </a:rPr>
              <a:t>melodiją </a:t>
            </a:r>
            <a:r>
              <a:rPr lang="lt-LT" sz="2800" b="1" dirty="0">
                <a:solidFill>
                  <a:srgbClr val="C00000"/>
                </a:solidFill>
              </a:rPr>
              <a:t>pagal Maironio </a:t>
            </a:r>
            <a:r>
              <a:rPr lang="lt-LT" sz="2800" b="1" dirty="0" smtClean="0">
                <a:solidFill>
                  <a:srgbClr val="C00000"/>
                </a:solidFill>
              </a:rPr>
              <a:t>„</a:t>
            </a:r>
            <a:r>
              <a:rPr lang="lt-LT" sz="2800" b="1" dirty="0">
                <a:solidFill>
                  <a:srgbClr val="C00000"/>
                </a:solidFill>
              </a:rPr>
              <a:t>Lietuva brangi</a:t>
            </a:r>
            <a:r>
              <a:rPr lang="lt-LT" sz="2800" b="1" dirty="0" smtClean="0">
                <a:solidFill>
                  <a:srgbClr val="C00000"/>
                </a:solidFill>
              </a:rPr>
              <a:t>”?</a:t>
            </a:r>
          </a:p>
          <a:p>
            <a:pPr marL="0" indent="0">
              <a:buNone/>
            </a:pPr>
            <a:endParaRPr lang="lt-LT" sz="2800" b="1" dirty="0" smtClean="0">
              <a:solidFill>
                <a:srgbClr val="002060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800" b="1" dirty="0" smtClean="0">
                <a:solidFill>
                  <a:srgbClr val="002060"/>
                </a:solidFill>
              </a:rPr>
              <a:t>Juozas Gruodis </a:t>
            </a:r>
            <a:r>
              <a:rPr lang="lt-LT" sz="2800" b="1" dirty="0">
                <a:solidFill>
                  <a:srgbClr val="002060"/>
                </a:solidFill>
              </a:rPr>
              <a:t>(</a:t>
            </a:r>
            <a:r>
              <a:rPr lang="lt-LT" sz="2800" b="1" dirty="0" smtClean="0">
                <a:solidFill>
                  <a:srgbClr val="002060"/>
                </a:solidFill>
              </a:rPr>
              <a:t>1884–1948)</a:t>
            </a:r>
          </a:p>
          <a:p>
            <a:pPr marL="514350" indent="-514350">
              <a:buFont typeface="+mj-lt"/>
              <a:buAutoNum type="alphaUcPeriod"/>
            </a:pPr>
            <a:endParaRPr lang="lt-LT" sz="28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lt-LT" sz="2800" b="1" dirty="0" smtClean="0">
                <a:solidFill>
                  <a:srgbClr val="002060"/>
                </a:solidFill>
              </a:rPr>
              <a:t>		B. Juozas </a:t>
            </a:r>
            <a:r>
              <a:rPr lang="lt-LT" sz="2800" b="1" dirty="0">
                <a:solidFill>
                  <a:srgbClr val="002060"/>
                </a:solidFill>
              </a:rPr>
              <a:t>Naujalis (</a:t>
            </a:r>
            <a:r>
              <a:rPr lang="lt-LT" sz="2800" b="1" dirty="0" smtClean="0">
                <a:solidFill>
                  <a:srgbClr val="002060"/>
                </a:solidFill>
              </a:rPr>
              <a:t>1869–1934)</a:t>
            </a:r>
          </a:p>
          <a:p>
            <a:pPr marL="514350" indent="-514350">
              <a:buFont typeface="+mj-lt"/>
              <a:buAutoNum type="alphaUcPeriod"/>
            </a:pPr>
            <a:endParaRPr lang="lt-LT" sz="28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lt-LT" sz="2800" b="1" dirty="0" smtClean="0">
                <a:solidFill>
                  <a:srgbClr val="002060"/>
                </a:solidFill>
              </a:rPr>
              <a:t>C. Mikalojus </a:t>
            </a:r>
            <a:r>
              <a:rPr lang="lt-LT" sz="2800" b="1" dirty="0">
                <a:solidFill>
                  <a:srgbClr val="002060"/>
                </a:solidFill>
              </a:rPr>
              <a:t>Konstantinas Čiurlionis </a:t>
            </a:r>
            <a:endParaRPr lang="lt-LT" sz="28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lt-LT" sz="2800" b="1" dirty="0">
                <a:solidFill>
                  <a:srgbClr val="002060"/>
                </a:solidFill>
              </a:rPr>
              <a:t>	</a:t>
            </a:r>
            <a:r>
              <a:rPr lang="lt-LT" sz="2800" b="1" dirty="0" smtClean="0">
                <a:solidFill>
                  <a:srgbClr val="002060"/>
                </a:solidFill>
              </a:rPr>
              <a:t>		(1875–1911)</a:t>
            </a:r>
          </a:p>
          <a:p>
            <a:pPr marL="514350" indent="-514350">
              <a:buFont typeface="+mj-lt"/>
              <a:buAutoNum type="alphaUcPeriod"/>
            </a:pPr>
            <a:endParaRPr lang="lt-LT" sz="28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lt-LT" sz="2800" b="1" dirty="0" smtClean="0">
                <a:solidFill>
                  <a:srgbClr val="002060"/>
                </a:solidFill>
              </a:rPr>
              <a:t>		D. Balys </a:t>
            </a:r>
            <a:r>
              <a:rPr lang="lt-LT" sz="2800" b="1" dirty="0">
                <a:solidFill>
                  <a:srgbClr val="002060"/>
                </a:solidFill>
              </a:rPr>
              <a:t>Dvarionas (</a:t>
            </a:r>
            <a:r>
              <a:rPr lang="lt-LT" sz="2800" b="1" dirty="0" smtClean="0">
                <a:solidFill>
                  <a:srgbClr val="002060"/>
                </a:solidFill>
              </a:rPr>
              <a:t>1904–1972)   </a:t>
            </a:r>
            <a:endParaRPr lang="lt-LT" sz="2800" b="1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667781"/>
            <a:ext cx="1209616" cy="151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451" y="3933056"/>
            <a:ext cx="1168255" cy="1552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844824"/>
            <a:ext cx="1080120" cy="1479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072" y="5157192"/>
            <a:ext cx="1074015" cy="1559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9527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None/>
            </a:pPr>
            <a:r>
              <a:rPr lang="lt-LT" sz="7200" b="1" dirty="0">
                <a:solidFill>
                  <a:srgbClr val="276327"/>
                </a:solidFill>
              </a:rPr>
              <a:t>ATSAKYMAS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140968"/>
            <a:ext cx="3322637" cy="295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082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476672"/>
            <a:ext cx="4038600" cy="5649491"/>
          </a:xfrm>
        </p:spPr>
        <p:txBody>
          <a:bodyPr/>
          <a:lstStyle/>
          <a:p>
            <a:pPr marL="0" indent="0">
              <a:buNone/>
            </a:pPr>
            <a:r>
              <a:rPr lang="lt-LT" b="1" dirty="0" smtClean="0"/>
              <a:t>Maironis </a:t>
            </a:r>
            <a:r>
              <a:rPr lang="lt-LT" b="1" dirty="0"/>
              <a:t>bičiuliavosi su kompozitoriumi, Kauno katedros vargonininku, vėliau Kauno muzikos mokyklos direktoriumi, lietuvių muzikos patriarchu </a:t>
            </a:r>
            <a:r>
              <a:rPr lang="lt-LT" sz="3600" b="1" dirty="0">
                <a:solidFill>
                  <a:srgbClr val="C00000"/>
                </a:solidFill>
              </a:rPr>
              <a:t>Juozu </a:t>
            </a:r>
            <a:r>
              <a:rPr lang="lt-LT" sz="3600" b="1" dirty="0" smtClean="0">
                <a:solidFill>
                  <a:srgbClr val="C00000"/>
                </a:solidFill>
              </a:rPr>
              <a:t>Naujaliu (B)</a:t>
            </a:r>
            <a:r>
              <a:rPr lang="lt-LT" b="1" dirty="0" smtClean="0"/>
              <a:t>, kuris sukūrė muziką pagal „Lietuva brangi“.</a:t>
            </a:r>
            <a:endParaRPr lang="lt-LT" b="1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32656"/>
            <a:ext cx="4120852" cy="6078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972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rgbClr val="276327"/>
                </a:solidFill>
              </a:rPr>
              <a:t>11 klausimas </a:t>
            </a:r>
            <a:endParaRPr lang="lt-LT" b="1" dirty="0">
              <a:solidFill>
                <a:srgbClr val="276327"/>
              </a:solidFill>
            </a:endParaRPr>
          </a:p>
        </p:txBody>
      </p:sp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>
          <a:xfrm>
            <a:off x="251520" y="1412776"/>
            <a:ext cx="8640960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b="1" dirty="0" smtClean="0">
                <a:solidFill>
                  <a:srgbClr val="C00000"/>
                </a:solidFill>
              </a:rPr>
              <a:t>Kurios lietuvių kalbos patarmės pagrindu </a:t>
            </a:r>
            <a:r>
              <a:rPr lang="lt-LT" b="1" dirty="0" smtClean="0">
                <a:solidFill>
                  <a:srgbClr val="C00000"/>
                </a:solidFill>
              </a:rPr>
              <a:t>sudaryta </a:t>
            </a:r>
            <a:r>
              <a:rPr lang="lt-LT" b="1" dirty="0" smtClean="0">
                <a:solidFill>
                  <a:srgbClr val="C00000"/>
                </a:solidFill>
              </a:rPr>
              <a:t>lietuvių bendrinė kalba? </a:t>
            </a:r>
          </a:p>
          <a:p>
            <a:pPr marL="0" indent="0">
              <a:buNone/>
            </a:pPr>
            <a:endParaRPr lang="lt-LT" dirty="0" smtClean="0"/>
          </a:p>
          <a:p>
            <a:pPr marL="514350" indent="-514350">
              <a:buFont typeface="+mj-lt"/>
              <a:buAutoNum type="alphaUcPeriod"/>
            </a:pPr>
            <a:r>
              <a:rPr lang="lt-LT" b="1" dirty="0" smtClean="0">
                <a:solidFill>
                  <a:srgbClr val="002060"/>
                </a:solidFill>
              </a:rPr>
              <a:t>Vakarų aukštaičių </a:t>
            </a:r>
          </a:p>
          <a:p>
            <a:pPr marL="514350" indent="-514350">
              <a:buFont typeface="+mj-lt"/>
              <a:buAutoNum type="alphaUcPeriod"/>
            </a:pPr>
            <a:r>
              <a:rPr lang="lt-LT" b="1" dirty="0" smtClean="0">
                <a:solidFill>
                  <a:srgbClr val="002060"/>
                </a:solidFill>
              </a:rPr>
              <a:t>Pietų aukštaičių </a:t>
            </a:r>
          </a:p>
          <a:p>
            <a:pPr marL="514350" indent="-514350">
              <a:buFont typeface="+mj-lt"/>
              <a:buAutoNum type="alphaUcPeriod"/>
            </a:pPr>
            <a:r>
              <a:rPr lang="lt-LT" b="1" dirty="0" smtClean="0">
                <a:solidFill>
                  <a:srgbClr val="002060"/>
                </a:solidFill>
              </a:rPr>
              <a:t>Rytų aukštaičių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564904"/>
            <a:ext cx="4963013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7568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None/>
            </a:pPr>
            <a:r>
              <a:rPr lang="lt-LT" sz="7200" b="1" dirty="0">
                <a:solidFill>
                  <a:srgbClr val="276327"/>
                </a:solidFill>
              </a:rPr>
              <a:t>ATSAKYMAS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140968"/>
            <a:ext cx="3322637" cy="295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442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lt-LT" b="1" dirty="0" smtClean="0"/>
          </a:p>
          <a:p>
            <a:pPr marL="0" indent="0">
              <a:buNone/>
            </a:pPr>
            <a:r>
              <a:rPr lang="lt-LT" b="1" dirty="0" smtClean="0"/>
              <a:t>XIX </a:t>
            </a:r>
            <a:r>
              <a:rPr lang="lt-LT" b="1" dirty="0" err="1" smtClean="0"/>
              <a:t>a</a:t>
            </a:r>
            <a:r>
              <a:rPr lang="lt-LT" b="1" dirty="0" smtClean="0"/>
              <a:t>. pabaigoje-XX </a:t>
            </a:r>
            <a:r>
              <a:rPr lang="lt-LT" b="1" dirty="0" err="1" smtClean="0"/>
              <a:t>a</a:t>
            </a:r>
            <a:r>
              <a:rPr lang="lt-LT" b="1" dirty="0" smtClean="0"/>
              <a:t>.  pradžioje lietuvių </a:t>
            </a:r>
            <a:r>
              <a:rPr lang="lt-LT" b="1" dirty="0"/>
              <a:t>bendrinės kalbos pagrindu buvo pasirinkta </a:t>
            </a:r>
            <a:r>
              <a:rPr lang="lt-LT" sz="3900" b="1" dirty="0">
                <a:solidFill>
                  <a:srgbClr val="C00000"/>
                </a:solidFill>
              </a:rPr>
              <a:t>vakarų aukštaičių kauniškių (kitaip – suvalkiečių) </a:t>
            </a:r>
            <a:r>
              <a:rPr lang="lt-LT" sz="3900" b="1" dirty="0" smtClean="0">
                <a:solidFill>
                  <a:srgbClr val="C00000"/>
                </a:solidFill>
              </a:rPr>
              <a:t>tarmė (A)</a:t>
            </a:r>
            <a:r>
              <a:rPr lang="lt-LT" b="1" dirty="0" smtClean="0">
                <a:solidFill>
                  <a:srgbClr val="C00000"/>
                </a:solidFill>
              </a:rPr>
              <a:t>.</a:t>
            </a:r>
            <a:r>
              <a:rPr lang="lt-LT" b="1" dirty="0"/>
              <a:t> </a:t>
            </a:r>
            <a:endParaRPr lang="lt-LT" b="1" dirty="0" smtClean="0"/>
          </a:p>
          <a:p>
            <a:pPr marL="0" indent="0">
              <a:buNone/>
            </a:pPr>
            <a:r>
              <a:rPr lang="lt-LT" b="1" dirty="0" smtClean="0"/>
              <a:t>Bendrinės </a:t>
            </a:r>
            <a:r>
              <a:rPr lang="lt-LT" b="1" dirty="0"/>
              <a:t>kalbos tėvu vadinamas didysis kalbos </a:t>
            </a:r>
            <a:r>
              <a:rPr lang="lt-LT" b="1" dirty="0" err="1"/>
              <a:t>normintojas</a:t>
            </a:r>
            <a:r>
              <a:rPr lang="lt-LT" b="1" dirty="0"/>
              <a:t> kalbininkas suvalkietis Jonas Jablonskis.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9" y="404664"/>
            <a:ext cx="2952328" cy="1314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443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764704"/>
            <a:ext cx="3241693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rgbClr val="276327"/>
                </a:solidFill>
              </a:rPr>
              <a:t>12 klausimas </a:t>
            </a:r>
            <a:endParaRPr lang="lt-LT" b="1" dirty="0">
              <a:solidFill>
                <a:srgbClr val="276327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196752"/>
            <a:ext cx="8435280" cy="5544616"/>
          </a:xfrm>
        </p:spPr>
        <p:txBody>
          <a:bodyPr/>
          <a:lstStyle/>
          <a:p>
            <a:r>
              <a:rPr lang="lt-LT" b="1" dirty="0" smtClean="0"/>
              <a:t>Aukštaitijos miestas, vienas </a:t>
            </a:r>
          </a:p>
          <a:p>
            <a:pPr marL="0" indent="0">
              <a:buNone/>
            </a:pPr>
            <a:r>
              <a:rPr lang="lt-LT" b="1" dirty="0"/>
              <a:t> </a:t>
            </a:r>
            <a:r>
              <a:rPr lang="lt-LT" b="1" dirty="0" smtClean="0"/>
              <a:t>  seniausių Lietuvoje. </a:t>
            </a:r>
          </a:p>
          <a:p>
            <a:r>
              <a:rPr lang="lt-LT" b="1" dirty="0" smtClean="0"/>
              <a:t>Įsikūręs 76 km  nuo Vilniaus ir </a:t>
            </a:r>
          </a:p>
          <a:p>
            <a:pPr marL="0" indent="0">
              <a:buNone/>
            </a:pPr>
            <a:r>
              <a:rPr lang="lt-LT" b="1" dirty="0"/>
              <a:t> </a:t>
            </a:r>
            <a:r>
              <a:rPr lang="lt-LT" b="1" dirty="0" smtClean="0"/>
              <a:t>  71 km nuo Kauno, prie kelio A6  </a:t>
            </a:r>
          </a:p>
          <a:p>
            <a:pPr marL="0" indent="0">
              <a:buNone/>
            </a:pPr>
            <a:r>
              <a:rPr lang="lt-LT" b="1" dirty="0"/>
              <a:t> </a:t>
            </a:r>
            <a:r>
              <a:rPr lang="lt-LT" b="1" dirty="0" smtClean="0"/>
              <a:t>  Kaunas–Zarasai–Daugpilis.</a:t>
            </a:r>
          </a:p>
          <a:p>
            <a:r>
              <a:rPr lang="lt-LT" b="1" dirty="0" smtClean="0"/>
              <a:t>Per miestą teka Šventoji. </a:t>
            </a:r>
          </a:p>
          <a:p>
            <a:r>
              <a:rPr lang="lt-LT" b="1" dirty="0" smtClean="0"/>
              <a:t>Simbolis – mergina su vilku.</a:t>
            </a:r>
          </a:p>
          <a:p>
            <a:pPr marL="0" indent="0">
              <a:buNone/>
            </a:pPr>
            <a:endParaRPr lang="lt-LT" sz="1000" dirty="0" smtClean="0"/>
          </a:p>
          <a:p>
            <a:pPr marL="0" indent="0" algn="ctr">
              <a:buNone/>
            </a:pPr>
            <a:r>
              <a:rPr lang="lt-LT" sz="4000" b="1" dirty="0" smtClean="0">
                <a:solidFill>
                  <a:srgbClr val="C00000"/>
                </a:solidFill>
              </a:rPr>
              <a:t>Koks minimas Lietuvos miestas? </a:t>
            </a:r>
            <a:endParaRPr lang="lt-LT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93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None/>
            </a:pPr>
            <a:r>
              <a:rPr lang="lt-LT" sz="7200" b="1" dirty="0">
                <a:solidFill>
                  <a:srgbClr val="276327"/>
                </a:solidFill>
              </a:rPr>
              <a:t>ATSAKYMAS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140968"/>
            <a:ext cx="3322637" cy="295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776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lt-LT" dirty="0" smtClean="0"/>
          </a:p>
          <a:p>
            <a:pPr marL="0" indent="0" algn="ctr">
              <a:buNone/>
            </a:pPr>
            <a:r>
              <a:rPr lang="lt-LT" dirty="0"/>
              <a:t> </a:t>
            </a:r>
            <a:r>
              <a:rPr lang="lt-LT" sz="4000" b="1" dirty="0" smtClean="0">
                <a:solidFill>
                  <a:srgbClr val="C00000"/>
                </a:solidFill>
              </a:rPr>
              <a:t>Ukmergė, </a:t>
            </a:r>
          </a:p>
          <a:p>
            <a:pPr marL="0" indent="0" algn="ctr">
              <a:buNone/>
            </a:pPr>
            <a:r>
              <a:rPr lang="lt-LT" sz="4000" b="1" dirty="0" smtClean="0">
                <a:solidFill>
                  <a:srgbClr val="276327"/>
                </a:solidFill>
              </a:rPr>
              <a:t>anksčiau vadinta </a:t>
            </a:r>
            <a:r>
              <a:rPr lang="lt-LT" sz="4000" b="1" dirty="0" err="1" smtClean="0">
                <a:solidFill>
                  <a:srgbClr val="276327"/>
                </a:solidFill>
              </a:rPr>
              <a:t>Vilkmergė</a:t>
            </a:r>
            <a:r>
              <a:rPr lang="lt-LT" sz="4000" b="1" dirty="0" smtClean="0">
                <a:solidFill>
                  <a:srgbClr val="276327"/>
                </a:solidFill>
              </a:rPr>
              <a:t>. </a:t>
            </a:r>
            <a:endParaRPr lang="lt-LT" sz="4000" b="1" dirty="0">
              <a:solidFill>
                <a:srgbClr val="2763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33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rgbClr val="276327"/>
                </a:solidFill>
              </a:rPr>
              <a:t>13 klausimas </a:t>
            </a:r>
            <a:endParaRPr lang="lt-LT" b="1" dirty="0">
              <a:solidFill>
                <a:srgbClr val="276327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b="1" dirty="0" smtClean="0"/>
              <a:t>Kad galėtų lankyti mokyklą, rašytojas Juozas Paukštelis vaikystėje turėjo pats užsidirbti pinigų ganydamas.</a:t>
            </a:r>
          </a:p>
          <a:p>
            <a:pPr marL="0" indent="0">
              <a:buNone/>
            </a:pPr>
            <a:r>
              <a:rPr lang="lt-LT" b="1" dirty="0" smtClean="0">
                <a:solidFill>
                  <a:srgbClr val="C00000"/>
                </a:solidFill>
              </a:rPr>
              <a:t>Ką vasaromis ganė būsimasis rašytojas Juozas Paukštelis?</a:t>
            </a:r>
          </a:p>
          <a:p>
            <a:pPr marL="514350" indent="-514350">
              <a:buFont typeface="+mj-lt"/>
              <a:buAutoNum type="alphaUcPeriod"/>
            </a:pPr>
            <a:r>
              <a:rPr lang="lt-LT" b="1" dirty="0" smtClean="0">
                <a:solidFill>
                  <a:schemeClr val="tx2">
                    <a:lumMod val="50000"/>
                  </a:schemeClr>
                </a:solidFill>
              </a:rPr>
              <a:t>Paršelius</a:t>
            </a:r>
          </a:p>
          <a:p>
            <a:pPr marL="514350" indent="-514350">
              <a:buFont typeface="+mj-lt"/>
              <a:buAutoNum type="alphaUcPeriod"/>
            </a:pPr>
            <a:r>
              <a:rPr lang="lt-LT" b="1" dirty="0" smtClean="0">
                <a:solidFill>
                  <a:schemeClr val="tx2">
                    <a:lumMod val="50000"/>
                  </a:schemeClr>
                </a:solidFill>
              </a:rPr>
              <a:t>Ančiukus</a:t>
            </a:r>
          </a:p>
          <a:p>
            <a:pPr marL="514350" indent="-514350">
              <a:buFont typeface="+mj-lt"/>
              <a:buAutoNum type="alphaUcPeriod"/>
            </a:pPr>
            <a:r>
              <a:rPr lang="lt-LT" b="1" dirty="0" smtClean="0">
                <a:solidFill>
                  <a:schemeClr val="tx2">
                    <a:lumMod val="50000"/>
                  </a:schemeClr>
                </a:solidFill>
              </a:rPr>
              <a:t>Žąsiukus</a:t>
            </a:r>
          </a:p>
          <a:p>
            <a:pPr marL="514350" indent="-514350">
              <a:buFont typeface="+mj-lt"/>
              <a:buAutoNum type="alphaUcPeriod"/>
            </a:pPr>
            <a:r>
              <a:rPr lang="lt-LT" b="1" dirty="0" smtClean="0">
                <a:solidFill>
                  <a:schemeClr val="tx2">
                    <a:lumMod val="50000"/>
                  </a:schemeClr>
                </a:solidFill>
              </a:rPr>
              <a:t>Aveles </a:t>
            </a:r>
          </a:p>
          <a:p>
            <a:pPr marL="514350" indent="-514350">
              <a:buFont typeface="+mj-lt"/>
              <a:buAutoNum type="alphaUcPeriod"/>
            </a:pPr>
            <a:endParaRPr lang="lt-LT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180" y="3439007"/>
            <a:ext cx="2088232" cy="3204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156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None/>
            </a:pPr>
            <a:r>
              <a:rPr lang="lt-LT" sz="7200" b="1" dirty="0">
                <a:solidFill>
                  <a:srgbClr val="276327"/>
                </a:solidFill>
              </a:rPr>
              <a:t>ATSAKYMAS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888" y="3140968"/>
            <a:ext cx="3322637" cy="295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461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4400" b="1" dirty="0" smtClean="0">
                <a:solidFill>
                  <a:srgbClr val="C00000"/>
                </a:solidFill>
              </a:rPr>
              <a:t> C. Žąsiukus</a:t>
            </a:r>
          </a:p>
          <a:p>
            <a:pPr marL="0" indent="0" algn="ctr">
              <a:buNone/>
            </a:pPr>
            <a:endParaRPr lang="lt-LT" sz="4400" b="1" dirty="0">
              <a:solidFill>
                <a:srgbClr val="C00000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710" y="1930963"/>
            <a:ext cx="7080787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994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rgbClr val="276327"/>
                </a:solidFill>
              </a:rPr>
              <a:t>14 </a:t>
            </a:r>
            <a:r>
              <a:rPr lang="lt-LT" b="1" dirty="0" smtClean="0">
                <a:solidFill>
                  <a:srgbClr val="276327"/>
                </a:solidFill>
              </a:rPr>
              <a:t>klausimas</a:t>
            </a:r>
            <a:endParaRPr lang="lt-LT" b="1" dirty="0">
              <a:solidFill>
                <a:srgbClr val="276327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b="1" dirty="0">
                <a:solidFill>
                  <a:srgbClr val="C00000"/>
                </a:solidFill>
              </a:rPr>
              <a:t>Koks  yra pagrindinis lietuviškosios dainuojamosios poezijos pradininkų,  kabareto “Tarp girnų“, gyvavusio 1979-1994 metais, solistas</a:t>
            </a:r>
            <a:r>
              <a:rPr lang="lt-LT" b="1" dirty="0" smtClean="0">
                <a:solidFill>
                  <a:srgbClr val="C00000"/>
                </a:solidFill>
              </a:rPr>
              <a:t>?</a:t>
            </a:r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2060"/>
                </a:solidFill>
              </a:rPr>
              <a:t>A.</a:t>
            </a:r>
            <a:r>
              <a:rPr lang="lt-LT" b="1" dirty="0" smtClean="0">
                <a:solidFill>
                  <a:srgbClr val="002060"/>
                </a:solidFill>
              </a:rPr>
              <a:t>  V. </a:t>
            </a:r>
            <a:r>
              <a:rPr lang="lt-LT" b="1" dirty="0" err="1" smtClean="0">
                <a:solidFill>
                  <a:srgbClr val="002060"/>
                </a:solidFill>
              </a:rPr>
              <a:t>Tarasovas</a:t>
            </a:r>
            <a:endParaRPr lang="en-US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2060"/>
                </a:solidFill>
              </a:rPr>
              <a:t>B. </a:t>
            </a:r>
            <a:r>
              <a:rPr lang="lt-LT" b="1" dirty="0" smtClean="0">
                <a:solidFill>
                  <a:srgbClr val="002060"/>
                </a:solidFill>
              </a:rPr>
              <a:t> </a:t>
            </a:r>
            <a:r>
              <a:rPr lang="en-US" b="1" dirty="0" smtClean="0">
                <a:solidFill>
                  <a:srgbClr val="002060"/>
                </a:solidFill>
              </a:rPr>
              <a:t>R. </a:t>
            </a:r>
            <a:r>
              <a:rPr lang="lt-LT" b="1" dirty="0" smtClean="0">
                <a:solidFill>
                  <a:srgbClr val="002060"/>
                </a:solidFill>
              </a:rPr>
              <a:t>Šiš</a:t>
            </a:r>
            <a:r>
              <a:rPr lang="en-US" b="1" dirty="0" err="1" smtClean="0">
                <a:solidFill>
                  <a:srgbClr val="002060"/>
                </a:solidFill>
              </a:rPr>
              <a:t>kauskas</a:t>
            </a:r>
            <a:endParaRPr lang="en-US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2060"/>
                </a:solidFill>
              </a:rPr>
              <a:t>C. </a:t>
            </a:r>
            <a:r>
              <a:rPr lang="lt-LT" b="1" dirty="0" smtClean="0">
                <a:solidFill>
                  <a:srgbClr val="002060"/>
                </a:solidFill>
              </a:rPr>
              <a:t> </a:t>
            </a:r>
            <a:r>
              <a:rPr lang="en-US" b="1" dirty="0" smtClean="0">
                <a:solidFill>
                  <a:srgbClr val="002060"/>
                </a:solidFill>
              </a:rPr>
              <a:t>V. </a:t>
            </a:r>
            <a:r>
              <a:rPr lang="en-US" b="1" dirty="0" err="1">
                <a:solidFill>
                  <a:srgbClr val="002060"/>
                </a:solidFill>
              </a:rPr>
              <a:t>K</a:t>
            </a:r>
            <a:r>
              <a:rPr lang="en-US" b="1" dirty="0" err="1" smtClean="0">
                <a:solidFill>
                  <a:srgbClr val="002060"/>
                </a:solidFill>
              </a:rPr>
              <a:t>ernagis</a:t>
            </a:r>
            <a:endParaRPr lang="en-US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2060"/>
                </a:solidFill>
              </a:rPr>
              <a:t>D.</a:t>
            </a:r>
            <a:r>
              <a:rPr lang="lt-LT" b="1" dirty="0" smtClean="0">
                <a:solidFill>
                  <a:srgbClr val="002060"/>
                </a:solidFill>
              </a:rPr>
              <a:t>  E. Sipavičius</a:t>
            </a:r>
            <a:endParaRPr lang="lt-LT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272512"/>
            <a:ext cx="3312368" cy="3285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996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None/>
            </a:pPr>
            <a:r>
              <a:rPr lang="lt-LT" sz="7200" b="1" dirty="0">
                <a:solidFill>
                  <a:srgbClr val="276327"/>
                </a:solidFill>
              </a:rPr>
              <a:t>ATSAKYMAS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140968"/>
            <a:ext cx="3322637" cy="295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793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4400" b="1" dirty="0" smtClean="0"/>
              <a:t> </a:t>
            </a:r>
            <a:r>
              <a:rPr lang="lt-LT" sz="4400" b="1" dirty="0" smtClean="0">
                <a:solidFill>
                  <a:srgbClr val="C00000"/>
                </a:solidFill>
              </a:rPr>
              <a:t>C. Vytautas </a:t>
            </a:r>
            <a:r>
              <a:rPr lang="lt-LT" sz="4400" b="1" dirty="0">
                <a:solidFill>
                  <a:srgbClr val="C00000"/>
                </a:solidFill>
              </a:rPr>
              <a:t>K</a:t>
            </a:r>
            <a:r>
              <a:rPr lang="lt-LT" sz="4400" b="1" dirty="0" smtClean="0">
                <a:solidFill>
                  <a:srgbClr val="C00000"/>
                </a:solidFill>
              </a:rPr>
              <a:t>ernagis</a:t>
            </a:r>
            <a:endParaRPr lang="lt-LT" sz="4400" b="1" dirty="0">
              <a:solidFill>
                <a:srgbClr val="C00000"/>
              </a:solidFill>
            </a:endParaRPr>
          </a:p>
        </p:txBody>
      </p:sp>
      <p:pic>
        <p:nvPicPr>
          <p:cNvPr id="4" name="Kabaretas Tarp Girnu - 05 - Skraidancio Dramblio Klausimai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149080"/>
            <a:ext cx="2551681" cy="254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7265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9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rgbClr val="276327"/>
                </a:solidFill>
              </a:rPr>
              <a:t>15 </a:t>
            </a:r>
            <a:r>
              <a:rPr lang="lt-LT" b="1" dirty="0" smtClean="0">
                <a:solidFill>
                  <a:srgbClr val="276327"/>
                </a:solidFill>
              </a:rPr>
              <a:t>klausimas </a:t>
            </a:r>
            <a:endParaRPr lang="lt-LT" b="1" dirty="0">
              <a:solidFill>
                <a:srgbClr val="276327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b="1" dirty="0" smtClean="0">
                <a:solidFill>
                  <a:srgbClr val="C00000"/>
                </a:solidFill>
              </a:rPr>
              <a:t>Į kokią tarptautinę organizaciją Lietuva, kaip visateisė narė, buvo priimta 2007 </a:t>
            </a:r>
            <a:r>
              <a:rPr lang="lt-LT" b="1" dirty="0" err="1" smtClean="0">
                <a:solidFill>
                  <a:srgbClr val="C00000"/>
                </a:solidFill>
              </a:rPr>
              <a:t>m</a:t>
            </a:r>
            <a:r>
              <a:rPr lang="lt-LT" b="1" dirty="0" smtClean="0">
                <a:solidFill>
                  <a:srgbClr val="C00000"/>
                </a:solidFill>
              </a:rPr>
              <a:t>.? </a:t>
            </a:r>
          </a:p>
          <a:p>
            <a:pPr marL="514350" indent="-514350">
              <a:buFont typeface="+mj-lt"/>
              <a:buAutoNum type="alphaUcPeriod"/>
            </a:pPr>
            <a:r>
              <a:rPr lang="lt-LT" b="1" dirty="0" smtClean="0">
                <a:solidFill>
                  <a:srgbClr val="002060"/>
                </a:solidFill>
              </a:rPr>
              <a:t>ES</a:t>
            </a:r>
          </a:p>
          <a:p>
            <a:pPr marL="514350" indent="-514350">
              <a:buFont typeface="+mj-lt"/>
              <a:buAutoNum type="alphaUcPeriod"/>
            </a:pPr>
            <a:r>
              <a:rPr lang="lt-LT" b="1" dirty="0" smtClean="0">
                <a:solidFill>
                  <a:srgbClr val="002060"/>
                </a:solidFill>
              </a:rPr>
              <a:t>JTO</a:t>
            </a:r>
            <a:endParaRPr lang="lt-LT" b="1" dirty="0">
              <a:solidFill>
                <a:srgbClr val="002060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b="1" dirty="0" smtClean="0">
                <a:solidFill>
                  <a:srgbClr val="002060"/>
                </a:solidFill>
              </a:rPr>
              <a:t>NATO</a:t>
            </a:r>
            <a:endParaRPr lang="lt-LT" b="1" dirty="0">
              <a:solidFill>
                <a:srgbClr val="002060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b="1" dirty="0" smtClean="0">
                <a:solidFill>
                  <a:srgbClr val="002060"/>
                </a:solidFill>
              </a:rPr>
              <a:t>Šengeno erdvė </a:t>
            </a:r>
            <a:endParaRPr lang="lt-LT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29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None/>
            </a:pPr>
            <a:r>
              <a:rPr lang="lt-LT" sz="7200" b="1" dirty="0">
                <a:solidFill>
                  <a:srgbClr val="276327"/>
                </a:solidFill>
              </a:rPr>
              <a:t>ATSAKYMAS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140968"/>
            <a:ext cx="3322637" cy="295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712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564903"/>
            <a:ext cx="4219802" cy="3766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95536" y="1288330"/>
            <a:ext cx="8229600" cy="4857403"/>
          </a:xfrm>
        </p:spPr>
        <p:txBody>
          <a:bodyPr/>
          <a:lstStyle/>
          <a:p>
            <a:pPr marL="0" indent="0">
              <a:buNone/>
            </a:pPr>
            <a:r>
              <a:rPr lang="lt-LT" b="1" dirty="0" smtClean="0">
                <a:solidFill>
                  <a:srgbClr val="276327"/>
                </a:solidFill>
              </a:rPr>
              <a:t>2007 </a:t>
            </a:r>
            <a:r>
              <a:rPr lang="lt-LT" b="1" dirty="0" err="1" smtClean="0">
                <a:solidFill>
                  <a:srgbClr val="276327"/>
                </a:solidFill>
              </a:rPr>
              <a:t>m</a:t>
            </a:r>
            <a:r>
              <a:rPr lang="lt-LT" b="1" dirty="0" smtClean="0">
                <a:solidFill>
                  <a:srgbClr val="276327"/>
                </a:solidFill>
              </a:rPr>
              <a:t>. Lietuva pasirašė Šengeno sutartį ir buvo priimta į</a:t>
            </a:r>
            <a:r>
              <a:rPr lang="lt-LT" sz="4000" b="1" dirty="0" smtClean="0"/>
              <a:t>  </a:t>
            </a:r>
            <a:r>
              <a:rPr lang="lt-LT" sz="4000" b="1" dirty="0" smtClean="0">
                <a:solidFill>
                  <a:srgbClr val="C00000"/>
                </a:solidFill>
              </a:rPr>
              <a:t>(D)  Šengeno erdvę. </a:t>
            </a:r>
          </a:p>
          <a:p>
            <a:pPr marL="0" indent="0">
              <a:buNone/>
            </a:pPr>
            <a:endParaRPr lang="lt-LT" b="1" dirty="0" smtClean="0">
              <a:solidFill>
                <a:srgbClr val="276327"/>
              </a:solidFill>
            </a:endParaRPr>
          </a:p>
          <a:p>
            <a:pPr marL="0" indent="0">
              <a:buNone/>
            </a:pPr>
            <a:r>
              <a:rPr lang="lt-LT" b="1" dirty="0" smtClean="0">
                <a:solidFill>
                  <a:srgbClr val="276327"/>
                </a:solidFill>
              </a:rPr>
              <a:t>Sutarties tikslas buvo </a:t>
            </a:r>
          </a:p>
          <a:p>
            <a:pPr marL="0" indent="0">
              <a:buNone/>
            </a:pPr>
            <a:r>
              <a:rPr lang="lt-LT" b="1" dirty="0" smtClean="0">
                <a:solidFill>
                  <a:srgbClr val="276327"/>
                </a:solidFill>
              </a:rPr>
              <a:t>panaikinti pasienio </a:t>
            </a:r>
          </a:p>
          <a:p>
            <a:pPr marL="0" indent="0">
              <a:buNone/>
            </a:pPr>
            <a:r>
              <a:rPr lang="lt-LT" b="1" dirty="0" smtClean="0">
                <a:solidFill>
                  <a:srgbClr val="276327"/>
                </a:solidFill>
              </a:rPr>
              <a:t>kontrolę Šengeno zonoje </a:t>
            </a:r>
          </a:p>
          <a:p>
            <a:pPr marL="0" indent="0">
              <a:buNone/>
            </a:pPr>
            <a:r>
              <a:rPr lang="lt-LT" b="1" dirty="0" smtClean="0">
                <a:solidFill>
                  <a:srgbClr val="276327"/>
                </a:solidFill>
              </a:rPr>
              <a:t>ir suderinti pasienio su </a:t>
            </a:r>
          </a:p>
          <a:p>
            <a:pPr marL="0" indent="0">
              <a:buNone/>
            </a:pPr>
            <a:r>
              <a:rPr lang="lt-LT" b="1" dirty="0" smtClean="0">
                <a:solidFill>
                  <a:srgbClr val="276327"/>
                </a:solidFill>
              </a:rPr>
              <a:t>išorės šalimis politiką. </a:t>
            </a:r>
            <a:endParaRPr lang="lt-LT" b="1" dirty="0">
              <a:solidFill>
                <a:srgbClr val="2763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2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rgbClr val="276327"/>
                </a:solidFill>
              </a:rPr>
              <a:t>16 </a:t>
            </a:r>
            <a:r>
              <a:rPr lang="lt-LT" b="1" dirty="0" smtClean="0">
                <a:solidFill>
                  <a:srgbClr val="276327"/>
                </a:solidFill>
              </a:rPr>
              <a:t>klausimas </a:t>
            </a:r>
            <a:endParaRPr lang="lt-LT" b="1" dirty="0">
              <a:solidFill>
                <a:srgbClr val="276327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353347"/>
          </a:xfrm>
        </p:spPr>
        <p:txBody>
          <a:bodyPr/>
          <a:lstStyle/>
          <a:p>
            <a:pPr marL="0" indent="0">
              <a:buNone/>
            </a:pPr>
            <a:r>
              <a:rPr lang="lt-LT" sz="3600" b="1" dirty="0">
                <a:solidFill>
                  <a:srgbClr val="C00000"/>
                </a:solidFill>
              </a:rPr>
              <a:t>Kas yra legendinės dainos „Laisvė“ žodžių autorius?</a:t>
            </a:r>
          </a:p>
          <a:p>
            <a:endParaRPr lang="lt-LT" dirty="0"/>
          </a:p>
        </p:txBody>
      </p:sp>
      <p:pic>
        <p:nvPicPr>
          <p:cNvPr id="4" name="Jurga - 06 - Laisv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44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537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None/>
            </a:pPr>
            <a:r>
              <a:rPr lang="lt-LT" sz="7200" b="1" dirty="0">
                <a:solidFill>
                  <a:srgbClr val="276327"/>
                </a:solidFill>
              </a:rPr>
              <a:t>ATSAKYMAS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140968"/>
            <a:ext cx="3322637" cy="295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995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 marL="0" indent="0" algn="ctr">
              <a:buNone/>
            </a:pPr>
            <a:r>
              <a:rPr lang="lt-LT" sz="3600" b="1" dirty="0" smtClean="0">
                <a:solidFill>
                  <a:srgbClr val="C00000"/>
                </a:solidFill>
              </a:rPr>
              <a:t>Poetas </a:t>
            </a:r>
          </a:p>
          <a:p>
            <a:pPr marL="0" indent="0" algn="ctr">
              <a:buNone/>
            </a:pPr>
            <a:r>
              <a:rPr lang="lt-LT" sz="3600" b="1" dirty="0" smtClean="0">
                <a:solidFill>
                  <a:srgbClr val="C00000"/>
                </a:solidFill>
              </a:rPr>
              <a:t>Justinas Marcinkevičius </a:t>
            </a:r>
          </a:p>
          <a:p>
            <a:pPr marL="0" indent="0" algn="ctr">
              <a:buNone/>
            </a:pPr>
            <a:r>
              <a:rPr lang="lt-LT" sz="3600" b="1" dirty="0" smtClean="0">
                <a:solidFill>
                  <a:srgbClr val="C00000"/>
                </a:solidFill>
              </a:rPr>
              <a:t>(1930-2011)</a:t>
            </a:r>
          </a:p>
          <a:p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140968"/>
            <a:ext cx="4248472" cy="3186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900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rgbClr val="276327"/>
                </a:solidFill>
              </a:rPr>
              <a:t>17 </a:t>
            </a:r>
            <a:r>
              <a:rPr lang="lt-LT" b="1" dirty="0" smtClean="0">
                <a:solidFill>
                  <a:srgbClr val="276327"/>
                </a:solidFill>
              </a:rPr>
              <a:t>klausimas</a:t>
            </a:r>
            <a:endParaRPr lang="lt-LT" b="1" dirty="0">
              <a:solidFill>
                <a:srgbClr val="276327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23528" y="1600200"/>
            <a:ext cx="864096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lt-LT" sz="3600" b="1" dirty="0" smtClean="0">
                <a:solidFill>
                  <a:srgbClr val="C00000"/>
                </a:solidFill>
              </a:rPr>
              <a:t>Ką švenčiame  Vasario 16-ąją ir Kovo 11-ąją? 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83" y="2361992"/>
            <a:ext cx="7661651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9992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None/>
            </a:pPr>
            <a:r>
              <a:rPr lang="lt-LT" sz="7200" b="1" dirty="0">
                <a:solidFill>
                  <a:srgbClr val="276327"/>
                </a:solidFill>
              </a:rPr>
              <a:t>ATSAKYMAS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729" y="3140968"/>
            <a:ext cx="3322637" cy="295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712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r>
              <a:rPr lang="lt-LT" b="1" dirty="0" smtClean="0">
                <a:solidFill>
                  <a:srgbClr val="C00000"/>
                </a:solidFill>
              </a:rPr>
              <a:t>Vasario 16-oji yra Lietuvos valstybės atkūrimo diena</a:t>
            </a:r>
          </a:p>
          <a:p>
            <a:pPr marL="0" indent="0">
              <a:buNone/>
            </a:pPr>
            <a:endParaRPr lang="lt-LT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lt-LT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lt-LT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lt-LT" b="1" dirty="0" smtClean="0">
              <a:solidFill>
                <a:srgbClr val="C00000"/>
              </a:solidFill>
            </a:endParaRPr>
          </a:p>
          <a:p>
            <a:r>
              <a:rPr lang="lt-LT" b="1" dirty="0" smtClean="0">
                <a:solidFill>
                  <a:srgbClr val="C00000"/>
                </a:solidFill>
              </a:rPr>
              <a:t>Kovo 11-oji – Nepriklausomybės atkūrimo diena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023" y="2204864"/>
            <a:ext cx="2232248" cy="1986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434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2274"/>
          </a:xfrm>
        </p:spPr>
        <p:txBody>
          <a:bodyPr>
            <a:normAutofit fontScale="90000"/>
          </a:bodyPr>
          <a:lstStyle/>
          <a:p>
            <a:r>
              <a:rPr lang="lt-LT" b="1" dirty="0">
                <a:solidFill>
                  <a:srgbClr val="276327"/>
                </a:solidFill>
              </a:rPr>
              <a:t>KŪRYBINĖ UŽDUOTIS </a:t>
            </a:r>
            <a:r>
              <a:rPr lang="lt-LT" b="1" dirty="0" smtClean="0">
                <a:solidFill>
                  <a:srgbClr val="276327"/>
                </a:solidFill>
              </a:rPr>
              <a:t/>
            </a:r>
            <a:br>
              <a:rPr lang="lt-LT" b="1" dirty="0" smtClean="0">
                <a:solidFill>
                  <a:srgbClr val="276327"/>
                </a:solidFill>
              </a:rPr>
            </a:br>
            <a:r>
              <a:rPr lang="lt-LT" sz="4000" b="1" dirty="0" smtClean="0">
                <a:solidFill>
                  <a:srgbClr val="C00000"/>
                </a:solidFill>
              </a:rPr>
              <a:t>Sukurkite eilėraštį įterpdami duotus žodžius. Keiskite galūnes, žodžių tvarka nesvarbi. </a:t>
            </a:r>
            <a:endParaRPr lang="lt-LT" b="1" dirty="0">
              <a:solidFill>
                <a:srgbClr val="C00000"/>
              </a:solidFill>
            </a:endParaRP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1"/>
          </p:nvPr>
        </p:nvSpPr>
        <p:spPr>
          <a:xfrm>
            <a:off x="457200" y="2780928"/>
            <a:ext cx="4038600" cy="35283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b="1" dirty="0" smtClean="0"/>
              <a:t>I grupė </a:t>
            </a:r>
          </a:p>
          <a:p>
            <a:pPr marL="0" indent="0">
              <a:buNone/>
            </a:pPr>
            <a:r>
              <a:rPr lang="lt-LT" sz="3200" b="1" dirty="0" smtClean="0">
                <a:solidFill>
                  <a:srgbClr val="002060"/>
                </a:solidFill>
              </a:rPr>
              <a:t>Draugas</a:t>
            </a:r>
          </a:p>
          <a:p>
            <a:pPr marL="0" indent="0">
              <a:buNone/>
            </a:pPr>
            <a:r>
              <a:rPr lang="lt-LT" sz="3200" b="1" dirty="0" smtClean="0">
                <a:solidFill>
                  <a:srgbClr val="002060"/>
                </a:solidFill>
              </a:rPr>
              <a:t>Namai</a:t>
            </a:r>
          </a:p>
          <a:p>
            <a:pPr marL="0" indent="0">
              <a:buNone/>
            </a:pPr>
            <a:r>
              <a:rPr lang="lt-LT" sz="3200" b="1" dirty="0" smtClean="0">
                <a:solidFill>
                  <a:srgbClr val="002060"/>
                </a:solidFill>
              </a:rPr>
              <a:t>Svajoti </a:t>
            </a:r>
          </a:p>
          <a:p>
            <a:pPr marL="0" indent="0">
              <a:buNone/>
            </a:pPr>
            <a:r>
              <a:rPr lang="lt-LT" sz="3200" b="1" dirty="0" smtClean="0">
                <a:solidFill>
                  <a:srgbClr val="002060"/>
                </a:solidFill>
              </a:rPr>
              <a:t>Spalvotas</a:t>
            </a:r>
          </a:p>
          <a:p>
            <a:pPr marL="0" indent="0">
              <a:buNone/>
            </a:pPr>
            <a:r>
              <a:rPr lang="lt-LT" sz="3200" b="1" dirty="0" smtClean="0">
                <a:solidFill>
                  <a:srgbClr val="002060"/>
                </a:solidFill>
              </a:rPr>
              <a:t>Vėliava     </a:t>
            </a:r>
            <a:endParaRPr lang="lt-LT" sz="3200" b="1" dirty="0">
              <a:solidFill>
                <a:srgbClr val="002060"/>
              </a:solidFill>
            </a:endParaRP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half" idx="2"/>
          </p:nvPr>
        </p:nvSpPr>
        <p:spPr>
          <a:xfrm>
            <a:off x="4648200" y="2780928"/>
            <a:ext cx="4038600" cy="3600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b="1" dirty="0" smtClean="0"/>
              <a:t>II grupė </a:t>
            </a:r>
          </a:p>
          <a:p>
            <a:pPr marL="0" indent="0">
              <a:buNone/>
            </a:pPr>
            <a:r>
              <a:rPr lang="lt-LT" sz="3200" b="1" dirty="0" smtClean="0">
                <a:solidFill>
                  <a:srgbClr val="002060"/>
                </a:solidFill>
              </a:rPr>
              <a:t>Bičiulis</a:t>
            </a:r>
          </a:p>
          <a:p>
            <a:pPr marL="0" indent="0">
              <a:buNone/>
            </a:pPr>
            <a:r>
              <a:rPr lang="lt-LT" sz="3200" b="1" dirty="0" smtClean="0">
                <a:solidFill>
                  <a:srgbClr val="002060"/>
                </a:solidFill>
              </a:rPr>
              <a:t>Tėvynė</a:t>
            </a:r>
          </a:p>
          <a:p>
            <a:pPr marL="0" indent="0">
              <a:buNone/>
            </a:pPr>
            <a:r>
              <a:rPr lang="lt-LT" sz="3200" b="1" dirty="0" smtClean="0">
                <a:solidFill>
                  <a:srgbClr val="002060"/>
                </a:solidFill>
              </a:rPr>
              <a:t>Džiaugtis </a:t>
            </a:r>
          </a:p>
          <a:p>
            <a:pPr marL="0" indent="0">
              <a:buNone/>
            </a:pPr>
            <a:r>
              <a:rPr lang="lt-LT" sz="3200" b="1" dirty="0" smtClean="0">
                <a:solidFill>
                  <a:srgbClr val="002060"/>
                </a:solidFill>
              </a:rPr>
              <a:t>Nuoširdus</a:t>
            </a:r>
          </a:p>
          <a:p>
            <a:pPr marL="0" indent="0">
              <a:buNone/>
            </a:pPr>
            <a:r>
              <a:rPr lang="lt-LT" sz="3200" b="1" dirty="0" smtClean="0">
                <a:solidFill>
                  <a:srgbClr val="002060"/>
                </a:solidFill>
              </a:rPr>
              <a:t>Viltis    </a:t>
            </a:r>
            <a:endParaRPr lang="lt-LT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971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</TotalTime>
  <Words>854</Words>
  <Application>Microsoft Office PowerPoint</Application>
  <PresentationFormat>On-screen Show (4:3)</PresentationFormat>
  <Paragraphs>179</Paragraphs>
  <Slides>53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Office tema</vt:lpstr>
      <vt:lpstr>PowerPoint Presentation</vt:lpstr>
      <vt:lpstr>1 klausimas </vt:lpstr>
      <vt:lpstr>PowerPoint Presentation</vt:lpstr>
      <vt:lpstr>Vilniaus universitetas įkurtas  1579 m. </vt:lpstr>
      <vt:lpstr>2 klausimas </vt:lpstr>
      <vt:lpstr>PowerPoint Presentation</vt:lpstr>
      <vt:lpstr>PowerPoint Presentation</vt:lpstr>
      <vt:lpstr>3 klausimas </vt:lpstr>
      <vt:lpstr>PowerPoint Presentation</vt:lpstr>
      <vt:lpstr>PowerPoint Presentation</vt:lpstr>
      <vt:lpstr>4 klausimas</vt:lpstr>
      <vt:lpstr>PowerPoint Presentation</vt:lpstr>
      <vt:lpstr>PowerPoint Presentation</vt:lpstr>
      <vt:lpstr>5 klausimas</vt:lpstr>
      <vt:lpstr>PowerPoint Presentation</vt:lpstr>
      <vt:lpstr>PowerPoint Presentation</vt:lpstr>
      <vt:lpstr>6 klausimas</vt:lpstr>
      <vt:lpstr>PowerPoint Presentation</vt:lpstr>
      <vt:lpstr>Barbora Radvilaitė,  LDK didikė,  Lietuvos didžiojo kunigaikščio ir  Lenkijos karaliaus Žygimanto Augusto  žmona  </vt:lpstr>
      <vt:lpstr>7 klausimas </vt:lpstr>
      <vt:lpstr>PowerPoint Presentation</vt:lpstr>
      <vt:lpstr>PowerPoint Presentation</vt:lpstr>
      <vt:lpstr>8 klausimas </vt:lpstr>
      <vt:lpstr>PowerPoint Presentation</vt:lpstr>
      <vt:lpstr>PowerPoint Presentation</vt:lpstr>
      <vt:lpstr>9 klausimas</vt:lpstr>
      <vt:lpstr>PowerPoint Presentation</vt:lpstr>
      <vt:lpstr>PowerPoint Presentation</vt:lpstr>
      <vt:lpstr>10 klausimas</vt:lpstr>
      <vt:lpstr>PowerPoint Presentation</vt:lpstr>
      <vt:lpstr>PowerPoint Presentation</vt:lpstr>
      <vt:lpstr>11 klausimas </vt:lpstr>
      <vt:lpstr>PowerPoint Presentation</vt:lpstr>
      <vt:lpstr>PowerPoint Presentation</vt:lpstr>
      <vt:lpstr>12 klausimas </vt:lpstr>
      <vt:lpstr>PowerPoint Presentation</vt:lpstr>
      <vt:lpstr>PowerPoint Presentation</vt:lpstr>
      <vt:lpstr>13 klausimas </vt:lpstr>
      <vt:lpstr>PowerPoint Presentation</vt:lpstr>
      <vt:lpstr>PowerPoint Presentation</vt:lpstr>
      <vt:lpstr>14 klausimas</vt:lpstr>
      <vt:lpstr>PowerPoint Presentation</vt:lpstr>
      <vt:lpstr>PowerPoint Presentation</vt:lpstr>
      <vt:lpstr>15 klausimas </vt:lpstr>
      <vt:lpstr>PowerPoint Presentation</vt:lpstr>
      <vt:lpstr>PowerPoint Presentation</vt:lpstr>
      <vt:lpstr>16 klausimas </vt:lpstr>
      <vt:lpstr>PowerPoint Presentation</vt:lpstr>
      <vt:lpstr>PowerPoint Presentation</vt:lpstr>
      <vt:lpstr>17 klausimas</vt:lpstr>
      <vt:lpstr>PowerPoint Presentation</vt:lpstr>
      <vt:lpstr>PowerPoint Presentation</vt:lpstr>
      <vt:lpstr>KŪRYBINĖ UŽDUOTIS  Sukurkite eilėraštį įterpdami duotus žodžius. Keiskite galūnes, žodžių tvarka nesvarbi.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Didysis_kompiuteris</dc:creator>
  <cp:lastModifiedBy>Admin</cp:lastModifiedBy>
  <cp:revision>46</cp:revision>
  <dcterms:created xsi:type="dcterms:W3CDTF">2014-02-26T19:03:27Z</dcterms:created>
  <dcterms:modified xsi:type="dcterms:W3CDTF">2015-03-09T19:39:05Z</dcterms:modified>
</cp:coreProperties>
</file>