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8" r:id="rId3"/>
    <p:sldId id="262" r:id="rId4"/>
    <p:sldId id="263" r:id="rId5"/>
    <p:sldId id="264" r:id="rId6"/>
    <p:sldId id="257" r:id="rId7"/>
    <p:sldId id="260" r:id="rId8"/>
    <p:sldId id="261" r:id="rId9"/>
    <p:sldId id="265" r:id="rId10"/>
  </p:sldIdLst>
  <p:sldSz cx="9144000" cy="6858000" type="screen4x3"/>
  <p:notesSz cx="6858000" cy="9945688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7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446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2430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604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057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905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9560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310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760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619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172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0965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3601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5281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14459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0968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883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A9260-338A-48E0-9E7A-18A4C7E072C2}" type="datetimeFigureOut">
              <a:rPr lang="lt-LT" smtClean="0"/>
              <a:t>2015.01.27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EEA475-6A67-4091-BE2E-676CC62588D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689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Mokymas</a:t>
            </a:r>
            <a:r>
              <a:rPr lang="en-US" dirty="0" smtClean="0"/>
              <a:t> </a:t>
            </a:r>
            <a:r>
              <a:rPr lang="en-US" dirty="0" err="1" smtClean="0"/>
              <a:t>vertinti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lt-LT" dirty="0" smtClean="0"/>
              <a:t> įsivertinti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Janina </a:t>
            </a:r>
            <a:r>
              <a:rPr lang="lt-LT" dirty="0" err="1" smtClean="0"/>
              <a:t>Dombrovskienė</a:t>
            </a:r>
            <a:r>
              <a:rPr lang="en-US" dirty="0" smtClean="0"/>
              <a:t>,</a:t>
            </a:r>
            <a:endParaRPr lang="lt-LT" dirty="0" smtClean="0"/>
          </a:p>
          <a:p>
            <a:r>
              <a:rPr lang="lt-LT" dirty="0" smtClean="0"/>
              <a:t>Šiaulių </a:t>
            </a:r>
            <a:r>
              <a:rPr lang="lt-LT" dirty="0" err="1" smtClean="0"/>
              <a:t>Didždvario</a:t>
            </a:r>
            <a:r>
              <a:rPr lang="lt-LT" dirty="0" smtClean="0"/>
              <a:t> gimnazija</a:t>
            </a:r>
          </a:p>
          <a:p>
            <a:r>
              <a:rPr lang="lt-LT" dirty="0" smtClean="0"/>
              <a:t>2014-10-27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115" y="260648"/>
            <a:ext cx="1621677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200" dirty="0" smtClean="0"/>
              <a:t>Šiaulių </a:t>
            </a:r>
            <a:r>
              <a:rPr lang="lt-LT" sz="3200" dirty="0" err="1" smtClean="0"/>
              <a:t>Didždvario</a:t>
            </a:r>
            <a:r>
              <a:rPr lang="lt-LT" sz="3200" dirty="0" smtClean="0"/>
              <a:t> gimnazijos mokinių pažangos ir vertinimo tvarkos sąvokos 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988840"/>
            <a:ext cx="676875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 smtClean="0"/>
              <a:t>Įsivertinimas </a:t>
            </a:r>
            <a:r>
              <a:rPr lang="lt-LT" sz="2400" dirty="0" smtClean="0"/>
              <a:t>– tai </a:t>
            </a:r>
            <a:r>
              <a:rPr lang="lt-LT" sz="2400" dirty="0" smtClean="0"/>
              <a:t>mokinio sprendimas , baigus pamokų ciklą, etapą, pusmetį, apie daromą savo pažangą, remiantis savistaba, dabartinių pasiekimų  lyginimu su ankstesniais, tolimesnių tikslų ir siekimo strategijų  numatymas.</a:t>
            </a:r>
          </a:p>
          <a:p>
            <a:pPr marL="0" indent="0">
              <a:buNone/>
            </a:pPr>
            <a:r>
              <a:rPr lang="lt-LT" sz="2400" b="1" dirty="0" smtClean="0"/>
              <a:t>Vertinimo </a:t>
            </a:r>
            <a:r>
              <a:rPr lang="lt-LT" sz="2400" b="1" dirty="0" smtClean="0"/>
              <a:t>refleksija – </a:t>
            </a:r>
            <a:r>
              <a:rPr lang="lt-LT" sz="2400" dirty="0" smtClean="0"/>
              <a:t>tai </a:t>
            </a:r>
            <a:r>
              <a:rPr lang="lt-LT" sz="2400" dirty="0" smtClean="0"/>
              <a:t>savo veiklų pamokoje apmąstymas, uždavinio įgyvendinimo pamatavimas, tolimesnių veiksmų numatymas.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1539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TB refleksija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u="sng" dirty="0" smtClean="0"/>
              <a:t>Situacija</a:t>
            </a:r>
            <a:r>
              <a:rPr lang="en-US" dirty="0" smtClean="0"/>
              <a:t>: </a:t>
            </a:r>
            <a:r>
              <a:rPr lang="en-US" dirty="0" err="1" smtClean="0"/>
              <a:t>ra</a:t>
            </a:r>
            <a:r>
              <a:rPr lang="lt-LT" dirty="0" err="1" smtClean="0"/>
              <a:t>šoma</a:t>
            </a:r>
            <a:r>
              <a:rPr lang="lt-LT" dirty="0" smtClean="0"/>
              <a:t> po diskusijos žodžiu  (kontekstas, analizės kryptys, tematika, problematika, raiška ir kt.), prieš kontrolinį   atsiskaitymą raštu.</a:t>
            </a:r>
          </a:p>
          <a:p>
            <a:pPr marL="0" indent="0">
              <a:buNone/>
            </a:pPr>
            <a:r>
              <a:rPr lang="en-US" dirty="0" err="1" smtClean="0"/>
              <a:t>Nurodoma</a:t>
            </a:r>
            <a:r>
              <a:rPr lang="en-US" dirty="0" smtClean="0"/>
              <a:t> </a:t>
            </a:r>
            <a:r>
              <a:rPr lang="lt-LT" dirty="0" smtClean="0"/>
              <a:t>tiksli </a:t>
            </a:r>
            <a:r>
              <a:rPr lang="lt-LT" u="sng" dirty="0" smtClean="0"/>
              <a:t>apimtis</a:t>
            </a:r>
            <a:r>
              <a:rPr lang="lt-LT" dirty="0" smtClean="0"/>
              <a:t> (</a:t>
            </a:r>
            <a:r>
              <a:rPr lang="lt-LT" dirty="0" smtClean="0"/>
              <a:t>300–400ž</a:t>
            </a:r>
            <a:r>
              <a:rPr lang="lt-LT" dirty="0" smtClean="0"/>
              <a:t>.)</a:t>
            </a:r>
          </a:p>
          <a:p>
            <a:pPr marL="0" indent="0">
              <a:buNone/>
            </a:pPr>
            <a:r>
              <a:rPr lang="en-US" u="sng" dirty="0"/>
              <a:t>V</a:t>
            </a:r>
            <a:r>
              <a:rPr lang="lt-LT" u="sng" dirty="0" err="1" smtClean="0"/>
              <a:t>ertin</a:t>
            </a:r>
            <a:r>
              <a:rPr lang="en-US" u="sng" dirty="0" err="1"/>
              <a:t>i</a:t>
            </a:r>
            <a:r>
              <a:rPr lang="lt-LT" u="sng" dirty="0" smtClean="0"/>
              <a:t>m</a:t>
            </a:r>
            <a:r>
              <a:rPr lang="en-US" u="sng" dirty="0" smtClean="0"/>
              <a:t>o </a:t>
            </a:r>
            <a:r>
              <a:rPr lang="en-US" u="sng" dirty="0" err="1" smtClean="0"/>
              <a:t>kriterijai</a:t>
            </a:r>
            <a:r>
              <a:rPr lang="lt-LT" u="sng" dirty="0" smtClean="0"/>
              <a:t> </a:t>
            </a:r>
            <a:r>
              <a:rPr lang="lt-LT" dirty="0" smtClean="0"/>
              <a:t>(3 taškai)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lt-LT" dirty="0" err="1"/>
              <a:t>R</a:t>
            </a:r>
            <a:r>
              <a:rPr lang="en-US" dirty="0" err="1" smtClean="0"/>
              <a:t>efleksija</a:t>
            </a:r>
            <a:r>
              <a:rPr lang="en-US" dirty="0" smtClean="0"/>
              <a:t> </a:t>
            </a:r>
            <a:r>
              <a:rPr lang="en-US" dirty="0" err="1" smtClean="0"/>
              <a:t>turi</a:t>
            </a:r>
            <a:r>
              <a:rPr lang="en-US" dirty="0" smtClean="0"/>
              <a:t> b</a:t>
            </a:r>
            <a:r>
              <a:rPr lang="lt-LT" dirty="0" err="1" smtClean="0"/>
              <a:t>ūti</a:t>
            </a:r>
            <a:r>
              <a:rPr lang="lt-LT" dirty="0" smtClean="0"/>
              <a:t> apie išanalizuotą darbą: ką sužinojau, kaip </a:t>
            </a:r>
            <a:r>
              <a:rPr lang="lt-LT" sz="2000" b="1" dirty="0" smtClean="0"/>
              <a:t>supratau</a:t>
            </a:r>
            <a:r>
              <a:rPr lang="lt-LT" dirty="0" smtClean="0"/>
              <a:t>, kaip pasikeitė požiūris, koks kontekstas formavo nuomonę; mintis išdėstyti pasirinkus aiškų aspektą, kryptį, pagal kurią toliau bus savarankiškai analizuojamas kūrinys.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453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3200" dirty="0" smtClean="0"/>
              <a:t>Kaip mokiniui padėti išsiugdyti pastabumą, gebėjimą vertinti,</a:t>
            </a:r>
            <a:br>
              <a:rPr lang="lt-LT" sz="3200" dirty="0" smtClean="0"/>
            </a:br>
            <a:r>
              <a:rPr lang="lt-LT" sz="3200" dirty="0" smtClean="0"/>
              <a:t>kritinį mąstymą?</a:t>
            </a:r>
            <a:endParaRPr lang="lt-LT" sz="32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2400" dirty="0" smtClean="0"/>
              <a:t>Išmokyti skirti</a:t>
            </a:r>
          </a:p>
          <a:p>
            <a:r>
              <a:rPr lang="lt-LT" sz="2400" dirty="0" smtClean="0"/>
              <a:t> - kas yra  žinios, atkartojimas </a:t>
            </a:r>
          </a:p>
          <a:p>
            <a:r>
              <a:rPr lang="lt-LT" sz="2400" dirty="0" smtClean="0"/>
              <a:t>-  kas yra pritaikymas, sukūrimas                                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28479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Objekto</a:t>
            </a:r>
            <a:r>
              <a:rPr lang="en-US" dirty="0" smtClean="0"/>
              <a:t> </a:t>
            </a:r>
            <a:r>
              <a:rPr lang="en-US" dirty="0" err="1" smtClean="0"/>
              <a:t>vertinimo</a:t>
            </a:r>
            <a:r>
              <a:rPr lang="en-US" dirty="0" smtClean="0"/>
              <a:t> </a:t>
            </a:r>
            <a:r>
              <a:rPr lang="en-US" dirty="0" err="1" smtClean="0"/>
              <a:t>etapai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62" y="1628800"/>
            <a:ext cx="3781940" cy="5040560"/>
          </a:xfrm>
        </p:spPr>
      </p:pic>
    </p:spTree>
    <p:extLst>
      <p:ext uri="{BB962C8B-B14F-4D97-AF65-F5344CB8AC3E}">
        <p14:creationId xmlns:p14="http://schemas.microsoft.com/office/powerpoint/2010/main" val="301852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831473"/>
            <a:ext cx="6347713" cy="132080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Stebėjimas</a:t>
            </a:r>
            <a:br>
              <a:rPr lang="lt-LT" sz="4000" dirty="0" smtClean="0"/>
            </a:br>
            <a:r>
              <a:rPr lang="lt-LT" sz="4000" dirty="0" smtClean="0"/>
              <a:t>I lygis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smtClean="0"/>
              <a:t>Aprašykite, ką svarbaus  matote paveiksle.</a:t>
            </a:r>
          </a:p>
          <a:p>
            <a:r>
              <a:rPr lang="lt-LT" sz="3200" dirty="0" smtClean="0"/>
              <a:t>Aprašykite skirtingas detales, kurias matote</a:t>
            </a:r>
            <a:r>
              <a:rPr lang="en-US" sz="3200" dirty="0" smtClean="0"/>
              <a:t>,</a:t>
            </a:r>
            <a:r>
              <a:rPr lang="lt-LT" sz="3200" dirty="0" smtClean="0"/>
              <a:t> ir pagalvokite, kodėl būtent į  tas detales, įvaizdžius  atkreipėte dėmesį.</a:t>
            </a:r>
          </a:p>
          <a:p>
            <a:endParaRPr lang="lt-LT" sz="3200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557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solidFill>
                  <a:prstClr val="black"/>
                </a:solidFill>
              </a:rPr>
              <a:t>Analitinis</a:t>
            </a:r>
            <a:br>
              <a:rPr lang="lt-LT" sz="3200" dirty="0">
                <a:solidFill>
                  <a:prstClr val="black"/>
                </a:solidFill>
              </a:rPr>
            </a:br>
            <a:r>
              <a:rPr lang="lt-LT" sz="3200" dirty="0">
                <a:solidFill>
                  <a:prstClr val="black"/>
                </a:solidFill>
              </a:rPr>
              <a:t>II lygis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Apibūdinkite detalių įvairovę, spalvas, formą, išsidėstymą.</a:t>
            </a:r>
          </a:p>
          <a:p>
            <a:r>
              <a:rPr lang="lt-LT" sz="3600" dirty="0" smtClean="0"/>
              <a:t>Apibūdinkite, kas yra aplink analizuojamą objektą, pateikite eskizą( situacija).</a:t>
            </a:r>
          </a:p>
          <a:p>
            <a:pPr marL="0" indent="0">
              <a:buNone/>
            </a:pP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87789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Aiškinimo</a:t>
            </a:r>
            <a:br>
              <a:rPr lang="lt-LT" dirty="0" smtClean="0"/>
            </a:br>
            <a:r>
              <a:rPr lang="lt-LT" dirty="0" smtClean="0"/>
              <a:t>III lygis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sz="4000" dirty="0" smtClean="0"/>
              <a:t>Kokias idėjas kelia pateiktas vaizdas?</a:t>
            </a:r>
          </a:p>
          <a:p>
            <a:r>
              <a:rPr lang="lt-LT" sz="4000" dirty="0" smtClean="0"/>
              <a:t>Kokį menininko požiūrį atskleidžia šis vaizdas ir kodėl?</a:t>
            </a:r>
          </a:p>
          <a:p>
            <a:r>
              <a:rPr lang="lt-LT" sz="4000" dirty="0" smtClean="0"/>
              <a:t>Ką manai apie šį kūrinį? Ar jis geras?</a:t>
            </a:r>
          </a:p>
          <a:p>
            <a:r>
              <a:rPr lang="lt-LT" sz="4000" dirty="0" smtClean="0"/>
              <a:t> Įvardink kelias priežastis, patvirtinančias argumentus</a:t>
            </a:r>
            <a:r>
              <a:rPr lang="lt-LT" dirty="0" smtClean="0"/>
              <a:t>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3889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400" dirty="0" smtClean="0"/>
              <a:t>Mokyti  vertinti įvairiose situacijose: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                    išklausius pranešimą žodžiu- komentaras nurodytu aspektu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po individualaus pranešimo ir vertinimo- savianalizė : kiek darbas buvo naudingas ir pačiam įdomus</a:t>
            </a:r>
          </a:p>
          <a:p>
            <a:pPr marL="0" indent="0">
              <a:buNone/>
            </a:pPr>
            <a:r>
              <a:rPr lang="lt-LT" dirty="0" smtClean="0"/>
              <a:t>      </a:t>
            </a:r>
          </a:p>
          <a:p>
            <a:pPr marL="0" indent="0">
              <a:buNone/>
            </a:pPr>
            <a:r>
              <a:rPr lang="lt-LT" dirty="0" smtClean="0"/>
              <a:t>              refleksijų rašymas įvardijant, kaip suprasta, ir keliant neaiškius probleminius  klausimus</a:t>
            </a:r>
          </a:p>
          <a:p>
            <a:pPr marL="0" indent="0">
              <a:buNone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1166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283</TotalTime>
  <Words>312</Words>
  <Application>Microsoft Office PowerPoint</Application>
  <PresentationFormat>Demonstracija ekrane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Briaunota</vt:lpstr>
      <vt:lpstr>Mokymas vertinti ir įsivertinti</vt:lpstr>
      <vt:lpstr>Šiaulių Didždvario gimnazijos mokinių pažangos ir vertinimo tvarkos sąvokos </vt:lpstr>
      <vt:lpstr>TB refleksija</vt:lpstr>
      <vt:lpstr>Kaip mokiniui padėti išsiugdyti pastabumą, gebėjimą vertinti, kritinį mąstymą?</vt:lpstr>
      <vt:lpstr>Objekto vertinimo etapai</vt:lpstr>
      <vt:lpstr>Stebėjimas I lygis</vt:lpstr>
      <vt:lpstr>Analitinis II lygis</vt:lpstr>
      <vt:lpstr>Aiškinimo III lygis</vt:lpstr>
      <vt:lpstr>Išvados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Mokymas vertinti ir įsivertinti</dc:title>
  <dc:creator>Vitalijus</dc:creator>
  <cp:lastModifiedBy>Zita Nauckunaite</cp:lastModifiedBy>
  <cp:revision>29</cp:revision>
  <cp:lastPrinted>2014-10-26T20:04:59Z</cp:lastPrinted>
  <dcterms:created xsi:type="dcterms:W3CDTF">2014-10-19T15:46:33Z</dcterms:created>
  <dcterms:modified xsi:type="dcterms:W3CDTF">2015-01-27T07:56:40Z</dcterms:modified>
</cp:coreProperties>
</file>