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1" r:id="rId2"/>
    <p:sldId id="298" r:id="rId3"/>
    <p:sldId id="321" r:id="rId4"/>
    <p:sldId id="299" r:id="rId5"/>
    <p:sldId id="300" r:id="rId6"/>
    <p:sldId id="260" r:id="rId7"/>
    <p:sldId id="301" r:id="rId8"/>
    <p:sldId id="302" r:id="rId9"/>
    <p:sldId id="303" r:id="rId10"/>
    <p:sldId id="304" r:id="rId11"/>
    <p:sldId id="305" r:id="rId12"/>
    <p:sldId id="306" r:id="rId13"/>
    <p:sldId id="307" r:id="rId14"/>
    <p:sldId id="308" r:id="rId15"/>
    <p:sldId id="309" r:id="rId16"/>
    <p:sldId id="310" r:id="rId17"/>
    <p:sldId id="296" r:id="rId18"/>
    <p:sldId id="297" r:id="rId19"/>
    <p:sldId id="278" r:id="rId20"/>
    <p:sldId id="265" r:id="rId21"/>
    <p:sldId id="272" r:id="rId22"/>
    <p:sldId id="261" r:id="rId23"/>
    <p:sldId id="268" r:id="rId24"/>
    <p:sldId id="263" r:id="rId25"/>
    <p:sldId id="264" r:id="rId26"/>
    <p:sldId id="267" r:id="rId27"/>
    <p:sldId id="256" r:id="rId28"/>
    <p:sldId id="283" r:id="rId29"/>
    <p:sldId id="266" r:id="rId30"/>
    <p:sldId id="269" r:id="rId31"/>
    <p:sldId id="270" r:id="rId32"/>
    <p:sldId id="311" r:id="rId33"/>
    <p:sldId id="315" r:id="rId34"/>
    <p:sldId id="276" r:id="rId35"/>
    <p:sldId id="277" r:id="rId36"/>
    <p:sldId id="285" r:id="rId37"/>
    <p:sldId id="289" r:id="rId38"/>
    <p:sldId id="288" r:id="rId39"/>
    <p:sldId id="290" r:id="rId40"/>
    <p:sldId id="316" r:id="rId41"/>
    <p:sldId id="317" r:id="rId42"/>
    <p:sldId id="320"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63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ituanistai.kalbam.lt/?p=33177"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http://www.elt.lt/wp-content/uploads/2007/12/limpop-bar.jpg"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s://www.youtube.com/watch?v=t0vrVri_Kto"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lt.wikipedia.org/wiki/Moral%C4%97s_norma" TargetMode="External"/><Relationship Id="rId2" Type="http://schemas.openxmlformats.org/officeDocument/2006/relationships/hyperlink" Target="http://lt.wikipedia.org/wiki/Elgesys" TargetMode="External"/><Relationship Id="rId1" Type="http://schemas.openxmlformats.org/officeDocument/2006/relationships/slideLayout" Target="../slideLayouts/slideLayout1.xml"/><Relationship Id="rId4" Type="http://schemas.openxmlformats.org/officeDocument/2006/relationships/hyperlink" Target="http://lt.wikipedia.org/wiki/Teis%C4%97s_kodeksa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lt-LT" b="1" u="sng" dirty="0" smtClean="0">
                <a:hlinkClick r:id="rId2" tooltip="Permanent Link to KNYGOJE RANDU GYVENIMO TIESĄ"/>
              </a:rPr>
              <a:t>KNYGOJE RANDU GYVENIMO TIESĄ</a:t>
            </a:r>
            <a:r>
              <a:rPr lang="lt-LT" b="1" dirty="0" smtClean="0"/>
              <a:t/>
            </a:r>
            <a:br>
              <a:rPr lang="lt-LT" b="1" dirty="0" smtClean="0"/>
            </a:br>
            <a:endParaRPr lang="lt-LT" dirty="0"/>
          </a:p>
        </p:txBody>
      </p:sp>
      <p:sp>
        <p:nvSpPr>
          <p:cNvPr id="3" name="Content Placeholder 2"/>
          <p:cNvSpPr>
            <a:spLocks noGrp="1"/>
          </p:cNvSpPr>
          <p:nvPr>
            <p:ph idx="1"/>
          </p:nvPr>
        </p:nvSpPr>
        <p:spPr>
          <a:solidFill>
            <a:schemeClr val="accent6">
              <a:lumMod val="20000"/>
              <a:lumOff val="80000"/>
            </a:schemeClr>
          </a:solidFill>
        </p:spPr>
        <p:txBody>
          <a:bodyPr/>
          <a:lstStyle/>
          <a:p>
            <a:r>
              <a:rPr lang="lt-LT" dirty="0" smtClean="0"/>
              <a:t> Atsimenu, kai būdama antroje klasėje perskaičiau </a:t>
            </a:r>
            <a:r>
              <a:rPr lang="lt-LT" b="1" dirty="0" smtClean="0"/>
              <a:t>Antuano De Sent-Egziuperi „Mažąjį princą“</a:t>
            </a:r>
            <a:r>
              <a:rPr lang="lt-LT" dirty="0" smtClean="0"/>
              <a:t>. Nesupratau joje nieko, maža to – ji man pasirodė nuobodi. Ir tik vėliau, po kelerių metų, aš ją iš tikro „atradau“. Supratau – nereikia skubėti, reikia išmokti skaityti. Knygos augina, bet nelaiku perskaityta knyga gali būti nesuprasta.</a:t>
            </a:r>
            <a:endParaRPr lang="lt-L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2514600"/>
          </a:xfrm>
          <a:solidFill>
            <a:srgbClr val="00B0F0"/>
          </a:solidFill>
        </p:spPr>
        <p:txBody>
          <a:bodyPr>
            <a:normAutofit fontScale="90000"/>
          </a:bodyPr>
          <a:lstStyle/>
          <a:p>
            <a:pPr algn="l"/>
            <a:r>
              <a:rPr lang="lt-LT" dirty="0" smtClean="0"/>
              <a:t/>
            </a:r>
            <a:br>
              <a:rPr lang="lt-LT" dirty="0" smtClean="0"/>
            </a:br>
            <a:r>
              <a:rPr lang="lt-LT" dirty="0" smtClean="0"/>
              <a:t> </a:t>
            </a:r>
            <a:r>
              <a:rPr lang="lt-LT" sz="2000" b="1" dirty="0" smtClean="0"/>
              <a:t>Koledže gavo pravardę - Lunatikas. Jis kitoks nei visi: susimąstęs, užsisvajojęs, užsižiūrėjęs į dangų, net jei tame danguje, daugelio požiūriu, nieko nėra.</a:t>
            </a:r>
            <a:r>
              <a:rPr lang="en-US" sz="2000" b="1" dirty="0" smtClean="0"/>
              <a:t/>
            </a:r>
            <a:br>
              <a:rPr lang="en-US" sz="2000" b="1" dirty="0" smtClean="0"/>
            </a:br>
            <a:r>
              <a:rPr lang="lt-LT" sz="2000" b="1" dirty="0" smtClean="0"/>
              <a:t> </a:t>
            </a:r>
            <a:r>
              <a:rPr lang="en-US" dirty="0" smtClean="0"/>
              <a:t/>
            </a:r>
            <a:br>
              <a:rPr lang="en-US" dirty="0" smtClean="0"/>
            </a:br>
            <a:r>
              <a:rPr lang="lt-LT" dirty="0" smtClean="0"/>
              <a:t> A. de Sent-Egziuperi – karo lakūnas</a:t>
            </a:r>
            <a:br>
              <a:rPr lang="lt-LT" dirty="0" smtClean="0"/>
            </a:br>
            <a:endParaRPr lang="en-US" dirty="0"/>
          </a:p>
        </p:txBody>
      </p:sp>
      <p:sp>
        <p:nvSpPr>
          <p:cNvPr id="3" name="Content Placeholder 2"/>
          <p:cNvSpPr>
            <a:spLocks noGrp="1"/>
          </p:cNvSpPr>
          <p:nvPr>
            <p:ph idx="1"/>
          </p:nvPr>
        </p:nvSpPr>
        <p:spPr>
          <a:xfrm>
            <a:off x="228600" y="2743200"/>
            <a:ext cx="6553200" cy="3886200"/>
          </a:xfrm>
        </p:spPr>
        <p:txBody>
          <a:bodyPr>
            <a:normAutofit fontScale="70000" lnSpcReduction="20000"/>
          </a:bodyPr>
          <a:lstStyle/>
          <a:p>
            <a:pPr>
              <a:buNone/>
            </a:pPr>
            <a:r>
              <a:rPr lang="lt-LT" b="1" i="1" dirty="0" smtClean="0"/>
              <a:t>ĮDOMŪS FAKTAI:</a:t>
            </a:r>
            <a:endParaRPr lang="en-US" dirty="0" smtClean="0"/>
          </a:p>
          <a:p>
            <a:pPr lvl="0"/>
            <a:r>
              <a:rPr lang="lt-LT" dirty="0" smtClean="0"/>
              <a:t>Nuo knygos pasirodymo 1943 m. milijonai žmonių skaito šią alegorinę pasaką, išverstą kone į 80 pasaulio kalbų;</a:t>
            </a:r>
            <a:endParaRPr lang="en-US" dirty="0" smtClean="0"/>
          </a:p>
          <a:p>
            <a:pPr lvl="0"/>
            <a:r>
              <a:rPr lang="lt-LT" dirty="0" smtClean="0"/>
              <a:t>1987 m. Rusijos astronautai atrado naują asteroidą (jis skrieja tarp Marso ir Jupiterio, skersmuo devyniolika kilometrų) ir pavadino jį „Mažojo princo“ autoriaus vardu;</a:t>
            </a:r>
            <a:endParaRPr lang="en-US" dirty="0" smtClean="0"/>
          </a:p>
          <a:p>
            <a:pPr lvl="0"/>
            <a:r>
              <a:rPr lang="lt-LT" dirty="0" smtClean="0"/>
              <a:t>Ant 50-ies frankų banknoto vaizduojamas A.de Sent-Egziuperi, mažasis princas ir parijęs dramblį smauglys;</a:t>
            </a:r>
            <a:endParaRPr lang="en-US" dirty="0" smtClean="0"/>
          </a:p>
          <a:p>
            <a:pPr lvl="0"/>
            <a:r>
              <a:rPr lang="lt-LT" dirty="0" smtClean="0"/>
              <a:t>„Mažasis princas“ – tai mėgstamiausias visų laikų didžiųjų Prancūzijos rašytojų ir lakūnų kūrinys. </a:t>
            </a:r>
            <a:endParaRPr lang="en-US" dirty="0" smtClean="0"/>
          </a:p>
          <a:p>
            <a:endParaRPr lang="en-US" dirty="0"/>
          </a:p>
        </p:txBody>
      </p:sp>
      <p:pic>
        <p:nvPicPr>
          <p:cNvPr id="1026" name="Picture 2" descr="paveikslelis-343-bg"/>
          <p:cNvPicPr>
            <a:picLocks noChangeAspect="1" noChangeArrowheads="1"/>
          </p:cNvPicPr>
          <p:nvPr/>
        </p:nvPicPr>
        <p:blipFill>
          <a:blip r:embed="rId2" cstate="print"/>
          <a:srcRect/>
          <a:stretch>
            <a:fillRect/>
          </a:stretch>
        </p:blipFill>
        <p:spPr bwMode="auto">
          <a:xfrm>
            <a:off x="6934200" y="3733800"/>
            <a:ext cx="2057400" cy="279082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52600"/>
          </a:xfrm>
          <a:solidFill>
            <a:srgbClr val="FFC000"/>
          </a:solidFill>
        </p:spPr>
        <p:txBody>
          <a:bodyPr>
            <a:normAutofit fontScale="90000"/>
          </a:bodyPr>
          <a:lstStyle/>
          <a:p>
            <a:r>
              <a:rPr lang="lt-LT" b="1" i="1" dirty="0" smtClean="0"/>
              <a:t>DEDIKACIJA – kūrinio paskyrimas kokiam nors asmeniui</a:t>
            </a:r>
            <a:r>
              <a:rPr lang="lt-LT" dirty="0" smtClean="0"/>
              <a:t/>
            </a:r>
            <a:br>
              <a:rPr lang="lt-LT" dirty="0" smtClean="0"/>
            </a:br>
            <a:endParaRPr lang="lt-LT" dirty="0"/>
          </a:p>
        </p:txBody>
      </p:sp>
      <p:sp>
        <p:nvSpPr>
          <p:cNvPr id="3" name="Content Placeholder 2"/>
          <p:cNvSpPr>
            <a:spLocks noGrp="1"/>
          </p:cNvSpPr>
          <p:nvPr>
            <p:ph idx="1"/>
          </p:nvPr>
        </p:nvSpPr>
        <p:spPr>
          <a:xfrm>
            <a:off x="457200" y="2590800"/>
            <a:ext cx="8229600" cy="3535363"/>
          </a:xfrm>
        </p:spPr>
        <p:txBody>
          <a:bodyPr/>
          <a:lstStyle/>
          <a:p>
            <a:r>
              <a:rPr lang="lt-LT" dirty="0" smtClean="0"/>
              <a:t>Knyga dedikuojama Leonui Vertui – žydui, kuriam labai reikia paguodos.</a:t>
            </a:r>
          </a:p>
          <a:p>
            <a:pPr>
              <a:buNone/>
            </a:pPr>
            <a:endParaRPr lang="lt-LT" dirty="0" smtClean="0"/>
          </a:p>
          <a:p>
            <a:r>
              <a:rPr lang="lt-LT" dirty="0" smtClean="0"/>
              <a:t>Juntama jungtis tarp suaugusių ir vaikų pasaulių.</a:t>
            </a:r>
            <a:endParaRPr lang="lt-L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a:normAutofit fontScale="90000"/>
          </a:bodyPr>
          <a:lstStyle/>
          <a:p>
            <a:r>
              <a:rPr lang="lt-LT" b="1" i="1" dirty="0" smtClean="0"/>
              <a:t>SITUACIJA</a:t>
            </a:r>
            <a:r>
              <a:rPr lang="lt-LT" dirty="0" smtClean="0"/>
              <a:t/>
            </a:r>
            <a:br>
              <a:rPr lang="lt-LT" dirty="0" smtClean="0"/>
            </a:br>
            <a:endParaRPr lang="lt-LT" dirty="0"/>
          </a:p>
        </p:txBody>
      </p:sp>
      <p:sp>
        <p:nvSpPr>
          <p:cNvPr id="3" name="Content Placeholder 2"/>
          <p:cNvSpPr>
            <a:spLocks noGrp="1"/>
          </p:cNvSpPr>
          <p:nvPr>
            <p:ph idx="1"/>
          </p:nvPr>
        </p:nvSpPr>
        <p:spPr>
          <a:xfrm>
            <a:off x="457200" y="1676400"/>
            <a:ext cx="8229600" cy="4449763"/>
          </a:xfrm>
        </p:spPr>
        <p:txBody>
          <a:bodyPr>
            <a:normAutofit fontScale="92500" lnSpcReduction="20000"/>
          </a:bodyPr>
          <a:lstStyle/>
          <a:p>
            <a:r>
              <a:rPr lang="lt-LT" dirty="0" smtClean="0"/>
              <a:t>Pasaka „Mažasis princas“ atsirado rašytojui išgyvenant klaikią </a:t>
            </a:r>
            <a:r>
              <a:rPr lang="lt-LT" b="1" dirty="0" smtClean="0"/>
              <a:t>pasaulinę grėsmę</a:t>
            </a:r>
            <a:r>
              <a:rPr lang="lt-LT" dirty="0" smtClean="0"/>
              <a:t>, </a:t>
            </a:r>
            <a:r>
              <a:rPr lang="lt-LT" b="1" dirty="0" smtClean="0"/>
              <a:t>baimę, kurią juto kiekvienas žmogus karo metu.</a:t>
            </a:r>
            <a:r>
              <a:rPr lang="lt-LT" dirty="0" smtClean="0"/>
              <a:t> Didžiulis troškimas kilti į mūšį su savo eskadrile ir žinojimas, kad esi netinkamas karo tarnybai dėl silpnos sveikatos, bejėgiškumas  skaudžiai žeidė A.de Sent-Egziuperi. </a:t>
            </a:r>
          </a:p>
          <a:p>
            <a:r>
              <a:rPr lang="lt-LT" dirty="0" smtClean="0"/>
              <a:t>1944 m. liepos 31 d. A. de Sent-Egziuperi iš žvalgybinio skrydžio nebegrįžo . Manoma, kad jį pašovė ir nugramzdino į Viduržiemio jūrą naikinamosios vokiečių aviacijos lėktuvas. </a:t>
            </a:r>
          </a:p>
          <a:p>
            <a:endParaRPr lang="lt-L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44762"/>
          </a:xfrm>
          <a:solidFill>
            <a:schemeClr val="accent2">
              <a:lumMod val="20000"/>
              <a:lumOff val="80000"/>
            </a:schemeClr>
          </a:solidFill>
        </p:spPr>
        <p:txBody>
          <a:bodyPr>
            <a:normAutofit fontScale="90000"/>
          </a:bodyPr>
          <a:lstStyle/>
          <a:p>
            <a:r>
              <a:rPr lang="lt-LT" dirty="0" smtClean="0"/>
              <a:t>Beje, pats Antuanas de Sent-Egziuperi sakė:,,...nenorėčiau, kad mano knygą kas nors skaitytų paviršutiniškai.“</a:t>
            </a:r>
            <a:r>
              <a:rPr lang="en-US" dirty="0" smtClean="0"/>
              <a:t/>
            </a:r>
            <a:br>
              <a:rPr lang="en-US" dirty="0" smtClean="0"/>
            </a:br>
            <a:endParaRPr lang="en-US" dirty="0"/>
          </a:p>
        </p:txBody>
      </p:sp>
      <p:sp>
        <p:nvSpPr>
          <p:cNvPr id="3" name="Content Placeholder 2"/>
          <p:cNvSpPr>
            <a:spLocks noGrp="1"/>
          </p:cNvSpPr>
          <p:nvPr>
            <p:ph idx="1"/>
          </p:nvPr>
        </p:nvSpPr>
        <p:spPr>
          <a:xfrm>
            <a:off x="457200" y="3810000"/>
            <a:ext cx="8229600" cy="2316163"/>
          </a:xfrm>
        </p:spPr>
        <p:txBody>
          <a:bodyPr/>
          <a:lstStyle/>
          <a:p>
            <a:endParaRPr lang="en-US" dirty="0"/>
          </a:p>
        </p:txBody>
      </p:sp>
      <p:pic>
        <p:nvPicPr>
          <p:cNvPr id="4" name="Picture 2" descr="21,60 КБ"/>
          <p:cNvPicPr>
            <a:picLocks noChangeAspect="1" noChangeArrowheads="1"/>
          </p:cNvPicPr>
          <p:nvPr/>
        </p:nvPicPr>
        <p:blipFill>
          <a:blip r:embed="rId2" cstate="print"/>
          <a:srcRect/>
          <a:stretch>
            <a:fillRect/>
          </a:stretch>
        </p:blipFill>
        <p:spPr bwMode="auto">
          <a:xfrm>
            <a:off x="5181600" y="2286000"/>
            <a:ext cx="3962400" cy="45720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1027" name="Picture 3" descr="22,65 КБ"/>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Box 5"/>
          <p:cNvSpPr txBox="1"/>
          <p:nvPr/>
        </p:nvSpPr>
        <p:spPr>
          <a:xfrm>
            <a:off x="990600" y="762000"/>
            <a:ext cx="4876800" cy="3785652"/>
          </a:xfrm>
          <a:prstGeom prst="rect">
            <a:avLst/>
          </a:prstGeom>
          <a:noFill/>
        </p:spPr>
        <p:txBody>
          <a:bodyPr wrap="square" rtlCol="0">
            <a:spAutoFit/>
          </a:bodyPr>
          <a:lstStyle/>
          <a:p>
            <a:pPr algn="ctr"/>
            <a:r>
              <a:rPr lang="en-US" sz="4000" b="1" dirty="0" err="1" smtClean="0">
                <a:solidFill>
                  <a:schemeClr val="accent5">
                    <a:lumMod val="50000"/>
                  </a:schemeClr>
                </a:solidFill>
              </a:rPr>
              <a:t>Antuanas</a:t>
            </a:r>
            <a:r>
              <a:rPr lang="en-US" sz="4000" b="1" dirty="0" smtClean="0">
                <a:solidFill>
                  <a:schemeClr val="accent5">
                    <a:lumMod val="50000"/>
                  </a:schemeClr>
                </a:solidFill>
              </a:rPr>
              <a:t> de Sent-</a:t>
            </a:r>
            <a:r>
              <a:rPr lang="en-US" sz="4000" b="1" dirty="0" err="1" smtClean="0">
                <a:solidFill>
                  <a:schemeClr val="accent5">
                    <a:lumMod val="50000"/>
                  </a:schemeClr>
                </a:solidFill>
              </a:rPr>
              <a:t>Egziuperi</a:t>
            </a:r>
            <a:endParaRPr lang="en-US" sz="4000" b="1" dirty="0" smtClean="0">
              <a:solidFill>
                <a:schemeClr val="accent5">
                  <a:lumMod val="50000"/>
                </a:schemeClr>
              </a:solidFill>
            </a:endParaRPr>
          </a:p>
          <a:p>
            <a:pPr algn="ctr"/>
            <a:r>
              <a:rPr lang="lt-LT" sz="4000" b="1" dirty="0" smtClean="0">
                <a:solidFill>
                  <a:schemeClr val="accent5">
                    <a:lumMod val="50000"/>
                  </a:schemeClr>
                </a:solidFill>
              </a:rPr>
              <a:t>,,Mažasis princas”</a:t>
            </a:r>
          </a:p>
          <a:p>
            <a:pPr algn="ctr"/>
            <a:endParaRPr lang="lt-LT" sz="4000" b="1" i="1" dirty="0" smtClean="0"/>
          </a:p>
          <a:p>
            <a:pPr algn="ctr"/>
            <a:r>
              <a:rPr lang="lt-LT" sz="4000" b="1" i="1" dirty="0" smtClean="0"/>
              <a:t>VEIKĖJAI</a:t>
            </a:r>
            <a:endParaRPr lang="lt-LT" sz="4000" dirty="0" smtClean="0"/>
          </a:p>
          <a:p>
            <a:pPr algn="ctr"/>
            <a:endParaRPr lang="en-US" sz="4000" b="1" dirty="0">
              <a:solidFill>
                <a:schemeClr val="accent5">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lt-LT" i="1" dirty="0" smtClean="0"/>
              <a:t>L a k ū n a s</a:t>
            </a:r>
            <a:endParaRPr lang="lt-LT" dirty="0"/>
          </a:p>
        </p:txBody>
      </p:sp>
      <p:sp>
        <p:nvSpPr>
          <p:cNvPr id="3" name="Content Placeholder 2"/>
          <p:cNvSpPr>
            <a:spLocks noGrp="1"/>
          </p:cNvSpPr>
          <p:nvPr>
            <p:ph idx="1"/>
          </p:nvPr>
        </p:nvSpPr>
        <p:spPr/>
        <p:txBody>
          <a:bodyPr>
            <a:normAutofit/>
          </a:bodyPr>
          <a:lstStyle/>
          <a:p>
            <a:r>
              <a:rPr lang="lt-LT" dirty="0" smtClean="0"/>
              <a:t>Gali priminti </a:t>
            </a:r>
            <a:r>
              <a:rPr lang="lt-LT" b="1" dirty="0" smtClean="0"/>
              <a:t>patį rašytoją </a:t>
            </a:r>
            <a:r>
              <a:rPr lang="lt-LT" dirty="0" smtClean="0"/>
              <a:t>– pašto lakūną, kuriam taisyti paprastos konstrukcijos aeroplaną, ištikus nelaimei, nebuvo pirmiena.</a:t>
            </a:r>
          </a:p>
          <a:p>
            <a:pPr>
              <a:buNone/>
            </a:pPr>
            <a:r>
              <a:rPr lang="lt-LT" dirty="0" smtClean="0"/>
              <a:t> </a:t>
            </a:r>
          </a:p>
          <a:p>
            <a:r>
              <a:rPr lang="lt-LT" dirty="0" smtClean="0"/>
              <a:t>Kita vertus, šis veikėjas gali asocijuotis su </a:t>
            </a:r>
            <a:r>
              <a:rPr lang="lt-LT" b="1" dirty="0" smtClean="0"/>
              <a:t>kiekvienu žmogumi</a:t>
            </a:r>
            <a:r>
              <a:rPr lang="lt-LT" dirty="0" smtClean="0"/>
              <a:t>, norinčiu pakilti virš savo kasdienybės, išskleisti savo svajonių sparnus ir siekti idealo. </a:t>
            </a:r>
          </a:p>
          <a:p>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lt-LT" i="1" dirty="0" smtClean="0"/>
              <a:t>M a ž a s i s   p r i n c a</a:t>
            </a:r>
            <a:r>
              <a:rPr lang="lt-LT" dirty="0" smtClean="0"/>
              <a:t> s</a:t>
            </a:r>
            <a:endParaRPr lang="lt-LT" dirty="0"/>
          </a:p>
        </p:txBody>
      </p:sp>
      <p:sp>
        <p:nvSpPr>
          <p:cNvPr id="3" name="Content Placeholder 2"/>
          <p:cNvSpPr>
            <a:spLocks noGrp="1"/>
          </p:cNvSpPr>
          <p:nvPr>
            <p:ph idx="1"/>
          </p:nvPr>
        </p:nvSpPr>
        <p:spPr/>
        <p:txBody>
          <a:bodyPr/>
          <a:lstStyle/>
          <a:p>
            <a:r>
              <a:rPr lang="lt-LT" dirty="0" smtClean="0"/>
              <a:t>Tai yra vaikas, glūdintis kiekviename iš mūsų.</a:t>
            </a:r>
            <a:endParaRPr lang="lt-LT" dirty="0"/>
          </a:p>
        </p:txBody>
      </p:sp>
      <p:pic>
        <p:nvPicPr>
          <p:cNvPr id="4" name="Picture 2" descr="18,82 КБ"/>
          <p:cNvPicPr>
            <a:picLocks noChangeAspect="1" noChangeArrowheads="1"/>
          </p:cNvPicPr>
          <p:nvPr/>
        </p:nvPicPr>
        <p:blipFill>
          <a:blip r:embed="rId2" cstate="print"/>
          <a:srcRect/>
          <a:stretch>
            <a:fillRect/>
          </a:stretch>
        </p:blipFill>
        <p:spPr bwMode="auto">
          <a:xfrm>
            <a:off x="2667000" y="2286000"/>
            <a:ext cx="3429000" cy="43434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1" i="1" u="sng" dirty="0" smtClean="0"/>
              <a:t>1 užduotis</a:t>
            </a:r>
            <a:r>
              <a:rPr lang="lt-LT" dirty="0" smtClean="0"/>
              <a:t/>
            </a:r>
            <a:br>
              <a:rPr lang="lt-LT" dirty="0" smtClean="0"/>
            </a:br>
            <a:endParaRPr lang="lt-LT" dirty="0"/>
          </a:p>
        </p:txBody>
      </p:sp>
      <p:sp>
        <p:nvSpPr>
          <p:cNvPr id="3" name="Content Placeholder 2"/>
          <p:cNvSpPr>
            <a:spLocks noGrp="1"/>
          </p:cNvSpPr>
          <p:nvPr>
            <p:ph idx="1"/>
          </p:nvPr>
        </p:nvSpPr>
        <p:spPr>
          <a:xfrm>
            <a:off x="228600" y="1600200"/>
            <a:ext cx="8458200" cy="4525963"/>
          </a:xfrm>
        </p:spPr>
        <p:txBody>
          <a:bodyPr/>
          <a:lstStyle/>
          <a:p>
            <a:r>
              <a:rPr lang="lt-LT" i="1" dirty="0" smtClean="0"/>
              <a:t>Pabandykite paaiškinti, kodėl rašytojas A. de Sent-Egziuperi mažąjį vaiką pavadino  </a:t>
            </a:r>
            <a:r>
              <a:rPr lang="lt-LT" b="1" i="1" dirty="0" smtClean="0">
                <a:solidFill>
                  <a:srgbClr val="FFC000"/>
                </a:solidFill>
              </a:rPr>
              <a:t>p r i n c u</a:t>
            </a:r>
            <a:r>
              <a:rPr lang="lt-LT" i="1" dirty="0" smtClean="0"/>
              <a:t>, suteikė jam aukštos kilmės statusą. </a:t>
            </a:r>
          </a:p>
          <a:p>
            <a:r>
              <a:rPr lang="lt-LT" i="1" dirty="0" smtClean="0"/>
              <a:t>Prisiminkite ir pasakokite savo vaikystės potyrius ar poelgius, kurie stebino aplinkinius žmones jūsų išmintimi, širdingumu, atsakingumu, rimtumu, atkaklumu, nepaprasta išmone ir sielos gelme.</a:t>
            </a:r>
            <a:endParaRPr lang="lt-LT" dirty="0" smtClean="0"/>
          </a:p>
          <a:p>
            <a:endParaRPr lang="lt-L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a:solidFill>
            <a:schemeClr val="accent2">
              <a:lumMod val="40000"/>
              <a:lumOff val="60000"/>
            </a:schemeClr>
          </a:solidFill>
        </p:spPr>
        <p:txBody>
          <a:bodyPr>
            <a:normAutofit fontScale="90000"/>
          </a:bodyPr>
          <a:lstStyle/>
          <a:p>
            <a:r>
              <a:rPr lang="lt-LT" b="1" i="1" u="sng" dirty="0" smtClean="0"/>
              <a:t/>
            </a:r>
            <a:br>
              <a:rPr lang="lt-LT" b="1" i="1" u="sng" dirty="0" smtClean="0"/>
            </a:br>
            <a:r>
              <a:rPr lang="lt-LT" b="1" i="1" u="sng" dirty="0" smtClean="0"/>
              <a:t>2 užduotis</a:t>
            </a:r>
            <a:r>
              <a:rPr lang="lt-LT" dirty="0" smtClean="0"/>
              <a:t/>
            </a:r>
            <a:br>
              <a:rPr lang="lt-LT" dirty="0" smtClean="0"/>
            </a:br>
            <a:endParaRPr lang="lt-LT" dirty="0"/>
          </a:p>
        </p:txBody>
      </p:sp>
      <p:sp>
        <p:nvSpPr>
          <p:cNvPr id="3" name="Content Placeholder 2"/>
          <p:cNvSpPr>
            <a:spLocks noGrp="1"/>
          </p:cNvSpPr>
          <p:nvPr>
            <p:ph idx="1"/>
          </p:nvPr>
        </p:nvSpPr>
        <p:spPr>
          <a:xfrm>
            <a:off x="304800" y="1295400"/>
            <a:ext cx="8382000" cy="5334000"/>
          </a:xfrm>
        </p:spPr>
        <p:txBody>
          <a:bodyPr>
            <a:normAutofit lnSpcReduction="10000"/>
          </a:bodyPr>
          <a:lstStyle/>
          <a:p>
            <a:r>
              <a:rPr lang="lt-LT" i="1" dirty="0" smtClean="0"/>
              <a:t>Dabartinį ekonominį sunkmetį didžioji žmonių dalis vertina labai neigiamai: maži atlyginimai arba visiškai netenkama darbo, prarandamas tikėjimas dėl užtikrinto rytojaus... Ši situacija gali būti prilyginama priverstiniam lakūno nusileidimui Sacharoje. </a:t>
            </a:r>
          </a:p>
          <a:p>
            <a:r>
              <a:rPr lang="lt-LT" i="1" dirty="0" smtClean="0"/>
              <a:t>Tik vedamas vidinio savo vaiko žmogus gali atrasti gyvybės vandens šulinį ir pradėti naują  gyvenimą. </a:t>
            </a:r>
            <a:r>
              <a:rPr lang="lt-LT" b="1" i="1" dirty="0" smtClean="0">
                <a:solidFill>
                  <a:srgbClr val="7030A0"/>
                </a:solidFill>
              </a:rPr>
              <a:t>Parašykite 3-4 sakinius, kuriuos Mažasis Princas galėtų pasakyti ekonominės krizės metu šiuolaikiniam žmogui. Kodėl?</a:t>
            </a:r>
            <a:endParaRPr lang="lt-LT" b="1" dirty="0" smtClean="0">
              <a:solidFill>
                <a:srgbClr val="7030A0"/>
              </a:solidFill>
            </a:endParaRPr>
          </a:p>
          <a:p>
            <a:endParaRPr lang="lt-L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r>
              <a:rPr lang="lt-LT" b="1" dirty="0" smtClean="0"/>
              <a:t>BAOBABAI</a:t>
            </a:r>
            <a:endParaRPr lang="lt-LT" dirty="0"/>
          </a:p>
        </p:txBody>
      </p:sp>
      <p:sp>
        <p:nvSpPr>
          <p:cNvPr id="3" name="Content Placeholder 2"/>
          <p:cNvSpPr>
            <a:spLocks noGrp="1"/>
          </p:cNvSpPr>
          <p:nvPr>
            <p:ph idx="1"/>
          </p:nvPr>
        </p:nvSpPr>
        <p:spPr/>
        <p:txBody>
          <a:bodyPr/>
          <a:lstStyle/>
          <a:p>
            <a:endParaRPr lang="lt-LT" dirty="0"/>
          </a:p>
        </p:txBody>
      </p:sp>
      <p:pic>
        <p:nvPicPr>
          <p:cNvPr id="4" name="Picture 3" descr="5c"/>
          <p:cNvPicPr/>
          <p:nvPr/>
        </p:nvPicPr>
        <p:blipFill>
          <a:blip r:embed="rId2" cstate="print"/>
          <a:srcRect/>
          <a:stretch>
            <a:fillRect/>
          </a:stretch>
        </p:blipFill>
        <p:spPr bwMode="auto">
          <a:xfrm>
            <a:off x="2743200" y="2286000"/>
            <a:ext cx="3886200" cy="429577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590800"/>
          </a:xfrm>
          <a:solidFill>
            <a:schemeClr val="accent3">
              <a:lumMod val="40000"/>
              <a:lumOff val="60000"/>
            </a:schemeClr>
          </a:solidFill>
        </p:spPr>
        <p:txBody>
          <a:bodyPr>
            <a:normAutofit fontScale="90000"/>
          </a:bodyPr>
          <a:lstStyle/>
          <a:p>
            <a:r>
              <a:rPr lang="lt-LT" b="1" i="1" u="sng" dirty="0" smtClean="0"/>
              <a:t/>
            </a:r>
            <a:br>
              <a:rPr lang="lt-LT" b="1" i="1" u="sng" dirty="0" smtClean="0"/>
            </a:br>
            <a:r>
              <a:rPr lang="lt-LT" b="1" i="1" u="sng" dirty="0" smtClean="0"/>
              <a:t/>
            </a:r>
            <a:br>
              <a:rPr lang="lt-LT" b="1" i="1" u="sng" dirty="0" smtClean="0"/>
            </a:br>
            <a:r>
              <a:rPr lang="lt-LT" b="1" i="1" u="sng" dirty="0" smtClean="0"/>
              <a:t>3 užduotis.</a:t>
            </a:r>
            <a:br>
              <a:rPr lang="lt-LT" b="1" i="1" u="sng" dirty="0" smtClean="0"/>
            </a:br>
            <a:r>
              <a:rPr lang="lt-LT" sz="4000" i="1" dirty="0" smtClean="0"/>
              <a:t>Perskaitykite mokslinį aprašymą apie baobabo medį ir atsakykite į pateiktus klausimus:</a:t>
            </a:r>
            <a:r>
              <a:rPr lang="lt-LT" dirty="0" smtClean="0"/>
              <a:t/>
            </a:r>
            <a:br>
              <a:rPr lang="lt-LT" dirty="0" smtClean="0"/>
            </a:br>
            <a:r>
              <a:rPr lang="lt-LT" dirty="0" smtClean="0"/>
              <a:t/>
            </a:r>
            <a:br>
              <a:rPr lang="lt-LT" dirty="0" smtClean="0"/>
            </a:br>
            <a:endParaRPr lang="lt-LT" dirty="0"/>
          </a:p>
        </p:txBody>
      </p:sp>
      <p:sp>
        <p:nvSpPr>
          <p:cNvPr id="3" name="Content Placeholder 2"/>
          <p:cNvSpPr>
            <a:spLocks noGrp="1"/>
          </p:cNvSpPr>
          <p:nvPr>
            <p:ph idx="1"/>
          </p:nvPr>
        </p:nvSpPr>
        <p:spPr>
          <a:xfrm>
            <a:off x="304800" y="2286000"/>
            <a:ext cx="8382000" cy="4343400"/>
          </a:xfrm>
        </p:spPr>
        <p:txBody>
          <a:bodyPr>
            <a:normAutofit fontScale="92500" lnSpcReduction="10000"/>
          </a:bodyPr>
          <a:lstStyle/>
          <a:p>
            <a:pPr>
              <a:buNone/>
            </a:pPr>
            <a:endParaRPr lang="lt-LT" dirty="0" smtClean="0"/>
          </a:p>
          <a:p>
            <a:pPr lvl="0"/>
            <a:r>
              <a:rPr lang="lt-LT" i="1" dirty="0" smtClean="0"/>
              <a:t>Kokios medžio savybės ryškėja Afrikos legendose apie baobabą?</a:t>
            </a:r>
            <a:endParaRPr lang="lt-LT" dirty="0" smtClean="0"/>
          </a:p>
          <a:p>
            <a:pPr lvl="0"/>
            <a:r>
              <a:rPr lang="lt-LT" i="1" dirty="0" smtClean="0"/>
              <a:t>Kokie faktai kalba apie šio medžio atsparumą ir gajumą?</a:t>
            </a:r>
            <a:endParaRPr lang="lt-LT" dirty="0" smtClean="0"/>
          </a:p>
          <a:p>
            <a:pPr lvl="0"/>
            <a:r>
              <a:rPr lang="lt-LT" i="1" dirty="0" smtClean="0"/>
              <a:t>Afrikos gyventojai baobabo medį priskiria prie maginių medžių.</a:t>
            </a:r>
            <a:endParaRPr lang="lt-LT" dirty="0" smtClean="0"/>
          </a:p>
          <a:p>
            <a:pPr marL="514350" indent="-514350">
              <a:buNone/>
            </a:pPr>
            <a:r>
              <a:rPr lang="lt-LT" i="1" dirty="0" smtClean="0"/>
              <a:t>      (Kuo pasireiškia seniausio ir didžiausio pasaulyje medžio stebuklingumas?)</a:t>
            </a:r>
            <a:endParaRPr lang="lt-LT" dirty="0" smtClean="0"/>
          </a:p>
          <a:p>
            <a:pPr marL="514350" indent="-514350">
              <a:buAutoNum type="alphaLcParenR"/>
            </a:pPr>
            <a:endParaRPr lang="lt-LT" dirty="0" smtClean="0"/>
          </a:p>
          <a:p>
            <a:endParaRPr lang="lt-LT" dirty="0" smtClean="0"/>
          </a:p>
          <a:p>
            <a:endParaRPr lang="lt-L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1" i="1" dirty="0" smtClean="0"/>
              <a:t>BAOBABAI</a:t>
            </a:r>
            <a:r>
              <a:rPr lang="lt-LT" dirty="0" smtClean="0"/>
              <a:t/>
            </a:r>
            <a:br>
              <a:rPr lang="lt-LT" dirty="0" smtClean="0"/>
            </a:br>
            <a:endParaRPr lang="lt-LT" dirty="0"/>
          </a:p>
        </p:txBody>
      </p:sp>
      <p:pic>
        <p:nvPicPr>
          <p:cNvPr id="4" name="Content Placeholder 3" descr="http://www.elt.lt/wp-content/uploads/2007/12/limpop-bar.jpg"/>
          <p:cNvPicPr>
            <a:picLocks noGrp="1"/>
          </p:cNvPicPr>
          <p:nvPr>
            <p:ph idx="1"/>
          </p:nvPr>
        </p:nvPicPr>
        <p:blipFill>
          <a:blip r:embed="rId2" r:link="rId3" cstate="print"/>
          <a:srcRect/>
          <a:stretch>
            <a:fillRect/>
          </a:stretch>
        </p:blipFill>
        <p:spPr bwMode="auto">
          <a:xfrm>
            <a:off x="0" y="2667000"/>
            <a:ext cx="4578277" cy="4191000"/>
          </a:xfrm>
          <a:prstGeom prst="rect">
            <a:avLst/>
          </a:prstGeom>
          <a:noFill/>
          <a:ln w="9525">
            <a:noFill/>
            <a:miter lim="800000"/>
            <a:headEnd/>
            <a:tailEnd/>
          </a:ln>
        </p:spPr>
      </p:pic>
      <p:pic>
        <p:nvPicPr>
          <p:cNvPr id="5" name="Picture 4" descr="baobabo žiedas"/>
          <p:cNvPicPr/>
          <p:nvPr/>
        </p:nvPicPr>
        <p:blipFill>
          <a:blip r:embed="rId4" cstate="print"/>
          <a:srcRect/>
          <a:stretch>
            <a:fillRect/>
          </a:stretch>
        </p:blipFill>
        <p:spPr bwMode="auto">
          <a:xfrm>
            <a:off x="6858000" y="1600200"/>
            <a:ext cx="1962150" cy="1905000"/>
          </a:xfrm>
          <a:prstGeom prst="rect">
            <a:avLst/>
          </a:prstGeom>
          <a:noFill/>
          <a:ln w="9525">
            <a:noFill/>
            <a:miter lim="800000"/>
            <a:headEnd/>
            <a:tailEnd/>
          </a:ln>
        </p:spPr>
      </p:pic>
      <p:pic>
        <p:nvPicPr>
          <p:cNvPr id="6" name="Picture 5" descr="baobabo+ziedas"/>
          <p:cNvPicPr/>
          <p:nvPr/>
        </p:nvPicPr>
        <p:blipFill>
          <a:blip r:embed="rId5" cstate="print"/>
          <a:srcRect/>
          <a:stretch>
            <a:fillRect/>
          </a:stretch>
        </p:blipFill>
        <p:spPr bwMode="auto">
          <a:xfrm>
            <a:off x="5638800" y="4038600"/>
            <a:ext cx="3048000" cy="2286000"/>
          </a:xfrm>
          <a:prstGeom prst="rect">
            <a:avLst/>
          </a:prstGeom>
          <a:noFill/>
          <a:ln w="9525">
            <a:noFill/>
            <a:miter lim="800000"/>
            <a:headEnd/>
            <a:tailEnd/>
          </a:ln>
        </p:spPr>
      </p:pic>
      <p:sp>
        <p:nvSpPr>
          <p:cNvPr id="7" name="Rectangle 6"/>
          <p:cNvSpPr/>
          <p:nvPr/>
        </p:nvSpPr>
        <p:spPr>
          <a:xfrm>
            <a:off x="609600" y="990600"/>
            <a:ext cx="6019800" cy="1323439"/>
          </a:xfrm>
          <a:prstGeom prst="rect">
            <a:avLst/>
          </a:prstGeom>
        </p:spPr>
        <p:txBody>
          <a:bodyPr wrap="square">
            <a:spAutoFit/>
          </a:bodyPr>
          <a:lstStyle/>
          <a:p>
            <a:r>
              <a:rPr lang="lt-LT" sz="2000" dirty="0" smtClean="0"/>
              <a:t>Kasdien vis ką nors sužinodavau apie jo planetą, apie tai, kaip jis išvyko, kaip keliavo. Tatai išaiškėdavo pamažu, samprotaujant apie šį bei tą. Pavyzdžiui, trečią dieną išgirdau, koks nelemtas dalykas yra baobabų kerojimas.</a:t>
            </a:r>
            <a:endParaRPr lang="lt-LT"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endParaRPr lang="lt-LT" dirty="0"/>
          </a:p>
        </p:txBody>
      </p:sp>
      <p:sp>
        <p:nvSpPr>
          <p:cNvPr id="3" name="Content Placeholder 2"/>
          <p:cNvSpPr>
            <a:spLocks noGrp="1"/>
          </p:cNvSpPr>
          <p:nvPr>
            <p:ph idx="1"/>
          </p:nvPr>
        </p:nvSpPr>
        <p:spPr>
          <a:xfrm>
            <a:off x="0" y="381000"/>
            <a:ext cx="9144000" cy="6324600"/>
          </a:xfrm>
        </p:spPr>
        <p:txBody>
          <a:bodyPr>
            <a:normAutofit fontScale="62500" lnSpcReduction="20000"/>
          </a:bodyPr>
          <a:lstStyle/>
          <a:p>
            <a:r>
              <a:rPr lang="lt-LT" sz="4000" dirty="0" smtClean="0"/>
              <a:t>Baobabas (lot. pavadinimas Adansonia digitata) – tai masyvus bomakmedinių šeimos medis, augantis Afrikos savanose, taip pat aptinkamas Australijoje ir Azijoje. Baobabų žinomos 8 rūšys. Baobabo aukštis iki 25 m, kamieno skersmuo apie 12 m . Išgyvena iki 4 – 5 tūkstančių metų. </a:t>
            </a:r>
            <a:r>
              <a:rPr lang="lt-LT" sz="4000" b="1" dirty="0" smtClean="0"/>
              <a:t>Tai vienas didžiausių medžių pasaulyje</a:t>
            </a:r>
            <a:r>
              <a:rPr lang="lt-LT" sz="4000" dirty="0" smtClean="0"/>
              <a:t>. </a:t>
            </a:r>
          </a:p>
          <a:p>
            <a:r>
              <a:rPr lang="lt-LT" sz="4000" dirty="0" smtClean="0"/>
              <a:t>       </a:t>
            </a:r>
            <a:r>
              <a:rPr lang="lt-LT" sz="4500" dirty="0" smtClean="0"/>
              <a:t>Baobabas atrodo labai įspūdingai ir keistai. Tai lapuotis medis, tačiau 9 mėnesius per metus būna be lapų, todėl pažiūrėjus atrodo, kad auga šaknimis į viršų. </a:t>
            </a:r>
            <a:r>
              <a:rPr lang="lt-LT" sz="4500" b="1" dirty="0" smtClean="0"/>
              <a:t>Afrikos legenda </a:t>
            </a:r>
            <a:r>
              <a:rPr lang="lt-LT" sz="4500" dirty="0" smtClean="0"/>
              <a:t>pasakoja, kad velnias baobabą išrovė, apvertė ir įkišo į žemę. Taip ir paliko augti šaknimis į viršų. Anot kitos legendos, baobabas – pirmasis medis, atsiradęs Žemėje. Vieną dieną jis išvydo gražią aukštą palmę ir užsimanė būti aukštesnis. Kitą dieną jis pamatė medį su gražiais dideliais žiedais, tada ir jis užsimanė gražių didelių žiedų. Trečią dieną jis pastebėjo figmedį ir panorėjo didelių sultingų vaisių. Dievui atsibodo pildyti jo norus, tada išrovė baobabą, apvertęs šaknimis į viršų, įkišo į žemę, kad tas užsičiauptų. </a:t>
            </a:r>
            <a:endParaRPr lang="lt-LT" sz="4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lt-LT" dirty="0"/>
          </a:p>
        </p:txBody>
      </p:sp>
      <p:sp>
        <p:nvSpPr>
          <p:cNvPr id="3" name="Content Placeholder 2"/>
          <p:cNvSpPr>
            <a:spLocks noGrp="1"/>
          </p:cNvSpPr>
          <p:nvPr>
            <p:ph idx="1"/>
          </p:nvPr>
        </p:nvSpPr>
        <p:spPr>
          <a:xfrm>
            <a:off x="0" y="762000"/>
            <a:ext cx="9144000" cy="5791200"/>
          </a:xfrm>
        </p:spPr>
        <p:txBody>
          <a:bodyPr>
            <a:normAutofit fontScale="70000" lnSpcReduction="20000"/>
          </a:bodyPr>
          <a:lstStyle/>
          <a:p>
            <a:r>
              <a:rPr lang="lt-LT" dirty="0" smtClean="0"/>
              <a:t> </a:t>
            </a:r>
            <a:r>
              <a:rPr lang="lt-LT" sz="3400" dirty="0" smtClean="0"/>
              <a:t>Baobabai labai </a:t>
            </a:r>
            <a:r>
              <a:rPr lang="lt-LT" sz="3400" b="1" dirty="0" smtClean="0"/>
              <a:t>atsparūs</a:t>
            </a:r>
            <a:r>
              <a:rPr lang="lt-LT" sz="3400" dirty="0" smtClean="0"/>
              <a:t>. Medis gali būti sudegintas ar nupjautos jo šaknys, bet sugeba atželti iš vienos šaknies ataugos ir toliau augti. Baobabai puikiai prisitaikę kaupti vandenį. Jie susikuria savo ekosistemą, todėl tampa daugelio gyvūnų maitintojais, pradedant nuo mažiausių organizmų, gyvenančių žievės plyšiuose, ir baigiant paukščiais ar stambiais žinduoliais. Paukščiai suka lizdus baobabo šakose, beždžionės babuinai, lemūrai skina vaisius, šikšnosparniai minta žiedų nektaru ir žiedadulkėmis, o drambliai atsilaužia ir ėda patį medį. </a:t>
            </a:r>
          </a:p>
          <a:p>
            <a:r>
              <a:rPr lang="lt-LT" sz="3400" dirty="0" smtClean="0"/>
              <a:t>         Baobabai auga iš sėklų. Mažas baobabas savo forma visiškai nepanašus į baobabą. Ir turbūt todėl Afrikos gyventojai tiki, kad baobabas yra ne toks kaip kiti medžiai – jis </a:t>
            </a:r>
            <a:r>
              <a:rPr lang="lt-LT" sz="3400" b="1" dirty="0" smtClean="0"/>
              <a:t>stebuklingas</a:t>
            </a:r>
            <a:r>
              <a:rPr lang="lt-LT" sz="3400" dirty="0" smtClean="0"/>
              <a:t>, jis auga kitaip, o vieną dieną garsiai griūna visu ūgiu žemėn, subyra ir išnyksta. Pasenęs medis ima pūti iš vidaus kol suyra ir nugriūna, o lieka krūva subyrėjusio pluošto. Todėl žmonės sako, kad baobabai nemiršta, jie paprasčiausiai pradingsta. Nesistebima, kad jie laikomi netgi magiškais medžiais.</a:t>
            </a:r>
          </a:p>
          <a:p>
            <a:pPr>
              <a:buNone/>
            </a:pPr>
            <a:endParaRPr lang="lt-LT" sz="3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7200"/>
            <a:ext cx="7772400" cy="1470025"/>
          </a:xfrm>
          <a:solidFill>
            <a:schemeClr val="accent1">
              <a:lumMod val="40000"/>
              <a:lumOff val="60000"/>
            </a:schemeClr>
          </a:solidFill>
        </p:spPr>
        <p:txBody>
          <a:bodyPr/>
          <a:lstStyle/>
          <a:p>
            <a:r>
              <a:rPr lang="lt-LT" dirty="0" smtClean="0"/>
              <a:t>Namų darbas</a:t>
            </a:r>
            <a:endParaRPr lang="lt-LT" dirty="0"/>
          </a:p>
        </p:txBody>
      </p:sp>
      <p:sp>
        <p:nvSpPr>
          <p:cNvPr id="3" name="Subtitle 2"/>
          <p:cNvSpPr>
            <a:spLocks noGrp="1"/>
          </p:cNvSpPr>
          <p:nvPr>
            <p:ph type="subTitle" idx="1"/>
          </p:nvPr>
        </p:nvSpPr>
        <p:spPr>
          <a:xfrm>
            <a:off x="1371600" y="2438400"/>
            <a:ext cx="6400800" cy="3200400"/>
          </a:xfrm>
        </p:spPr>
        <p:txBody>
          <a:bodyPr/>
          <a:lstStyle/>
          <a:p>
            <a:r>
              <a:rPr lang="lt-LT" i="1" dirty="0" smtClean="0">
                <a:solidFill>
                  <a:srgbClr val="7030A0"/>
                </a:solidFill>
              </a:rPr>
              <a:t>Kodėl toks didelis dėmesys mažojo princo  planetoje skiriamas baobabams? </a:t>
            </a:r>
          </a:p>
          <a:p>
            <a:r>
              <a:rPr lang="lt-LT" i="1" dirty="0" smtClean="0">
                <a:solidFill>
                  <a:srgbClr val="7030A0"/>
                </a:solidFill>
              </a:rPr>
              <a:t>Kokių baobabų yra tavo gyvenime?</a:t>
            </a:r>
          </a:p>
          <a:p>
            <a:endParaRPr lang="lt-LT" dirty="0"/>
          </a:p>
        </p:txBody>
      </p:sp>
      <p:pic>
        <p:nvPicPr>
          <p:cNvPr id="4" name="Picture 3" descr="5b"/>
          <p:cNvPicPr/>
          <p:nvPr/>
        </p:nvPicPr>
        <p:blipFill>
          <a:blip r:embed="rId2" cstate="print"/>
          <a:srcRect/>
          <a:stretch>
            <a:fillRect/>
          </a:stretch>
        </p:blipFill>
        <p:spPr bwMode="auto">
          <a:xfrm>
            <a:off x="3886200" y="4876800"/>
            <a:ext cx="2438400" cy="149542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lt-LT" dirty="0" smtClean="0"/>
              <a:t>Užrašykite kūrinio temą</a:t>
            </a:r>
            <a:endParaRPr lang="lt-LT" dirty="0"/>
          </a:p>
        </p:txBody>
      </p:sp>
      <p:sp>
        <p:nvSpPr>
          <p:cNvPr id="3" name="Content Placeholder 2"/>
          <p:cNvSpPr>
            <a:spLocks noGrp="1"/>
          </p:cNvSpPr>
          <p:nvPr>
            <p:ph idx="1"/>
          </p:nvPr>
        </p:nvSpPr>
        <p:spPr/>
        <p:txBody>
          <a:bodyPr/>
          <a:lstStyle/>
          <a:p>
            <a:pPr>
              <a:buNone/>
            </a:pPr>
            <a:endParaRPr lang="lt-LT" dirty="0"/>
          </a:p>
        </p:txBody>
      </p:sp>
      <p:pic>
        <p:nvPicPr>
          <p:cNvPr id="4" name="Picture 2" descr="24,52 КБ"/>
          <p:cNvPicPr>
            <a:picLocks noChangeAspect="1" noChangeArrowheads="1"/>
          </p:cNvPicPr>
          <p:nvPr/>
        </p:nvPicPr>
        <p:blipFill>
          <a:blip r:embed="rId2" cstate="print"/>
          <a:srcRect/>
          <a:stretch>
            <a:fillRect/>
          </a:stretch>
        </p:blipFill>
        <p:spPr bwMode="auto">
          <a:xfrm>
            <a:off x="2133600" y="1672879"/>
            <a:ext cx="4533900" cy="5185121"/>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lt-LT" dirty="0" smtClean="0"/>
              <a:t>Užrašykite kūrinio temą</a:t>
            </a:r>
            <a:endParaRPr lang="lt-LT" dirty="0"/>
          </a:p>
        </p:txBody>
      </p:sp>
      <p:sp>
        <p:nvSpPr>
          <p:cNvPr id="3" name="Content Placeholder 2"/>
          <p:cNvSpPr>
            <a:spLocks noGrp="1"/>
          </p:cNvSpPr>
          <p:nvPr>
            <p:ph idx="1"/>
          </p:nvPr>
        </p:nvSpPr>
        <p:spPr/>
        <p:txBody>
          <a:bodyPr/>
          <a:lstStyle/>
          <a:p>
            <a:r>
              <a:rPr lang="es-ES" dirty="0" err="1" smtClean="0"/>
              <a:t>pasakotojo</a:t>
            </a:r>
            <a:r>
              <a:rPr lang="es-ES" dirty="0" smtClean="0"/>
              <a:t> </a:t>
            </a:r>
            <a:r>
              <a:rPr lang="es-ES" dirty="0" err="1" smtClean="0"/>
              <a:t>lakūno</a:t>
            </a:r>
            <a:r>
              <a:rPr lang="es-ES" dirty="0" smtClean="0"/>
              <a:t> </a:t>
            </a:r>
            <a:r>
              <a:rPr lang="es-ES" dirty="0" err="1" smtClean="0"/>
              <a:t>susitikimas</a:t>
            </a:r>
            <a:r>
              <a:rPr lang="es-ES" dirty="0" smtClean="0"/>
              <a:t> su </a:t>
            </a:r>
            <a:r>
              <a:rPr lang="es-ES" dirty="0" err="1" smtClean="0"/>
              <a:t>Mažuoju</a:t>
            </a:r>
            <a:r>
              <a:rPr lang="es-ES" dirty="0" smtClean="0"/>
              <a:t> </a:t>
            </a:r>
            <a:r>
              <a:rPr lang="es-ES" dirty="0" err="1" smtClean="0"/>
              <a:t>princu</a:t>
            </a:r>
            <a:r>
              <a:rPr lang="lt-LT" dirty="0" smtClean="0"/>
              <a:t>.</a:t>
            </a:r>
            <a:endParaRPr lang="lt-LT" dirty="0"/>
          </a:p>
        </p:txBody>
      </p:sp>
      <p:pic>
        <p:nvPicPr>
          <p:cNvPr id="4" name="Picture 2" descr="24,52 КБ"/>
          <p:cNvPicPr>
            <a:picLocks noChangeAspect="1" noChangeArrowheads="1"/>
          </p:cNvPicPr>
          <p:nvPr/>
        </p:nvPicPr>
        <p:blipFill>
          <a:blip r:embed="rId2" cstate="print"/>
          <a:srcRect/>
          <a:stretch>
            <a:fillRect/>
          </a:stretch>
        </p:blipFill>
        <p:spPr bwMode="auto">
          <a:xfrm>
            <a:off x="5524500" y="2514600"/>
            <a:ext cx="3619500" cy="43434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a:normAutofit fontScale="90000"/>
          </a:bodyPr>
          <a:lstStyle/>
          <a:p>
            <a:r>
              <a:rPr lang="lt-LT" dirty="0" smtClean="0"/>
              <a:t>Ši pasaka ir prasideda samprotavimu apie suaugusius žmones.</a:t>
            </a:r>
            <a:endParaRPr lang="en-US" dirty="0"/>
          </a:p>
        </p:txBody>
      </p:sp>
      <p:sp>
        <p:nvSpPr>
          <p:cNvPr id="3" name="Content Placeholder 2"/>
          <p:cNvSpPr>
            <a:spLocks noGrp="1"/>
          </p:cNvSpPr>
          <p:nvPr>
            <p:ph idx="1"/>
          </p:nvPr>
        </p:nvSpPr>
        <p:spPr>
          <a:xfrm>
            <a:off x="457200" y="2133600"/>
            <a:ext cx="8229600" cy="3992563"/>
          </a:xfrm>
        </p:spPr>
        <p:txBody>
          <a:bodyPr>
            <a:normAutofit fontScale="92500"/>
          </a:bodyPr>
          <a:lstStyle/>
          <a:p>
            <a:r>
              <a:rPr lang="lt-LT" dirty="0" smtClean="0"/>
              <a:t>,,Suaugę žmonės man patarė mesti į šalį (...) paišymą ir verčiau susidomėti geografija, istorija, skaičiavimu ir gramatika. Šitaip tad, būdamas šešerių metų, aš amžinai atsižadėjau puikios dailininko karjeros. Mane įstūmė į  nusivylimą tai, kad nenusisekė piešiniai Nr.1 ir Nr.2.</a:t>
            </a:r>
            <a:endParaRPr lang="en-US" dirty="0" smtClean="0"/>
          </a:p>
          <a:p>
            <a:endParaRPr lang="en-US" dirty="0" smtClean="0"/>
          </a:p>
          <a:p>
            <a:pPr>
              <a:buNone/>
            </a:pPr>
            <a:r>
              <a:rPr lang="lt-LT" dirty="0" smtClean="0"/>
              <a:t>                                                                       </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5,24 КБ"/>
          <p:cNvPicPr>
            <a:picLocks noChangeAspect="1" noChangeArrowheads="1"/>
          </p:cNvPicPr>
          <p:nvPr/>
        </p:nvPicPr>
        <p:blipFill>
          <a:blip r:embed="rId2" cstate="print"/>
          <a:srcRect/>
          <a:stretch>
            <a:fillRect/>
          </a:stretch>
        </p:blipFill>
        <p:spPr bwMode="auto">
          <a:xfrm>
            <a:off x="1828799" y="227888"/>
            <a:ext cx="4953001" cy="6477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16,03 КБ"/>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9,04 КБ"/>
          <p:cNvPicPr>
            <a:picLocks noChangeAspect="1" noChangeArrowheads="1"/>
          </p:cNvPicPr>
          <p:nvPr/>
        </p:nvPicPr>
        <p:blipFill>
          <a:blip r:embed="rId2" cstate="print"/>
          <a:srcRect/>
          <a:stretch>
            <a:fillRect/>
          </a:stretch>
        </p:blipFill>
        <p:spPr bwMode="auto">
          <a:xfrm>
            <a:off x="0" y="-7468"/>
            <a:ext cx="9144000" cy="68654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2,41 КБ"/>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21,44 КБ"/>
          <p:cNvPicPr>
            <a:picLocks noChangeAspect="1" noChangeArrowheads="1"/>
          </p:cNvPicPr>
          <p:nvPr/>
        </p:nvPicPr>
        <p:blipFill>
          <a:blip r:embed="rId2" cstate="print"/>
          <a:srcRect/>
          <a:stretch>
            <a:fillRect/>
          </a:stretch>
        </p:blipFill>
        <p:spPr bwMode="auto">
          <a:xfrm>
            <a:off x="2286000" y="304800"/>
            <a:ext cx="4305300" cy="63087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18,82 КБ"/>
          <p:cNvPicPr>
            <a:picLocks noChangeAspect="1" noChangeArrowheads="1"/>
          </p:cNvPicPr>
          <p:nvPr/>
        </p:nvPicPr>
        <p:blipFill>
          <a:blip r:embed="rId2" cstate="print"/>
          <a:srcRect/>
          <a:stretch>
            <a:fillRect/>
          </a:stretch>
        </p:blipFill>
        <p:spPr bwMode="auto">
          <a:xfrm>
            <a:off x="2133600" y="0"/>
            <a:ext cx="4648200" cy="66884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29,62 КБ"/>
          <p:cNvPicPr>
            <a:picLocks noChangeAspect="1" noChangeArrowheads="1"/>
          </p:cNvPicPr>
          <p:nvPr/>
        </p:nvPicPr>
        <p:blipFill>
          <a:blip r:embed="rId2" cstate="print"/>
          <a:srcRect/>
          <a:stretch>
            <a:fillRect/>
          </a:stretch>
        </p:blipFill>
        <p:spPr bwMode="auto">
          <a:xfrm>
            <a:off x="-1" y="0"/>
            <a:ext cx="9144001" cy="68580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1,60 КБ"/>
          <p:cNvPicPr>
            <a:picLocks noChangeAspect="1" noChangeArrowheads="1"/>
          </p:cNvPicPr>
          <p:nvPr/>
        </p:nvPicPr>
        <p:blipFill>
          <a:blip r:embed="rId2" cstate="print"/>
          <a:srcRect/>
          <a:stretch>
            <a:fillRect/>
          </a:stretch>
        </p:blipFill>
        <p:spPr bwMode="auto">
          <a:xfrm>
            <a:off x="1981200" y="270095"/>
            <a:ext cx="4495800" cy="65879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a:normAutofit/>
          </a:bodyPr>
          <a:lstStyle/>
          <a:p>
            <a:r>
              <a:rPr lang="lt-LT" dirty="0" smtClean="0"/>
              <a:t>Klausymas</a:t>
            </a:r>
            <a:endParaRPr lang="en-US" dirty="0"/>
          </a:p>
        </p:txBody>
      </p:sp>
      <p:sp>
        <p:nvSpPr>
          <p:cNvPr id="3" name="Content Placeholder 2"/>
          <p:cNvSpPr>
            <a:spLocks noGrp="1"/>
          </p:cNvSpPr>
          <p:nvPr>
            <p:ph idx="1"/>
          </p:nvPr>
        </p:nvSpPr>
        <p:spPr>
          <a:xfrm>
            <a:off x="381000" y="2057400"/>
            <a:ext cx="8534400" cy="4068763"/>
          </a:xfrm>
        </p:spPr>
        <p:txBody>
          <a:bodyPr/>
          <a:lstStyle/>
          <a:p>
            <a:r>
              <a:rPr lang="lt-LT" dirty="0" smtClean="0"/>
              <a:t> Kokių gyvenimo paslapčių Mažąjį princą pamokė lapė?</a:t>
            </a:r>
            <a:endParaRPr lang="en-US" dirty="0" smtClean="0"/>
          </a:p>
          <a:p>
            <a:r>
              <a:rPr lang="lt-LT" dirty="0" smtClean="0"/>
              <a:t> Kodėl lapė manė, kad jos prijaukinimas prasmingas? Kokia lapės paslaptis?</a:t>
            </a:r>
          </a:p>
          <a:p>
            <a:endParaRPr lang="en-US" dirty="0" smtClean="0"/>
          </a:p>
          <a:p>
            <a:pPr>
              <a:buNone/>
            </a:pPr>
            <a:r>
              <a:rPr lang="en-US" dirty="0" smtClean="0">
                <a:hlinkClick r:id="rId2"/>
              </a:rPr>
              <a:t>https://www.youtube.com/watch?v=t0vrVri_Kto</a:t>
            </a:r>
            <a:endParaRPr lang="lt-LT" dirty="0" smtClean="0"/>
          </a:p>
          <a:p>
            <a:pPr>
              <a:buNone/>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1,90 КБ"/>
          <p:cNvPicPr>
            <a:picLocks noChangeAspect="1" noChangeArrowheads="1"/>
          </p:cNvPicPr>
          <p:nvPr/>
        </p:nvPicPr>
        <p:blipFill>
          <a:blip r:embed="rId2" cstate="print"/>
          <a:srcRect/>
          <a:stretch>
            <a:fillRect/>
          </a:stretch>
        </p:blipFill>
        <p:spPr bwMode="auto">
          <a:xfrm>
            <a:off x="135004" y="152400"/>
            <a:ext cx="9008996" cy="670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7,96 КБ"/>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12,15 КБ"/>
          <p:cNvPicPr>
            <a:picLocks noChangeAspect="1" noChangeArrowheads="1"/>
          </p:cNvPicPr>
          <p:nvPr/>
        </p:nvPicPr>
        <p:blipFill>
          <a:blip r:embed="rId2" cstate="print"/>
          <a:srcRect/>
          <a:stretch>
            <a:fillRect/>
          </a:stretch>
        </p:blipFill>
        <p:spPr bwMode="auto">
          <a:xfrm>
            <a:off x="152400" y="152400"/>
            <a:ext cx="8763000" cy="65532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lt-LT" dirty="0" smtClean="0"/>
              <a:t>Perskaityk tekstą ir atsakyk į klausimus</a:t>
            </a:r>
            <a:endParaRPr lang="lt-LT" dirty="0"/>
          </a:p>
        </p:txBody>
      </p:sp>
      <p:sp>
        <p:nvSpPr>
          <p:cNvPr id="3" name="Content Placeholder 2"/>
          <p:cNvSpPr>
            <a:spLocks noGrp="1"/>
          </p:cNvSpPr>
          <p:nvPr>
            <p:ph idx="1"/>
          </p:nvPr>
        </p:nvSpPr>
        <p:spPr>
          <a:xfrm>
            <a:off x="0" y="990600"/>
            <a:ext cx="9144000" cy="5715000"/>
          </a:xfrm>
          <a:solidFill>
            <a:schemeClr val="accent6">
              <a:lumMod val="20000"/>
              <a:lumOff val="80000"/>
            </a:schemeClr>
          </a:solidFill>
        </p:spPr>
        <p:txBody>
          <a:bodyPr>
            <a:normAutofit lnSpcReduction="10000"/>
          </a:bodyPr>
          <a:lstStyle/>
          <a:p>
            <a:pPr lvl="0">
              <a:buNone/>
            </a:pPr>
            <a:r>
              <a:rPr lang="lt-LT" i="1" dirty="0" smtClean="0"/>
              <a:t>1. Parašyk ištraukos </a:t>
            </a:r>
            <a:r>
              <a:rPr lang="lt-LT" b="1" i="1" dirty="0" smtClean="0"/>
              <a:t>temą</a:t>
            </a:r>
            <a:r>
              <a:rPr lang="lt-LT" i="1" dirty="0" smtClean="0"/>
              <a:t> ir </a:t>
            </a:r>
            <a:r>
              <a:rPr lang="lt-LT" b="1" i="1" dirty="0" smtClean="0"/>
              <a:t>pagrindinę mintį</a:t>
            </a:r>
            <a:r>
              <a:rPr lang="lt-LT" i="1" dirty="0" smtClean="0"/>
              <a:t>.      2 t.</a:t>
            </a:r>
            <a:endParaRPr lang="lt-LT" dirty="0" smtClean="0"/>
          </a:p>
          <a:p>
            <a:pPr lvl="0">
              <a:buNone/>
            </a:pPr>
            <a:r>
              <a:rPr lang="lt-LT" i="1" dirty="0" smtClean="0"/>
              <a:t>2. Iš ko matome mažojo princo </a:t>
            </a:r>
            <a:r>
              <a:rPr lang="lt-LT" b="1" i="1" dirty="0" smtClean="0"/>
              <a:t>išmintingumą</a:t>
            </a:r>
            <a:r>
              <a:rPr lang="lt-LT" i="1" dirty="0" smtClean="0"/>
              <a:t>?      1 t.</a:t>
            </a:r>
          </a:p>
          <a:p>
            <a:pPr lvl="0">
              <a:buNone/>
            </a:pPr>
            <a:r>
              <a:rPr lang="lt-LT" i="1" dirty="0" smtClean="0"/>
              <a:t>3. Kodėl toks didelis dėmesys planetoje skiriamas baobabams?  Užrašyk </a:t>
            </a:r>
            <a:r>
              <a:rPr lang="lt-LT" b="1" i="1" dirty="0" smtClean="0"/>
              <a:t>tiesioginę</a:t>
            </a:r>
            <a:r>
              <a:rPr lang="lt-LT" i="1" dirty="0" smtClean="0"/>
              <a:t> ir </a:t>
            </a:r>
            <a:r>
              <a:rPr lang="lt-LT" b="1" i="1" dirty="0" smtClean="0"/>
              <a:t>perkeltinę</a:t>
            </a:r>
            <a:r>
              <a:rPr lang="lt-LT" i="1" dirty="0" smtClean="0"/>
              <a:t> prasmę.                                                                     2t.            </a:t>
            </a:r>
            <a:endParaRPr lang="lt-LT" dirty="0" smtClean="0"/>
          </a:p>
          <a:p>
            <a:pPr lvl="0">
              <a:buNone/>
            </a:pPr>
            <a:r>
              <a:rPr lang="lt-LT" i="1" dirty="0" smtClean="0"/>
              <a:t>4. Kodėl mažasis princas baobabų išrovimą vadina nuobodžiu darbu?                                                       1t.</a:t>
            </a:r>
            <a:endParaRPr lang="lt-LT" dirty="0" smtClean="0"/>
          </a:p>
          <a:p>
            <a:pPr lvl="0">
              <a:buNone/>
            </a:pPr>
            <a:r>
              <a:rPr lang="lt-LT" i="1" dirty="0" smtClean="0"/>
              <a:t>5. Ar visada vaikas gali baobabus „išrauti“ iš savo gyvenimo? </a:t>
            </a:r>
            <a:r>
              <a:rPr lang="lt-LT" b="1" i="1" dirty="0" smtClean="0"/>
              <a:t>Kodėl</a:t>
            </a:r>
            <a:r>
              <a:rPr lang="lt-LT" i="1" dirty="0" smtClean="0"/>
              <a:t>?                                                   2t.</a:t>
            </a:r>
          </a:p>
          <a:p>
            <a:pPr lvl="0">
              <a:buNone/>
            </a:pPr>
            <a:r>
              <a:rPr lang="lt-LT" i="1" dirty="0" smtClean="0"/>
              <a:t>6.Kodėl šis kūrinys vadinamas </a:t>
            </a:r>
            <a:r>
              <a:rPr lang="lt-LT" i="1" u="sng" dirty="0" smtClean="0"/>
              <a:t>literatūrine pasaka</a:t>
            </a:r>
            <a:r>
              <a:rPr lang="lt-LT" i="1" dirty="0" smtClean="0"/>
              <a:t>? 1t.</a:t>
            </a:r>
          </a:p>
          <a:p>
            <a:pPr lvl="0">
              <a:buNone/>
            </a:pPr>
            <a:r>
              <a:rPr lang="lt-LT" i="1" dirty="0" smtClean="0"/>
              <a:t>7. Paaiškink žodžio </a:t>
            </a:r>
            <a:r>
              <a:rPr lang="lt-LT" b="1" dirty="0" smtClean="0"/>
              <a:t>atsidėj</a:t>
            </a:r>
            <a:r>
              <a:rPr lang="lt-LT" b="1" dirty="0" smtClean="0">
                <a:solidFill>
                  <a:srgbClr val="FF0000"/>
                </a:solidFill>
              </a:rPr>
              <a:t>ę</a:t>
            </a:r>
            <a:r>
              <a:rPr lang="lt-LT" b="1" dirty="0" smtClean="0"/>
              <a:t>s</a:t>
            </a:r>
            <a:r>
              <a:rPr lang="lt-LT" dirty="0" smtClean="0"/>
              <a:t> rašybą.  </a:t>
            </a:r>
            <a:r>
              <a:rPr lang="lt-LT" dirty="0" smtClean="0">
                <a:solidFill>
                  <a:srgbClr val="0070C0"/>
                </a:solidFill>
              </a:rPr>
              <a:t>Pap. Men.pr</a:t>
            </a:r>
            <a:r>
              <a:rPr lang="lt-LT" dirty="0" smtClean="0"/>
              <a:t>.  1t.</a:t>
            </a:r>
          </a:p>
          <a:p>
            <a:pPr lvl="0">
              <a:buNone/>
            </a:pPr>
            <a:endParaRPr lang="lt-LT" dirty="0" smtClean="0"/>
          </a:p>
          <a:p>
            <a:endParaRPr lang="lt-L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u="sng" dirty="0" smtClean="0">
                <a:solidFill>
                  <a:srgbClr val="FFC000"/>
                </a:solidFill>
              </a:rPr>
              <a:t>Palyginimas</a:t>
            </a:r>
            <a:endParaRPr lang="lt-LT" dirty="0"/>
          </a:p>
        </p:txBody>
      </p:sp>
      <p:sp>
        <p:nvSpPr>
          <p:cNvPr id="3" name="Content Placeholder 2"/>
          <p:cNvSpPr>
            <a:spLocks noGrp="1"/>
          </p:cNvSpPr>
          <p:nvPr>
            <p:ph idx="1"/>
          </p:nvPr>
        </p:nvSpPr>
        <p:spPr>
          <a:xfrm>
            <a:off x="457200" y="2209800"/>
            <a:ext cx="8229600" cy="3916363"/>
          </a:xfrm>
        </p:spPr>
        <p:txBody>
          <a:bodyPr/>
          <a:lstStyle/>
          <a:p>
            <a:pPr>
              <a:buNone/>
            </a:pPr>
            <a:r>
              <a:rPr lang="lt-LT" dirty="0" smtClean="0"/>
              <a:t>    vaizdingas </a:t>
            </a:r>
            <a:r>
              <a:rPr lang="lt-LT" b="1" dirty="0" smtClean="0">
                <a:solidFill>
                  <a:srgbClr val="FF0000"/>
                </a:solidFill>
              </a:rPr>
              <a:t>dviejų</a:t>
            </a:r>
            <a:r>
              <a:rPr lang="lt-LT" dirty="0" smtClean="0"/>
              <a:t> panašių dalykų sugretinimas, tarp kurių yra žodžiai </a:t>
            </a:r>
            <a:r>
              <a:rPr lang="lt-LT" i="1" dirty="0" smtClean="0"/>
              <a:t>kaip, lyg</a:t>
            </a:r>
            <a:r>
              <a:rPr lang="lt-LT" dirty="0" smtClean="0"/>
              <a:t>, </a:t>
            </a:r>
            <a:r>
              <a:rPr lang="lt-LT" i="1" dirty="0" smtClean="0"/>
              <a:t>tarsi.</a:t>
            </a:r>
          </a:p>
          <a:p>
            <a:pPr>
              <a:buNone/>
            </a:pPr>
            <a:endParaRPr lang="lt-LT" i="1" dirty="0" smtClean="0"/>
          </a:p>
          <a:p>
            <a:pPr>
              <a:buNone/>
            </a:pPr>
            <a:r>
              <a:rPr lang="lt-LT" i="1" dirty="0" smtClean="0"/>
              <a:t>    1.                                   2.</a:t>
            </a:r>
          </a:p>
          <a:p>
            <a:pPr>
              <a:buNone/>
            </a:pPr>
            <a:r>
              <a:rPr lang="lt-LT" i="1" dirty="0" smtClean="0">
                <a:solidFill>
                  <a:srgbClr val="FF0000"/>
                </a:solidFill>
              </a:rPr>
              <a:t>Jonas</a:t>
            </a:r>
            <a:r>
              <a:rPr lang="lt-LT" i="1" dirty="0" smtClean="0"/>
              <a:t> paraudo </a:t>
            </a:r>
            <a:r>
              <a:rPr lang="lt-LT" i="1" u="sng" dirty="0" smtClean="0"/>
              <a:t>kaip</a:t>
            </a:r>
            <a:r>
              <a:rPr lang="lt-LT" i="1" dirty="0" smtClean="0"/>
              <a:t> </a:t>
            </a:r>
            <a:r>
              <a:rPr lang="lt-LT" i="1" dirty="0" smtClean="0">
                <a:solidFill>
                  <a:srgbClr val="FF0000"/>
                </a:solidFill>
              </a:rPr>
              <a:t>braškė</a:t>
            </a:r>
            <a:r>
              <a:rPr lang="lt-LT" i="1" dirty="0" smtClean="0"/>
              <a:t>.</a:t>
            </a:r>
          </a:p>
          <a:p>
            <a:pPr>
              <a:buNone/>
            </a:pPr>
            <a:endParaRPr lang="lt-LT" dirty="0"/>
          </a:p>
        </p:txBody>
      </p:sp>
      <p:sp>
        <p:nvSpPr>
          <p:cNvPr id="1026" name="AutoShape 2" descr="Image result for braškė"/>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1028" name="AutoShape 4" descr="Image result for braškė"/>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1030" name="Picture 6" descr="http://www.sos03.lt/files/images/Braske.jpg"/>
          <p:cNvPicPr>
            <a:picLocks noChangeAspect="1" noChangeArrowheads="1"/>
          </p:cNvPicPr>
          <p:nvPr/>
        </p:nvPicPr>
        <p:blipFill>
          <a:blip r:embed="rId2" cstate="print"/>
          <a:srcRect/>
          <a:stretch>
            <a:fillRect/>
          </a:stretch>
        </p:blipFill>
        <p:spPr bwMode="auto">
          <a:xfrm rot="513505">
            <a:off x="5791200" y="3581400"/>
            <a:ext cx="3048000" cy="32766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ctrTitle"/>
          </p:nvPr>
        </p:nvSpPr>
        <p:spPr>
          <a:xfrm>
            <a:off x="228600" y="304801"/>
            <a:ext cx="8610600" cy="990600"/>
          </a:xfrm>
        </p:spPr>
        <p:txBody>
          <a:bodyPr>
            <a:normAutofit fontScale="90000"/>
          </a:bodyPr>
          <a:lstStyle/>
          <a:p>
            <a:pPr algn="l"/>
            <a:r>
              <a:rPr lang="lt-LT" dirty="0" smtClean="0">
                <a:latin typeface="Times New Roman" pitchFamily="18" charset="0"/>
              </a:rPr>
              <a:t>„</a:t>
            </a:r>
            <a:r>
              <a:rPr lang="en-US" dirty="0" smtClean="0">
                <a:latin typeface="Times New Roman" pitchFamily="18" charset="0"/>
              </a:rPr>
              <a:t>Ma</a:t>
            </a:r>
            <a:r>
              <a:rPr lang="lt-LT" dirty="0" smtClean="0">
                <a:latin typeface="Times New Roman" pitchFamily="18" charset="0"/>
              </a:rPr>
              <a:t>žasis </a:t>
            </a:r>
            <a:r>
              <a:rPr lang="en-US" dirty="0" smtClean="0">
                <a:latin typeface="Times New Roman" pitchFamily="18" charset="0"/>
              </a:rPr>
              <a:t>p</a:t>
            </a:r>
            <a:r>
              <a:rPr lang="lt-LT" dirty="0" smtClean="0">
                <a:latin typeface="Times New Roman" pitchFamily="18" charset="0"/>
              </a:rPr>
              <a:t>rincas” -  moralės kode</a:t>
            </a:r>
            <a:r>
              <a:rPr lang="en-US" dirty="0" smtClean="0">
                <a:latin typeface="Times New Roman" pitchFamily="18" charset="0"/>
              </a:rPr>
              <a:t>k</a:t>
            </a:r>
            <a:r>
              <a:rPr lang="lt-LT" dirty="0" smtClean="0">
                <a:latin typeface="Times New Roman" pitchFamily="18" charset="0"/>
              </a:rPr>
              <a:t>sas</a:t>
            </a:r>
          </a:p>
        </p:txBody>
      </p:sp>
      <p:sp>
        <p:nvSpPr>
          <p:cNvPr id="20483" name="Rectangle 3"/>
          <p:cNvSpPr>
            <a:spLocks noGrp="1"/>
          </p:cNvSpPr>
          <p:nvPr>
            <p:ph type="subTitle" idx="1"/>
          </p:nvPr>
        </p:nvSpPr>
        <p:spPr>
          <a:xfrm>
            <a:off x="304800" y="2133600"/>
            <a:ext cx="8610600" cy="4495800"/>
          </a:xfrm>
        </p:spPr>
        <p:txBody>
          <a:bodyPr/>
          <a:lstStyle/>
          <a:p>
            <a:pPr algn="l">
              <a:lnSpc>
                <a:spcPct val="80000"/>
              </a:lnSpc>
            </a:pPr>
            <a:r>
              <a:rPr lang="lt-LT" sz="2400" dirty="0" smtClean="0">
                <a:solidFill>
                  <a:schemeClr val="tx1"/>
                </a:solidFill>
              </a:rPr>
              <a:t>Žmonių </a:t>
            </a:r>
            <a:r>
              <a:rPr lang="lt-LT" sz="2400" dirty="0" smtClean="0">
                <a:solidFill>
                  <a:schemeClr val="tx1"/>
                </a:solidFill>
                <a:hlinkClick r:id="rId2" tooltip="Elgesys"/>
              </a:rPr>
              <a:t>elgesio</a:t>
            </a:r>
            <a:r>
              <a:rPr lang="lt-LT" sz="2400" dirty="0" smtClean="0">
                <a:solidFill>
                  <a:schemeClr val="tx1"/>
                </a:solidFill>
              </a:rPr>
              <a:t> normos (</a:t>
            </a:r>
            <a:r>
              <a:rPr lang="lt-LT" sz="2400" dirty="0" smtClean="0">
                <a:solidFill>
                  <a:schemeClr val="tx1"/>
                </a:solidFill>
                <a:hlinkClick r:id="rId3" tooltip="Moralės norma"/>
              </a:rPr>
              <a:t>moralės normos</a:t>
            </a:r>
            <a:r>
              <a:rPr lang="lt-LT" sz="2400" dirty="0" smtClean="0">
                <a:solidFill>
                  <a:schemeClr val="tx1"/>
                </a:solidFill>
              </a:rPr>
              <a:t>), kurias nustato bendruomenė, visuomenė, papročiai, religija, filosofija ar asmeninė sąmonė. Dorovingo elgesio idealas.</a:t>
            </a:r>
          </a:p>
          <a:p>
            <a:pPr algn="l">
              <a:lnSpc>
                <a:spcPct val="80000"/>
              </a:lnSpc>
            </a:pPr>
            <a:r>
              <a:rPr lang="lt-LT" sz="2400" dirty="0" smtClean="0">
                <a:solidFill>
                  <a:schemeClr val="tx1"/>
                </a:solidFill>
              </a:rPr>
              <a:t>Lietuvių kalboje tarptautinį žodį </a:t>
            </a:r>
            <a:r>
              <a:rPr lang="lt-LT" sz="2400" b="1" i="1" dirty="0" smtClean="0">
                <a:solidFill>
                  <a:schemeClr val="tx1"/>
                </a:solidFill>
              </a:rPr>
              <a:t>moralė</a:t>
            </a:r>
            <a:r>
              <a:rPr lang="lt-LT" sz="2400" dirty="0" smtClean="0">
                <a:solidFill>
                  <a:schemeClr val="tx1"/>
                </a:solidFill>
              </a:rPr>
              <a:t> atitinka žodis </a:t>
            </a:r>
            <a:r>
              <a:rPr lang="lt-LT" sz="2400" b="1" dirty="0" smtClean="0">
                <a:solidFill>
                  <a:schemeClr val="tx1"/>
                </a:solidFill>
              </a:rPr>
              <a:t>dorovė</a:t>
            </a:r>
            <a:r>
              <a:rPr lang="lt-LT" sz="2400" dirty="0" smtClean="0">
                <a:solidFill>
                  <a:schemeClr val="tx1"/>
                </a:solidFill>
              </a:rPr>
              <a:t>.</a:t>
            </a:r>
          </a:p>
          <a:p>
            <a:pPr algn="l">
              <a:lnSpc>
                <a:spcPct val="80000"/>
              </a:lnSpc>
            </a:pPr>
            <a:endParaRPr lang="lt-LT" sz="2400" dirty="0" smtClean="0">
              <a:solidFill>
                <a:schemeClr val="tx1"/>
              </a:solidFill>
            </a:endParaRPr>
          </a:p>
          <a:p>
            <a:r>
              <a:rPr lang="lt-LT" sz="2400" b="1" dirty="0" smtClean="0">
                <a:solidFill>
                  <a:schemeClr val="tx1"/>
                </a:solidFill>
                <a:hlinkClick r:id="rId4" tooltip="Teisės kodeksas"/>
              </a:rPr>
              <a:t>Teisės kodeksas</a:t>
            </a:r>
            <a:r>
              <a:rPr lang="lt-LT" sz="2400" b="1" dirty="0" smtClean="0">
                <a:solidFill>
                  <a:schemeClr val="tx1"/>
                </a:solidFill>
              </a:rPr>
              <a:t>, </a:t>
            </a:r>
            <a:r>
              <a:rPr lang="lt-LT" sz="2400" dirty="0" smtClean="0">
                <a:solidFill>
                  <a:schemeClr val="tx1"/>
                </a:solidFill>
              </a:rPr>
              <a:t>teisės normų rinkinys</a:t>
            </a:r>
          </a:p>
          <a:p>
            <a:r>
              <a:rPr lang="lt-LT" sz="2400" b="1" u="sng" dirty="0" smtClean="0">
                <a:solidFill>
                  <a:srgbClr val="7030A0"/>
                </a:solidFill>
              </a:rPr>
              <a:t>Etikos kodeksas</a:t>
            </a:r>
            <a:r>
              <a:rPr lang="lt-LT" sz="2400" dirty="0" smtClean="0">
                <a:solidFill>
                  <a:schemeClr val="tx1"/>
                </a:solidFill>
              </a:rPr>
              <a:t>, etinių normų, taisyklių visuma, sąvadas</a:t>
            </a:r>
          </a:p>
          <a:p>
            <a:r>
              <a:rPr lang="lt-LT" sz="2400" b="1" u="sng" dirty="0" smtClean="0">
                <a:solidFill>
                  <a:srgbClr val="FF0000"/>
                </a:solidFill>
              </a:rPr>
              <a:t>Garbės kodeksas</a:t>
            </a:r>
            <a:r>
              <a:rPr lang="lt-LT" sz="2400" dirty="0" smtClean="0">
                <a:solidFill>
                  <a:schemeClr val="tx1"/>
                </a:solidFill>
              </a:rPr>
              <a:t>, nerašytų socialinių taisyklių, kuriomis siekiama vadovautis kaip pavyzdinėmis, visuma.</a:t>
            </a:r>
          </a:p>
          <a:p>
            <a:pPr algn="r"/>
            <a:endParaRPr lang="lt-LT" sz="2400" dirty="0" smtClean="0">
              <a:solidFill>
                <a:schemeClr val="tx1"/>
              </a:solidFill>
              <a:latin typeface="Arial"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50"/>
          </a:xfrm>
        </p:spPr>
        <p:txBody>
          <a:bodyPr rtlCol="0">
            <a:normAutofit fontScale="90000"/>
          </a:bodyPr>
          <a:lstStyle/>
          <a:p>
            <a:pPr fontAlgn="auto">
              <a:spcAft>
                <a:spcPts val="0"/>
              </a:spcAft>
              <a:defRPr/>
            </a:pPr>
            <a:r>
              <a:rPr lang="lt-LT" sz="3600" i="1" dirty="0" smtClean="0">
                <a:latin typeface="Comic Sans MS" pitchFamily="66" charset="0"/>
              </a:rPr>
              <a:t>Citatos ir komentarai </a:t>
            </a:r>
            <a:r>
              <a:rPr lang="lt-LT" b="1" dirty="0" smtClean="0"/>
              <a:t/>
            </a:r>
            <a:br>
              <a:rPr lang="lt-LT" b="1" dirty="0" smtClean="0"/>
            </a:br>
            <a:endParaRPr lang="lt-LT" dirty="0"/>
          </a:p>
        </p:txBody>
      </p:sp>
      <p:sp>
        <p:nvSpPr>
          <p:cNvPr id="3" name="Content Placeholder 2"/>
          <p:cNvSpPr>
            <a:spLocks noGrp="1"/>
          </p:cNvSpPr>
          <p:nvPr>
            <p:ph idx="1"/>
          </p:nvPr>
        </p:nvSpPr>
        <p:spPr>
          <a:xfrm>
            <a:off x="457200" y="1142999"/>
            <a:ext cx="8458200" cy="5486401"/>
          </a:xfrm>
        </p:spPr>
        <p:txBody>
          <a:bodyPr rtlCol="0">
            <a:noAutofit/>
          </a:bodyPr>
          <a:lstStyle/>
          <a:p>
            <a:pPr marL="457200" indent="-457200" fontAlgn="auto">
              <a:spcAft>
                <a:spcPts val="0"/>
              </a:spcAft>
              <a:buFont typeface="+mj-lt"/>
              <a:buAutoNum type="arabicPeriod"/>
              <a:defRPr/>
            </a:pPr>
            <a:r>
              <a:rPr lang="lt-LT" sz="2200" dirty="0" smtClean="0"/>
              <a:t>„Reikia </a:t>
            </a:r>
            <a:r>
              <a:rPr lang="lt-LT" sz="2200" dirty="0"/>
              <a:t>prisiversti visada išrauti baobabus, kai tik juos gali atskirti nuo rožių, o kol dar visai jaunučiai, jie labai į jas </a:t>
            </a:r>
            <a:r>
              <a:rPr lang="lt-LT" sz="2200" dirty="0" smtClean="0"/>
              <a:t>panašūs.”</a:t>
            </a:r>
            <a:endParaRPr lang="lt-LT" sz="2200" b="1" dirty="0"/>
          </a:p>
          <a:p>
            <a:pPr marL="457200" indent="-457200" fontAlgn="auto">
              <a:spcAft>
                <a:spcPts val="0"/>
              </a:spcAft>
              <a:buFont typeface="+mj-lt"/>
              <a:buAutoNum type="arabicPeriod"/>
              <a:defRPr/>
            </a:pPr>
            <a:r>
              <a:rPr lang="lt-LT" sz="2200" dirty="0" smtClean="0"/>
              <a:t>„Jei </a:t>
            </a:r>
            <a:r>
              <a:rPr lang="lt-LT" sz="2200" dirty="0"/>
              <a:t>kas myli gėlę, kuri yra tik viena tokia milijonų milijonuose žvaigždžių, tai to užtenka, kad jaustųsi laimingas…”</a:t>
            </a:r>
            <a:endParaRPr lang="lt-LT" sz="2200" b="1" dirty="0"/>
          </a:p>
          <a:p>
            <a:pPr marL="457200" indent="-457200" fontAlgn="auto">
              <a:spcAft>
                <a:spcPts val="0"/>
              </a:spcAft>
              <a:buFont typeface="+mj-lt"/>
              <a:buAutoNum type="arabicPeriod"/>
              <a:defRPr/>
            </a:pPr>
            <a:r>
              <a:rPr lang="lt-LT" sz="2200" dirty="0" smtClean="0"/>
              <a:t>„Kai </a:t>
            </a:r>
            <a:r>
              <a:rPr lang="lt-LT" sz="2200" dirty="0"/>
              <a:t>leidiesi prisijaukinamas, gali tekti ir trupučiuką paverkti”</a:t>
            </a:r>
            <a:endParaRPr lang="lt-LT" sz="2200" b="1" dirty="0"/>
          </a:p>
          <a:p>
            <a:pPr marL="457200" indent="-457200" fontAlgn="auto">
              <a:spcAft>
                <a:spcPts val="0"/>
              </a:spcAft>
              <a:buFont typeface="+mj-lt"/>
              <a:buAutoNum type="arabicPeriod"/>
              <a:defRPr/>
            </a:pPr>
            <a:r>
              <a:rPr lang="lt-LT" sz="2200" dirty="0"/>
              <a:t>„</a:t>
            </a:r>
            <a:r>
              <a:rPr lang="lt-LT" sz="2200" dirty="0" smtClean="0"/>
              <a:t>Vaikai </a:t>
            </a:r>
            <a:r>
              <a:rPr lang="lt-LT" sz="2200" dirty="0"/>
              <a:t>turi būti labai atlaidūs </a:t>
            </a:r>
            <a:r>
              <a:rPr lang="lt-LT" sz="2200" dirty="0" smtClean="0"/>
              <a:t>suaugusiems.”</a:t>
            </a:r>
            <a:endParaRPr lang="lt-LT" sz="2200" b="1" dirty="0"/>
          </a:p>
          <a:p>
            <a:pPr marL="457200" indent="-457200" fontAlgn="auto">
              <a:spcAft>
                <a:spcPts val="0"/>
              </a:spcAft>
              <a:buFont typeface="+mj-lt"/>
              <a:buAutoNum type="arabicPeriod"/>
              <a:defRPr/>
            </a:pPr>
            <a:r>
              <a:rPr lang="lt-LT" sz="2200" dirty="0"/>
              <a:t>„</a:t>
            </a:r>
            <a:r>
              <a:rPr lang="lt-LT" sz="2200" dirty="0" smtClean="0"/>
              <a:t>Žmonės </a:t>
            </a:r>
            <a:r>
              <a:rPr lang="lt-LT" sz="2200" dirty="0"/>
              <a:t>neturi laiko ko nors pažinti. Jie nusiperka viską jau gatavą iš prekybininkų. Bet kadangi nėra prekybininkų, iš kurių būtų galima nusipirkti draugų, tai draugų žmonės ir </a:t>
            </a:r>
            <a:r>
              <a:rPr lang="lt-LT" sz="2200" dirty="0" smtClean="0"/>
              <a:t>neturi.”</a:t>
            </a:r>
            <a:endParaRPr lang="lt-LT" sz="2200" b="1" dirty="0"/>
          </a:p>
          <a:p>
            <a:pPr marL="457200" indent="-457200" fontAlgn="auto">
              <a:spcAft>
                <a:spcPts val="0"/>
              </a:spcAft>
              <a:buFont typeface="+mj-lt"/>
              <a:buAutoNum type="arabicPeriod"/>
              <a:defRPr/>
            </a:pPr>
            <a:r>
              <a:rPr lang="lt-LT" sz="2200" dirty="0"/>
              <a:t>„</a:t>
            </a:r>
            <a:r>
              <a:rPr lang="lt-LT" sz="2200" dirty="0" smtClean="0"/>
              <a:t>…</a:t>
            </a:r>
            <a:r>
              <a:rPr lang="lt-LT" sz="2200" dirty="0"/>
              <a:t>matyti galima tik širdimi. Tai, kas svarbiausia, nematoma </a:t>
            </a:r>
            <a:r>
              <a:rPr lang="lt-LT" sz="2200" dirty="0" smtClean="0"/>
              <a:t>akimis.”</a:t>
            </a:r>
            <a:endParaRPr lang="lt-LT" sz="2200" b="1" dirty="0"/>
          </a:p>
          <a:p>
            <a:pPr marL="457200" indent="-457200" fontAlgn="auto">
              <a:spcAft>
                <a:spcPts val="0"/>
              </a:spcAft>
              <a:buFont typeface="+mj-lt"/>
              <a:buAutoNum type="arabicPeriod"/>
              <a:defRPr/>
            </a:pPr>
            <a:r>
              <a:rPr lang="lt-LT" sz="2200" dirty="0"/>
              <a:t>„</a:t>
            </a:r>
            <a:r>
              <a:rPr lang="lt-LT" sz="2200" dirty="0" smtClean="0"/>
              <a:t>Pasidarai </a:t>
            </a:r>
            <a:r>
              <a:rPr lang="lt-LT" sz="2200" dirty="0"/>
              <a:t>amžinai atsakingas už tą, su kuo </a:t>
            </a:r>
            <a:r>
              <a:rPr lang="lt-LT" sz="2200" dirty="0" smtClean="0"/>
              <a:t>susibičiuliauji.”</a:t>
            </a:r>
            <a:endParaRPr lang="lt-LT" sz="2200" b="1" dirty="0"/>
          </a:p>
          <a:p>
            <a:pPr marL="457200" indent="-457200" fontAlgn="auto">
              <a:spcAft>
                <a:spcPts val="0"/>
              </a:spcAft>
              <a:buFont typeface="+mj-lt"/>
              <a:buAutoNum type="arabicPeriod"/>
              <a:defRPr/>
            </a:pPr>
            <a:r>
              <a:rPr lang="lt-LT" sz="2200" dirty="0"/>
              <a:t>„</a:t>
            </a:r>
            <a:r>
              <a:rPr lang="lt-LT" sz="2200" dirty="0" smtClean="0"/>
              <a:t>Tik </a:t>
            </a:r>
            <a:r>
              <a:rPr lang="lt-LT" sz="2200" dirty="0"/>
              <a:t>vaikai žino, ko jiems reikia, - tarė mažasis </a:t>
            </a:r>
            <a:r>
              <a:rPr lang="lt-LT" sz="2200" dirty="0" smtClean="0"/>
              <a:t>princas.”</a:t>
            </a:r>
            <a:endParaRPr lang="lt-LT" sz="2200" b="1" dirty="0"/>
          </a:p>
          <a:p>
            <a:pPr marL="457200" indent="-457200" fontAlgn="auto">
              <a:spcAft>
                <a:spcPts val="0"/>
              </a:spcAft>
              <a:buFont typeface="+mj-lt"/>
              <a:buAutoNum type="arabicPeriod"/>
              <a:defRPr/>
            </a:pPr>
            <a:r>
              <a:rPr lang="lt-LT" sz="2200" dirty="0"/>
              <a:t>„</a:t>
            </a:r>
            <a:r>
              <a:rPr lang="lt-LT" sz="2200" dirty="0" smtClean="0"/>
              <a:t>Niekuomet </a:t>
            </a:r>
            <a:r>
              <a:rPr lang="lt-LT" sz="2200" dirty="0"/>
              <a:t>niekam nepatinka ten, kur jis </a:t>
            </a:r>
            <a:r>
              <a:rPr lang="lt-LT" sz="2200" dirty="0" smtClean="0"/>
              <a:t>yra.”</a:t>
            </a:r>
          </a:p>
          <a:p>
            <a:pPr marL="457200" indent="-457200" fontAlgn="auto">
              <a:spcAft>
                <a:spcPts val="0"/>
              </a:spcAft>
              <a:buFont typeface="+mj-lt"/>
              <a:buAutoNum type="arabicPeriod"/>
              <a:defRPr/>
            </a:pPr>
            <a:r>
              <a:rPr lang="lt-LT" sz="2200" b="1" dirty="0" smtClean="0"/>
              <a:t>?</a:t>
            </a:r>
            <a:endParaRPr lang="lt-LT" sz="2200" b="1" dirty="0"/>
          </a:p>
          <a:p>
            <a:pPr fontAlgn="auto">
              <a:spcAft>
                <a:spcPts val="0"/>
              </a:spcAft>
              <a:buFont typeface="Arial" pitchFamily="34" charset="0"/>
              <a:buChar char="•"/>
              <a:defRPr/>
            </a:pPr>
            <a:endParaRPr lang="lt-LT" sz="2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1"/>
            <a:ext cx="4343400" cy="2686050"/>
          </a:xfrm>
        </p:spPr>
        <p:txBody>
          <a:bodyPr>
            <a:normAutofit/>
          </a:bodyPr>
          <a:lstStyle/>
          <a:p>
            <a:r>
              <a:rPr lang="lt-LT" i="1" dirty="0" smtClean="0"/>
              <a:t>Kuo mažasis princas panašus į mus?</a:t>
            </a:r>
            <a:r>
              <a:rPr lang="lt-LT" dirty="0" smtClean="0"/>
              <a:t> </a:t>
            </a:r>
            <a:endParaRPr lang="en-US" dirty="0"/>
          </a:p>
        </p:txBody>
      </p:sp>
      <p:sp>
        <p:nvSpPr>
          <p:cNvPr id="3" name="Subtitle 2"/>
          <p:cNvSpPr>
            <a:spLocks noGrp="1"/>
          </p:cNvSpPr>
          <p:nvPr>
            <p:ph type="subTitle" idx="1"/>
          </p:nvPr>
        </p:nvSpPr>
        <p:spPr/>
        <p:txBody>
          <a:bodyPr/>
          <a:lstStyle/>
          <a:p>
            <a:endParaRPr lang="en-US" dirty="0"/>
          </a:p>
        </p:txBody>
      </p:sp>
      <p:pic>
        <p:nvPicPr>
          <p:cNvPr id="4" name="Picture 2" descr="24,52 КБ"/>
          <p:cNvPicPr>
            <a:picLocks noChangeAspect="1" noChangeArrowheads="1"/>
          </p:cNvPicPr>
          <p:nvPr/>
        </p:nvPicPr>
        <p:blipFill>
          <a:blip r:embed="rId2" cstate="print"/>
          <a:srcRect/>
          <a:stretch>
            <a:fillRect/>
          </a:stretch>
        </p:blipFill>
        <p:spPr bwMode="auto">
          <a:xfrm>
            <a:off x="5181600" y="1143001"/>
            <a:ext cx="3962400" cy="57150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Venno schema</a:t>
            </a:r>
            <a:endParaRPr lang="en-US" dirty="0"/>
          </a:p>
        </p:txBody>
      </p:sp>
      <p:sp>
        <p:nvSpPr>
          <p:cNvPr id="3" name="Content Placeholder 2"/>
          <p:cNvSpPr>
            <a:spLocks noGrp="1"/>
          </p:cNvSpPr>
          <p:nvPr>
            <p:ph idx="1"/>
          </p:nvPr>
        </p:nvSpPr>
        <p:spPr/>
        <p:txBody>
          <a:bodyPr/>
          <a:lstStyle/>
          <a:p>
            <a:endParaRPr lang="en-US" dirty="0"/>
          </a:p>
        </p:txBody>
      </p:sp>
      <p:sp>
        <p:nvSpPr>
          <p:cNvPr id="7" name="Oval 6"/>
          <p:cNvSpPr/>
          <p:nvPr/>
        </p:nvSpPr>
        <p:spPr>
          <a:xfrm>
            <a:off x="0" y="1981200"/>
            <a:ext cx="5334000" cy="3733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3600" dirty="0" smtClean="0"/>
              <a:t>Užrašykite 4-5 jums būdingas</a:t>
            </a:r>
          </a:p>
          <a:p>
            <a:r>
              <a:rPr lang="lt-LT" sz="3600" dirty="0" smtClean="0"/>
              <a:t> savybes</a:t>
            </a:r>
            <a:endParaRPr lang="en-US" sz="3600" dirty="0"/>
          </a:p>
        </p:txBody>
      </p:sp>
      <p:sp>
        <p:nvSpPr>
          <p:cNvPr id="8" name="Oval 7"/>
          <p:cNvSpPr/>
          <p:nvPr/>
        </p:nvSpPr>
        <p:spPr>
          <a:xfrm>
            <a:off x="3657600" y="2057400"/>
            <a:ext cx="5257800" cy="3733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600" dirty="0" smtClean="0"/>
              <a:t>                     Užrašykite 4-5 mažajam                      princui būdingas savybes</a:t>
            </a:r>
            <a:endParaRPr lang="en-US" sz="3600" dirty="0"/>
          </a:p>
        </p:txBody>
      </p:sp>
      <p:sp>
        <p:nvSpPr>
          <p:cNvPr id="9" name="Explosion 1 8"/>
          <p:cNvSpPr/>
          <p:nvPr/>
        </p:nvSpPr>
        <p:spPr>
          <a:xfrm>
            <a:off x="3810000" y="2667000"/>
            <a:ext cx="1295400" cy="2590800"/>
          </a:xfrm>
          <a:prstGeom prst="irregularSeal1">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5400" dirty="0" smtClean="0"/>
              <a:t>?</a:t>
            </a:r>
            <a:endParaRPr lang="en-US" sz="54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FFC000"/>
          </a:solidFill>
        </p:spPr>
        <p:txBody>
          <a:bodyPr/>
          <a:lstStyle/>
          <a:p>
            <a:r>
              <a:rPr lang="lt-LT" b="1" dirty="0" smtClean="0"/>
              <a:t>Kurios savybės bendros?</a:t>
            </a:r>
            <a:endParaRPr lang="en-US" b="1"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Refleksija</a:t>
            </a:r>
            <a:endParaRPr lang="en-US" dirty="0"/>
          </a:p>
        </p:txBody>
      </p:sp>
      <p:sp>
        <p:nvSpPr>
          <p:cNvPr id="3" name="Content Placeholder 2"/>
          <p:cNvSpPr>
            <a:spLocks noGrp="1"/>
          </p:cNvSpPr>
          <p:nvPr>
            <p:ph idx="1"/>
          </p:nvPr>
        </p:nvSpPr>
        <p:spPr>
          <a:xfrm>
            <a:off x="457200" y="1524000"/>
            <a:ext cx="8229600" cy="4602163"/>
          </a:xfrm>
        </p:spPr>
        <p:txBody>
          <a:bodyPr/>
          <a:lstStyle/>
          <a:p>
            <a:pPr>
              <a:buNone/>
            </a:pPr>
            <a:r>
              <a:rPr lang="lt-LT" dirty="0" smtClean="0"/>
              <a:t>Mano pamąstymai apie šią knygą ...</a:t>
            </a:r>
            <a:endParaRPr lang="en-US" dirty="0"/>
          </a:p>
        </p:txBody>
      </p:sp>
      <p:pic>
        <p:nvPicPr>
          <p:cNvPr id="4" name="Picture 3" descr="22,65 КБ"/>
          <p:cNvPicPr>
            <a:picLocks noChangeAspect="1" noChangeArrowheads="1"/>
          </p:cNvPicPr>
          <p:nvPr/>
        </p:nvPicPr>
        <p:blipFill>
          <a:blip r:embed="rId2" cstate="print"/>
          <a:srcRect/>
          <a:stretch>
            <a:fillRect/>
          </a:stretch>
        </p:blipFill>
        <p:spPr bwMode="auto">
          <a:xfrm>
            <a:off x="2971800" y="2133600"/>
            <a:ext cx="61722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Namų darbas – parašyti samprotavimo pastraipą </a:t>
            </a:r>
            <a:endParaRPr lang="lt-LT" dirty="0"/>
          </a:p>
        </p:txBody>
      </p:sp>
      <p:sp>
        <p:nvSpPr>
          <p:cNvPr id="3" name="Content Placeholder 2"/>
          <p:cNvSpPr>
            <a:spLocks noGrp="1"/>
          </p:cNvSpPr>
          <p:nvPr>
            <p:ph idx="1"/>
          </p:nvPr>
        </p:nvSpPr>
        <p:spPr>
          <a:xfrm>
            <a:off x="304800" y="1600200"/>
            <a:ext cx="8382000" cy="4953000"/>
          </a:xfrm>
        </p:spPr>
        <p:txBody>
          <a:bodyPr>
            <a:normAutofit fontScale="92500"/>
          </a:bodyPr>
          <a:lstStyle/>
          <a:p>
            <a:pPr>
              <a:buNone/>
            </a:pPr>
            <a:r>
              <a:rPr lang="lt-LT" b="1" dirty="0" smtClean="0"/>
              <a:t>(Ne)Sutinku su A. de Sent-Egziuperi mintimi, jog „…matyti galima tik širdimi. Tai, kas svarbiausia, nematoma akimis.”..........................................</a:t>
            </a:r>
          </a:p>
          <a:p>
            <a:pPr>
              <a:buNone/>
            </a:pPr>
            <a:r>
              <a:rPr lang="lt-LT" b="1" dirty="0" smtClean="0"/>
              <a:t>...........................................................................</a:t>
            </a:r>
          </a:p>
          <a:p>
            <a:pPr>
              <a:buNone/>
            </a:pPr>
            <a:r>
              <a:rPr lang="lt-LT" b="1" dirty="0" smtClean="0"/>
              <a:t>...........................................................................</a:t>
            </a:r>
          </a:p>
          <a:p>
            <a:pPr>
              <a:buNone/>
            </a:pPr>
            <a:r>
              <a:rPr lang="lt-LT" b="1" dirty="0" smtClean="0"/>
              <a:t>...........................................................................</a:t>
            </a:r>
          </a:p>
          <a:p>
            <a:pPr>
              <a:buNone/>
            </a:pPr>
            <a:r>
              <a:rPr lang="lt-LT" b="1" smtClean="0"/>
              <a:t>.........................................................................................................................................................</a:t>
            </a:r>
            <a:endParaRPr lang="lt-LT" b="1" dirty="0" smtClean="0"/>
          </a:p>
          <a:p>
            <a:pPr>
              <a:buNone/>
            </a:pPr>
            <a:r>
              <a:rPr lang="lt-LT" b="1" dirty="0" smtClean="0"/>
              <a:t>Taigi...................................................................</a:t>
            </a:r>
          </a:p>
          <a:p>
            <a:pPr>
              <a:buNone/>
            </a:pPr>
            <a:endParaRPr lang="lt-L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rgbClr val="7030A0"/>
                </a:solidFill>
              </a:rPr>
              <a:t>Įvertinkite, kaip pagrįstas </a:t>
            </a:r>
            <a:r>
              <a:rPr lang="lt-LT" b="1" dirty="0" smtClean="0">
                <a:solidFill>
                  <a:srgbClr val="7030A0"/>
                </a:solidFill>
              </a:rPr>
              <a:t>teiginys</a:t>
            </a:r>
            <a:r>
              <a:rPr lang="lt-LT" dirty="0" smtClean="0">
                <a:solidFill>
                  <a:srgbClr val="7030A0"/>
                </a:solidFill>
              </a:rPr>
              <a:t>:</a:t>
            </a:r>
            <a:endParaRPr lang="lt-LT" dirty="0">
              <a:solidFill>
                <a:srgbClr val="7030A0"/>
              </a:solidFill>
            </a:endParaRPr>
          </a:p>
        </p:txBody>
      </p:sp>
      <p:sp>
        <p:nvSpPr>
          <p:cNvPr id="3" name="Turinio vietos rezervavimo ženklas 2"/>
          <p:cNvSpPr>
            <a:spLocks noGrp="1"/>
          </p:cNvSpPr>
          <p:nvPr>
            <p:ph idx="1"/>
          </p:nvPr>
        </p:nvSpPr>
        <p:spPr/>
        <p:txBody>
          <a:bodyPr/>
          <a:lstStyle/>
          <a:p>
            <a:pPr marL="514350" indent="-514350">
              <a:buAutoNum type="arabicPeriod"/>
            </a:pPr>
            <a:r>
              <a:rPr lang="lt-LT" dirty="0" smtClean="0"/>
              <a:t>Pavyzdžiai iš savo gyvenimo.</a:t>
            </a:r>
          </a:p>
          <a:p>
            <a:pPr marL="514350" indent="-514350">
              <a:buFont typeface="Arial" pitchFamily="34" charset="0"/>
              <a:buAutoNum type="arabicPeriod"/>
            </a:pPr>
            <a:r>
              <a:rPr lang="lt-LT" dirty="0"/>
              <a:t>Pavyzdžiai iš </a:t>
            </a:r>
            <a:r>
              <a:rPr lang="lt-LT" dirty="0" smtClean="0"/>
              <a:t>kitų žmonių </a:t>
            </a:r>
            <a:r>
              <a:rPr lang="lt-LT" dirty="0"/>
              <a:t>gyvenimo</a:t>
            </a:r>
            <a:r>
              <a:rPr lang="lt-LT" dirty="0" smtClean="0"/>
              <a:t>.</a:t>
            </a:r>
          </a:p>
          <a:p>
            <a:pPr marL="514350" indent="-514350">
              <a:buFont typeface="Arial" pitchFamily="34" charset="0"/>
              <a:buAutoNum type="arabicPeriod"/>
            </a:pPr>
            <a:r>
              <a:rPr lang="lt-LT" dirty="0" smtClean="0"/>
              <a:t>Pavyzdžiai iš kūrinių.</a:t>
            </a:r>
          </a:p>
          <a:p>
            <a:pPr marL="0" indent="0">
              <a:buNone/>
            </a:pPr>
            <a:endParaRPr lang="lt-LT" dirty="0" smtClean="0"/>
          </a:p>
          <a:p>
            <a:pPr marL="0" indent="0">
              <a:buNone/>
            </a:pPr>
            <a:endParaRPr lang="lt-LT" dirty="0"/>
          </a:p>
          <a:p>
            <a:pPr marL="0" indent="0">
              <a:buNone/>
            </a:pPr>
            <a:r>
              <a:rPr lang="lt-LT" b="1" dirty="0" smtClean="0">
                <a:solidFill>
                  <a:schemeClr val="accent2">
                    <a:lumMod val="75000"/>
                  </a:schemeClr>
                </a:solidFill>
              </a:rPr>
              <a:t>Tinkama, logiška išvada (užsklanda).</a:t>
            </a:r>
            <a:endParaRPr lang="lt-LT" b="1" dirty="0">
              <a:solidFill>
                <a:schemeClr val="accent2">
                  <a:lumMod val="75000"/>
                </a:schemeClr>
              </a:solidFill>
            </a:endParaRPr>
          </a:p>
          <a:p>
            <a:pPr marL="514350" indent="-514350">
              <a:buAutoNum type="arabicPeriod"/>
            </a:pPr>
            <a:endParaRPr lang="lt-LT" dirty="0"/>
          </a:p>
        </p:txBody>
      </p:sp>
    </p:spTree>
    <p:extLst>
      <p:ext uri="{BB962C8B-B14F-4D97-AF65-F5344CB8AC3E}">
        <p14:creationId xmlns="" xmlns:p14="http://schemas.microsoft.com/office/powerpoint/2010/main" val="22051745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dirty="0" smtClean="0">
                <a:solidFill>
                  <a:srgbClr val="7030A0"/>
                </a:solidFill>
              </a:rPr>
              <a:t>Perskaityk vieną knygą </a:t>
            </a:r>
            <a:br>
              <a:rPr lang="lt-LT" b="1" dirty="0" smtClean="0">
                <a:solidFill>
                  <a:srgbClr val="7030A0"/>
                </a:solidFill>
              </a:rPr>
            </a:br>
            <a:r>
              <a:rPr lang="lt-LT" dirty="0" smtClean="0"/>
              <a:t> (iki mokslo metų pabaigos)</a:t>
            </a:r>
            <a:endParaRPr lang="lt-LT" dirty="0"/>
          </a:p>
        </p:txBody>
      </p:sp>
      <p:sp>
        <p:nvSpPr>
          <p:cNvPr id="3" name="Turinio vietos rezervavimo ženklas 2"/>
          <p:cNvSpPr>
            <a:spLocks noGrp="1"/>
          </p:cNvSpPr>
          <p:nvPr>
            <p:ph idx="1"/>
          </p:nvPr>
        </p:nvSpPr>
        <p:spPr>
          <a:xfrm>
            <a:off x="457200" y="2514600"/>
            <a:ext cx="8229600" cy="3611563"/>
          </a:xfrm>
        </p:spPr>
        <p:txBody>
          <a:bodyPr/>
          <a:lstStyle/>
          <a:p>
            <a:pPr marL="514350" indent="-514350">
              <a:buAutoNum type="arabicPeriod"/>
            </a:pPr>
            <a:r>
              <a:rPr lang="lt-LT" dirty="0" smtClean="0"/>
              <a:t>Marija </a:t>
            </a:r>
            <a:r>
              <a:rPr lang="lt-LT" dirty="0" err="1" smtClean="0"/>
              <a:t>Gripė</a:t>
            </a:r>
            <a:r>
              <a:rPr lang="lt-LT" dirty="0" smtClean="0"/>
              <a:t> „</a:t>
            </a:r>
            <a:r>
              <a:rPr lang="lt-LT" dirty="0" err="1" smtClean="0"/>
              <a:t>Nepaparasta</a:t>
            </a:r>
            <a:r>
              <a:rPr lang="lt-LT" dirty="0" smtClean="0"/>
              <a:t> </a:t>
            </a:r>
            <a:r>
              <a:rPr lang="lt-LT" dirty="0" err="1" smtClean="0"/>
              <a:t>Agnesės</a:t>
            </a:r>
            <a:r>
              <a:rPr lang="lt-LT" dirty="0" smtClean="0"/>
              <a:t> </a:t>
            </a:r>
            <a:r>
              <a:rPr lang="lt-LT" dirty="0" err="1" smtClean="0"/>
              <a:t>Sesilijos</a:t>
            </a:r>
            <a:r>
              <a:rPr lang="lt-LT" dirty="0" smtClean="0"/>
              <a:t> istorija“.</a:t>
            </a:r>
          </a:p>
          <a:p>
            <a:pPr marL="514350" indent="-514350">
              <a:buAutoNum type="arabicPeriod"/>
            </a:pPr>
            <a:r>
              <a:rPr lang="lt-LT" dirty="0" smtClean="0"/>
              <a:t>V.Goldingas „</a:t>
            </a:r>
            <a:r>
              <a:rPr lang="lt-LT" smtClean="0"/>
              <a:t>Musių valdovas“.</a:t>
            </a:r>
            <a:endParaRPr lang="lt-LT" dirty="0" smtClean="0"/>
          </a:p>
          <a:p>
            <a:endParaRPr lang="lt-LT" dirty="0"/>
          </a:p>
        </p:txBody>
      </p:sp>
    </p:spTree>
    <p:extLst>
      <p:ext uri="{BB962C8B-B14F-4D97-AF65-F5344CB8AC3E}">
        <p14:creationId xmlns="" xmlns:p14="http://schemas.microsoft.com/office/powerpoint/2010/main" val="39760645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TotalTime>
  <Words>1456</Words>
  <Application>Microsoft Office PowerPoint</Application>
  <PresentationFormat>On-screen Show (4:3)</PresentationFormat>
  <Paragraphs>118</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KNYGOJE RANDU GYVENIMO TIESĄ </vt:lpstr>
      <vt:lpstr>  Koledže gavo pravardę - Lunatikas. Jis kitoks nei visi: susimąstęs, užsisvajojęs, užsižiūrėjęs į dangų, net jei tame danguje, daugelio požiūriu, nieko nėra.    A. de Sent-Egziuperi – karo lakūnas </vt:lpstr>
      <vt:lpstr>DEDIKACIJA – kūrinio paskyrimas kokiam nors asmeniui </vt:lpstr>
      <vt:lpstr>SITUACIJA </vt:lpstr>
      <vt:lpstr>Beje, pats Antuanas de Sent-Egziuperi sakė:,,...nenorėčiau, kad mano knygą kas nors skaitytų paviršutiniškai.“ </vt:lpstr>
      <vt:lpstr>Slide 6</vt:lpstr>
      <vt:lpstr>L a k ū n a s</vt:lpstr>
      <vt:lpstr>M a ž a s i s   p r i n c a s</vt:lpstr>
      <vt:lpstr>1 užduotis </vt:lpstr>
      <vt:lpstr> 2 užduotis </vt:lpstr>
      <vt:lpstr>BAOBABAI</vt:lpstr>
      <vt:lpstr>  3 užduotis. Perskaitykite mokslinį aprašymą apie baobabo medį ir atsakykite į pateiktus klausimus:  </vt:lpstr>
      <vt:lpstr>BAOBABAI </vt:lpstr>
      <vt:lpstr>Slide 14</vt:lpstr>
      <vt:lpstr>Slide 15</vt:lpstr>
      <vt:lpstr>Namų darbas</vt:lpstr>
      <vt:lpstr>Užrašykite kūrinio temą</vt:lpstr>
      <vt:lpstr>Užrašykite kūrinio temą</vt:lpstr>
      <vt:lpstr>Ši pasaka ir prasideda samprotavimu apie suaugusius žmones.</vt:lpstr>
      <vt:lpstr>Slide 20</vt:lpstr>
      <vt:lpstr>Slide 21</vt:lpstr>
      <vt:lpstr>Slide 22</vt:lpstr>
      <vt:lpstr>Slide 23</vt:lpstr>
      <vt:lpstr>Slide 24</vt:lpstr>
      <vt:lpstr>Slide 25</vt:lpstr>
      <vt:lpstr>Slide 26</vt:lpstr>
      <vt:lpstr>Slide 27</vt:lpstr>
      <vt:lpstr>Klausymas</vt:lpstr>
      <vt:lpstr>Slide 29</vt:lpstr>
      <vt:lpstr>Slide 30</vt:lpstr>
      <vt:lpstr>Slide 31</vt:lpstr>
      <vt:lpstr>Perskaityk tekstą ir atsakyk į klausimus</vt:lpstr>
      <vt:lpstr>Palyginimas</vt:lpstr>
      <vt:lpstr>„Mažasis princas” -  moralės kodeksas</vt:lpstr>
      <vt:lpstr>Citatos ir komentarai  </vt:lpstr>
      <vt:lpstr>Kuo mažasis princas panašus į mus? </vt:lpstr>
      <vt:lpstr>Venno schema</vt:lpstr>
      <vt:lpstr>Kurios savybės bendros?</vt:lpstr>
      <vt:lpstr>Refleksija</vt:lpstr>
      <vt:lpstr>Namų darbas – parašyti samprotavimo pastraipą </vt:lpstr>
      <vt:lpstr>Įvertinkite, kaip pagrįstas teiginys:</vt:lpstr>
      <vt:lpstr>Perskaityk vieną knygą   (iki mokslo metų pabaigos)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,,Mažasis princas”</dc:title>
  <dc:creator/>
  <cp:lastModifiedBy>kompiuteris</cp:lastModifiedBy>
  <cp:revision>43</cp:revision>
  <dcterms:created xsi:type="dcterms:W3CDTF">2006-08-16T00:00:00Z</dcterms:created>
  <dcterms:modified xsi:type="dcterms:W3CDTF">2015-03-08T11:51:57Z</dcterms:modified>
</cp:coreProperties>
</file>