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Rasa</c:v>
                </c:pt>
                <c:pt idx="1">
                  <c:v>Linas</c:v>
                </c:pt>
                <c:pt idx="2">
                  <c:v>Tadas</c:v>
                </c:pt>
                <c:pt idx="3">
                  <c:v>Asta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6367F-2F07-459E-B9B2-10D77C9019E2}" type="datetimeFigureOut">
              <a:rPr lang="lt-LT" smtClean="0"/>
              <a:pPr/>
              <a:t>2015.03.17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4F052-FA69-4019-8142-BA189A1EF313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8136904" cy="1758057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Leksikos pasirinkimas:</a:t>
            </a:r>
            <a:br>
              <a:rPr lang="lt-LT" dirty="0" smtClean="0"/>
            </a:br>
            <a:r>
              <a:rPr lang="lt-LT" dirty="0" smtClean="0"/>
              <a:t>skoliniai, tarmybės, tarptautiniai žodžiai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276872"/>
            <a:ext cx="8136904" cy="3888432"/>
          </a:xfrm>
        </p:spPr>
        <p:txBody>
          <a:bodyPr/>
          <a:lstStyle/>
          <a:p>
            <a:r>
              <a:rPr lang="lt-LT" dirty="0" smtClean="0">
                <a:solidFill>
                  <a:schemeClr val="tx1"/>
                </a:solidFill>
              </a:rPr>
              <a:t>Aptarti sąvokas </a:t>
            </a:r>
            <a:r>
              <a:rPr lang="lt-LT" i="1" dirty="0" smtClean="0">
                <a:solidFill>
                  <a:schemeClr val="tx1"/>
                </a:solidFill>
              </a:rPr>
              <a:t>skoliniai, tarmybės, tarptautiniai žodžiai.</a:t>
            </a:r>
          </a:p>
          <a:p>
            <a:r>
              <a:rPr lang="lt-LT" dirty="0" smtClean="0">
                <a:solidFill>
                  <a:schemeClr val="tx1"/>
                </a:solidFill>
              </a:rPr>
              <a:t>Aptarti skolinių, tarmybių, tarptautinių žodžių vartojimo stilistines ypatybes.</a:t>
            </a:r>
          </a:p>
          <a:p>
            <a:r>
              <a:rPr lang="lt-LT" dirty="0" smtClean="0">
                <a:solidFill>
                  <a:schemeClr val="tx1"/>
                </a:solidFill>
              </a:rPr>
              <a:t>Išmokti motyvuotai pasirinkti leksiką, atsižvelgiant į kalbėjimo tikslą ir kalbos rūšį.</a:t>
            </a:r>
            <a:endParaRPr lang="lt-LT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lt-LT" dirty="0"/>
              <a:t>Lietuvių kalbos leksika</a:t>
            </a:r>
          </a:p>
        </p:txBody>
      </p:sp>
      <p:pic>
        <p:nvPicPr>
          <p:cNvPr id="4" name="Content Placeholder 3" descr="http://ualgiman.dtiltas.lt/lietuv1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68760"/>
            <a:ext cx="5976665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lt-LT" dirty="0" smtClean="0"/>
              <a:t>Tarminė leksika (tarmybės)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616624"/>
          </a:xfrm>
        </p:spPr>
        <p:txBody>
          <a:bodyPr/>
          <a:lstStyle/>
          <a:p>
            <a:pPr>
              <a:buNone/>
            </a:pPr>
            <a:r>
              <a:rPr lang="lt-LT" dirty="0"/>
              <a:t>Tarminė leksika, arba leksiniai </a:t>
            </a:r>
            <a:r>
              <a:rPr lang="lt-LT" dirty="0" err="1" smtClean="0"/>
              <a:t>dialektizmai</a:t>
            </a:r>
            <a:r>
              <a:rPr lang="lt-LT" dirty="0" smtClean="0"/>
              <a:t>, yra </a:t>
            </a:r>
            <a:r>
              <a:rPr lang="lt-LT" dirty="0"/>
              <a:t>žodžiai, kurie žinomi tik apibrėžtos teritorijos </a:t>
            </a:r>
            <a:r>
              <a:rPr lang="lt-LT" dirty="0" smtClean="0"/>
              <a:t>tarmėms.</a:t>
            </a:r>
            <a:endParaRPr lang="lt-LT" dirty="0"/>
          </a:p>
          <a:p>
            <a:pPr>
              <a:buNone/>
            </a:pPr>
            <a:r>
              <a:rPr lang="lt-LT" dirty="0"/>
              <a:t>Leksiniai </a:t>
            </a:r>
            <a:r>
              <a:rPr lang="lt-LT" dirty="0" err="1"/>
              <a:t>dialektizmai</a:t>
            </a:r>
            <a:r>
              <a:rPr lang="lt-LT" dirty="0"/>
              <a:t> </a:t>
            </a:r>
            <a:r>
              <a:rPr lang="lt-LT" dirty="0" err="1"/>
              <a:t>esti</a:t>
            </a:r>
            <a:r>
              <a:rPr lang="lt-LT" dirty="0"/>
              <a:t> dviejų rūšių</a:t>
            </a:r>
            <a:r>
              <a:rPr lang="lt-LT" dirty="0" smtClean="0"/>
              <a:t>:</a:t>
            </a:r>
          </a:p>
          <a:p>
            <a:pPr>
              <a:buNone/>
            </a:pPr>
            <a:r>
              <a:rPr lang="lt-LT" dirty="0" smtClean="0"/>
              <a:t> </a:t>
            </a:r>
            <a:r>
              <a:rPr lang="lt-LT" dirty="0"/>
              <a:t>1. </a:t>
            </a:r>
            <a:r>
              <a:rPr lang="lt-LT" i="1" dirty="0"/>
              <a:t>tikrieji </a:t>
            </a:r>
            <a:r>
              <a:rPr lang="lt-LT" dirty="0"/>
              <a:t>leksiniai </a:t>
            </a:r>
            <a:r>
              <a:rPr lang="lt-LT" dirty="0" err="1" smtClean="0"/>
              <a:t>dialektizmai</a:t>
            </a:r>
            <a:r>
              <a:rPr lang="lt-LT" dirty="0"/>
              <a:t> </a:t>
            </a:r>
            <a:r>
              <a:rPr lang="lt-LT" dirty="0" smtClean="0"/>
              <a:t>- </a:t>
            </a:r>
            <a:r>
              <a:rPr lang="lt-LT" dirty="0"/>
              <a:t>tarmiški žodžiai, turintys šaknį, kurios visai nėra bendrinėje </a:t>
            </a:r>
            <a:r>
              <a:rPr lang="lt-LT" dirty="0" smtClean="0"/>
              <a:t>kalboje (</a:t>
            </a:r>
            <a:r>
              <a:rPr lang="lt-LT" i="1" dirty="0" err="1" smtClean="0"/>
              <a:t>bengti</a:t>
            </a:r>
            <a:r>
              <a:rPr lang="lt-LT" dirty="0" smtClean="0"/>
              <a:t> – baigti, </a:t>
            </a:r>
            <a:r>
              <a:rPr lang="lt-LT" i="1" dirty="0" err="1" smtClean="0"/>
              <a:t>cyrulys</a:t>
            </a:r>
            <a:r>
              <a:rPr lang="lt-LT" dirty="0" smtClean="0"/>
              <a:t> – vyturys).</a:t>
            </a:r>
          </a:p>
          <a:p>
            <a:pPr>
              <a:buNone/>
            </a:pPr>
            <a:r>
              <a:rPr lang="lt-LT" dirty="0" smtClean="0"/>
              <a:t> </a:t>
            </a:r>
            <a:r>
              <a:rPr lang="lt-LT" dirty="0"/>
              <a:t>2. </a:t>
            </a:r>
            <a:r>
              <a:rPr lang="lt-LT" i="1" dirty="0"/>
              <a:t>semantiniai </a:t>
            </a:r>
            <a:r>
              <a:rPr lang="lt-LT" dirty="0" err="1" smtClean="0"/>
              <a:t>dialektizmai</a:t>
            </a:r>
            <a:r>
              <a:rPr lang="lt-LT" dirty="0" smtClean="0"/>
              <a:t> - </a:t>
            </a:r>
            <a:r>
              <a:rPr lang="lt-LT" dirty="0"/>
              <a:t>žodžiai, kurie turi tik tarmei būdingą </a:t>
            </a:r>
            <a:r>
              <a:rPr lang="lt-LT" dirty="0" smtClean="0"/>
              <a:t>reikšmę (</a:t>
            </a:r>
            <a:r>
              <a:rPr lang="lt-LT" i="1" dirty="0" smtClean="0"/>
              <a:t>brėkšti</a:t>
            </a:r>
            <a:r>
              <a:rPr lang="lt-LT" dirty="0" smtClean="0"/>
              <a:t> – temti, </a:t>
            </a:r>
            <a:r>
              <a:rPr lang="lt-LT" i="1" dirty="0" smtClean="0"/>
              <a:t>irklas</a:t>
            </a:r>
            <a:r>
              <a:rPr lang="lt-LT" dirty="0" smtClean="0"/>
              <a:t> – laivelis).</a:t>
            </a:r>
            <a:endParaRPr lang="lt-LT" dirty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Skoliniai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8784976" cy="55446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lt-LT" dirty="0" smtClean="0"/>
              <a:t>   </a:t>
            </a:r>
            <a:r>
              <a:rPr lang="lt-LT" b="1" dirty="0" smtClean="0"/>
              <a:t>Skoliniai</a:t>
            </a:r>
            <a:r>
              <a:rPr lang="lt-LT" dirty="0" smtClean="0"/>
              <a:t> </a:t>
            </a:r>
            <a:r>
              <a:rPr lang="lt-LT" dirty="0"/>
              <a:t>yra svetimos kilmės žodžiai, </a:t>
            </a:r>
            <a:r>
              <a:rPr lang="lt-LT" dirty="0" smtClean="0"/>
              <a:t>įvairiu kontaktų </a:t>
            </a:r>
            <a:r>
              <a:rPr lang="lt-LT" dirty="0"/>
              <a:t>(ekonominių, politinių, kultūrinių ir kt.) keliu atėję daugiausia iš kaimyninių kalbų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dirty="0" smtClean="0"/>
              <a:t>Pagal kilmę </a:t>
            </a:r>
            <a:r>
              <a:rPr lang="lt-LT" dirty="0" smtClean="0"/>
              <a:t>skirstomi į: </a:t>
            </a:r>
            <a:r>
              <a:rPr lang="lt-LT" u="sng" dirty="0" smtClean="0"/>
              <a:t>slavizmus</a:t>
            </a:r>
            <a:r>
              <a:rPr lang="lt-LT" dirty="0" smtClean="0"/>
              <a:t> (agurkas, blynas, knyga)</a:t>
            </a:r>
            <a:r>
              <a:rPr lang="lt-LT" u="sng" dirty="0" smtClean="0"/>
              <a:t>, germanizmus</a:t>
            </a:r>
            <a:r>
              <a:rPr lang="lt-LT" dirty="0"/>
              <a:t> </a:t>
            </a:r>
            <a:r>
              <a:rPr lang="lt-LT" dirty="0" smtClean="0"/>
              <a:t>(kunigas, pinigas, bulius).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dirty="0" smtClean="0"/>
              <a:t>Pagal </a:t>
            </a:r>
            <a:r>
              <a:rPr lang="lt-LT" b="1" dirty="0"/>
              <a:t>asimiliavimosi laipsnį </a:t>
            </a:r>
            <a:r>
              <a:rPr lang="lt-LT" dirty="0"/>
              <a:t>lietuvių kalbos skoliniai skirstomi į tris grupes: </a:t>
            </a:r>
          </a:p>
          <a:p>
            <a:pPr>
              <a:buNone/>
            </a:pPr>
            <a:r>
              <a:rPr lang="lt-LT" dirty="0"/>
              <a:t>1. Tikruosius </a:t>
            </a:r>
            <a:r>
              <a:rPr lang="lt-LT" dirty="0" smtClean="0"/>
              <a:t>skolinius - </a:t>
            </a:r>
            <a:r>
              <a:rPr lang="lt-LT" dirty="0"/>
              <a:t>įeina į pagrindinį bendrinės kalbos žodyno </a:t>
            </a:r>
            <a:r>
              <a:rPr lang="lt-LT" dirty="0" smtClean="0"/>
              <a:t>fondą, suvokiami kaip savi.</a:t>
            </a:r>
            <a:endParaRPr lang="lt-LT" dirty="0"/>
          </a:p>
          <a:p>
            <a:pPr>
              <a:buNone/>
            </a:pPr>
            <a:r>
              <a:rPr lang="lt-LT" dirty="0"/>
              <a:t>2.</a:t>
            </a:r>
            <a:r>
              <a:rPr lang="lt-LT" i="1" dirty="0"/>
              <a:t> </a:t>
            </a:r>
            <a:r>
              <a:rPr lang="lt-LT" dirty="0"/>
              <a:t>Tarptautinius </a:t>
            </a:r>
            <a:r>
              <a:rPr lang="lt-LT" dirty="0" smtClean="0"/>
              <a:t>žodžius - </a:t>
            </a:r>
            <a:r>
              <a:rPr lang="lt-LT" dirty="0"/>
              <a:t>aiškiai suvokiami kaip svetimos kilmės žodžiai</a:t>
            </a:r>
            <a:r>
              <a:rPr lang="lt-LT" i="1" dirty="0" smtClean="0"/>
              <a:t>.</a:t>
            </a:r>
            <a:endParaRPr lang="lt-LT" dirty="0"/>
          </a:p>
          <a:p>
            <a:pPr>
              <a:buNone/>
            </a:pPr>
            <a:r>
              <a:rPr lang="lt-LT" dirty="0"/>
              <a:t>3. </a:t>
            </a:r>
            <a:r>
              <a:rPr lang="lt-LT" dirty="0" smtClean="0"/>
              <a:t>Svetimybes (barbarizmus) - </a:t>
            </a:r>
            <a:r>
              <a:rPr lang="lt-LT" dirty="0"/>
              <a:t>neatitinka bendrinės kalbos normų ir lieka už jos ribų. Bendrinėje kalboje visi jie </a:t>
            </a:r>
            <a:r>
              <a:rPr lang="lt-LT" dirty="0" smtClean="0"/>
              <a:t>turi pakaitalus.</a:t>
            </a:r>
            <a:endParaRPr lang="lt-LT" dirty="0"/>
          </a:p>
          <a:p>
            <a:pPr>
              <a:buNone/>
            </a:pP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lt-LT" dirty="0" smtClean="0"/>
              <a:t>Tarptautiniai žodžiai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4006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lt-LT" u="sng" dirty="0" smtClean="0"/>
              <a:t>Tarptautiniai žodžiai </a:t>
            </a:r>
            <a:r>
              <a:rPr lang="lt-LT" dirty="0" smtClean="0"/>
              <a:t>- svetimžodžiai, kurie vartojami daugelyje pasaulio kalbų.</a:t>
            </a:r>
          </a:p>
          <a:p>
            <a:pPr>
              <a:buNone/>
            </a:pPr>
            <a:r>
              <a:rPr lang="lt-LT" dirty="0" smtClean="0"/>
              <a:t> Tarptautiniai žodžiai yra dvejopi: </a:t>
            </a:r>
          </a:p>
          <a:p>
            <a:pPr marL="514350" indent="-514350">
              <a:buAutoNum type="alphaLcParenR"/>
            </a:pPr>
            <a:r>
              <a:rPr lang="lt-LT" dirty="0" smtClean="0"/>
              <a:t>negalimi pakeisti savais, nes tie tarptautiniai žodžiai yra vieninteliai sąvokų pavadinimai, pvz.: </a:t>
            </a:r>
            <a:r>
              <a:rPr lang="lt-LT" i="1" dirty="0" smtClean="0"/>
              <a:t>konspektas, fakultetas, istorija, institutas, respublika,</a:t>
            </a:r>
            <a:r>
              <a:rPr lang="lt-LT" dirty="0" smtClean="0"/>
              <a:t> </a:t>
            </a:r>
            <a:r>
              <a:rPr lang="lt-LT" i="1" dirty="0" smtClean="0"/>
              <a:t>funkcija, biologija, atomas, rentgenas;</a:t>
            </a:r>
            <a:r>
              <a:rPr lang="lt-LT" dirty="0" smtClean="0"/>
              <a:t> </a:t>
            </a:r>
          </a:p>
          <a:p>
            <a:pPr marL="514350" indent="-514350">
              <a:buAutoNum type="alphaLcParenR"/>
            </a:pPr>
            <a:r>
              <a:rPr lang="lt-LT" dirty="0" smtClean="0"/>
              <a:t> galimi pakeisti savais, pvz.: </a:t>
            </a:r>
            <a:r>
              <a:rPr lang="lt-LT" i="1" dirty="0" smtClean="0"/>
              <a:t>pneumonija (plaučių uždegimas), kontinentas (žemynas), akcentuoti (pabrėžti)</a:t>
            </a:r>
            <a:r>
              <a:rPr lang="lt-LT" dirty="0" smtClean="0"/>
              <a:t>.</a:t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Sugrupuokite nevartotinus ir vartotinus skolinius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256584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 </a:t>
            </a:r>
            <a:r>
              <a:rPr lang="lt-LT" u="sng" dirty="0" smtClean="0"/>
              <a:t> agrastas</a:t>
            </a:r>
            <a:r>
              <a:rPr lang="lt-LT" dirty="0" smtClean="0"/>
              <a:t> </a:t>
            </a:r>
            <a:r>
              <a:rPr lang="lt-LT" u="sng" dirty="0" err="1" smtClean="0"/>
              <a:t>alasas</a:t>
            </a:r>
            <a:r>
              <a:rPr lang="lt-LT" dirty="0" smtClean="0"/>
              <a:t> </a:t>
            </a:r>
            <a:r>
              <a:rPr lang="lt-LT" u="sng" dirty="0" smtClean="0"/>
              <a:t>alyva</a:t>
            </a:r>
            <a:r>
              <a:rPr lang="lt-LT" dirty="0" smtClean="0"/>
              <a:t> </a:t>
            </a:r>
            <a:r>
              <a:rPr lang="lt-LT" u="sng" dirty="0" smtClean="0"/>
              <a:t>arbata</a:t>
            </a:r>
            <a:r>
              <a:rPr lang="lt-LT" dirty="0" smtClean="0"/>
              <a:t> </a:t>
            </a:r>
            <a:r>
              <a:rPr lang="lt-LT" u="sng" dirty="0" smtClean="0"/>
              <a:t>kaladė</a:t>
            </a:r>
            <a:r>
              <a:rPr lang="lt-LT" dirty="0" smtClean="0"/>
              <a:t> </a:t>
            </a:r>
            <a:r>
              <a:rPr lang="lt-LT" u="sng" dirty="0" smtClean="0"/>
              <a:t>asilas</a:t>
            </a:r>
            <a:r>
              <a:rPr lang="lt-LT" dirty="0" smtClean="0"/>
              <a:t> </a:t>
            </a:r>
            <a:r>
              <a:rPr lang="lt-LT" u="sng" dirty="0" smtClean="0"/>
              <a:t>asiūklis</a:t>
            </a:r>
            <a:r>
              <a:rPr lang="lt-LT" dirty="0" smtClean="0"/>
              <a:t> </a:t>
            </a:r>
            <a:r>
              <a:rPr lang="lt-LT" u="sng" dirty="0" err="1" smtClean="0"/>
              <a:t>baranka</a:t>
            </a:r>
            <a:r>
              <a:rPr lang="lt-LT" dirty="0" smtClean="0"/>
              <a:t> </a:t>
            </a:r>
            <a:r>
              <a:rPr lang="lt-LT" u="sng" dirty="0" smtClean="0"/>
              <a:t>batas</a:t>
            </a:r>
            <a:r>
              <a:rPr lang="lt-LT" dirty="0" smtClean="0"/>
              <a:t> </a:t>
            </a:r>
            <a:r>
              <a:rPr lang="lt-LT" u="sng" dirty="0" smtClean="0"/>
              <a:t>beždžionė</a:t>
            </a:r>
            <a:r>
              <a:rPr lang="lt-LT" dirty="0" smtClean="0"/>
              <a:t> </a:t>
            </a:r>
            <a:r>
              <a:rPr lang="lt-LT" u="sng" dirty="0" smtClean="0"/>
              <a:t>bačka</a:t>
            </a:r>
            <a:r>
              <a:rPr lang="lt-LT" dirty="0" smtClean="0"/>
              <a:t> </a:t>
            </a:r>
            <a:r>
              <a:rPr lang="lt-LT" u="sng" dirty="0" smtClean="0"/>
              <a:t>blynas</a:t>
            </a:r>
            <a:r>
              <a:rPr lang="lt-LT" dirty="0" smtClean="0"/>
              <a:t> </a:t>
            </a:r>
            <a:r>
              <a:rPr lang="lt-LT" u="sng" dirty="0" smtClean="0"/>
              <a:t>blogas</a:t>
            </a:r>
            <a:r>
              <a:rPr lang="lt-LT" dirty="0" smtClean="0"/>
              <a:t> </a:t>
            </a:r>
            <a:r>
              <a:rPr lang="lt-LT" u="sng" dirty="0" err="1" smtClean="0"/>
              <a:t>cielas</a:t>
            </a:r>
            <a:r>
              <a:rPr lang="lt-LT" dirty="0" smtClean="0"/>
              <a:t> </a:t>
            </a:r>
            <a:r>
              <a:rPr lang="lt-LT" u="sng" dirty="0" err="1" smtClean="0"/>
              <a:t>daboti</a:t>
            </a:r>
            <a:r>
              <a:rPr lang="lt-LT" dirty="0" smtClean="0"/>
              <a:t> </a:t>
            </a:r>
            <a:r>
              <a:rPr lang="lt-LT" u="sng" dirty="0" smtClean="0"/>
              <a:t>dėdė</a:t>
            </a:r>
            <a:r>
              <a:rPr lang="lt-LT" dirty="0" smtClean="0"/>
              <a:t> </a:t>
            </a:r>
            <a:r>
              <a:rPr lang="lt-LT" u="sng" dirty="0" err="1" smtClean="0"/>
              <a:t>ploščius</a:t>
            </a:r>
            <a:r>
              <a:rPr lang="lt-LT" dirty="0" smtClean="0"/>
              <a:t> </a:t>
            </a:r>
            <a:r>
              <a:rPr lang="lt-LT" u="sng" dirty="0" err="1" smtClean="0"/>
              <a:t>ryžas</a:t>
            </a:r>
            <a:r>
              <a:rPr lang="lt-LT" dirty="0" smtClean="0"/>
              <a:t> </a:t>
            </a:r>
            <a:r>
              <a:rPr lang="lt-LT" u="sng" dirty="0" err="1" smtClean="0"/>
              <a:t>šiupeliukas</a:t>
            </a:r>
            <a:r>
              <a:rPr lang="lt-LT" dirty="0" smtClean="0"/>
              <a:t> </a:t>
            </a:r>
            <a:r>
              <a:rPr lang="lt-LT" u="sng" dirty="0" err="1" smtClean="0"/>
              <a:t>žilka</a:t>
            </a:r>
            <a:r>
              <a:rPr lang="lt-LT" dirty="0" smtClean="0"/>
              <a:t> 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dirty="0" smtClean="0"/>
              <a:t>     Nevartotini skoliniai</a:t>
            </a:r>
            <a:r>
              <a:rPr lang="lt-LT" dirty="0" smtClean="0"/>
              <a:t>               </a:t>
            </a:r>
            <a:r>
              <a:rPr lang="lt-LT" b="1" dirty="0" smtClean="0"/>
              <a:t>Vartotini skoliniai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3600" dirty="0" smtClean="0"/>
              <a:t>Suskirstykite tarptautinius žodžius į tuos, kurie turi lietuviškus atitikmenis, ir kurie neturi lietuviškų atitikmenų.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28800"/>
            <a:ext cx="8856984" cy="5112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    </a:t>
            </a:r>
            <a:r>
              <a:rPr lang="lt-LT" u="sng" dirty="0" smtClean="0"/>
              <a:t>absurdas</a:t>
            </a:r>
            <a:r>
              <a:rPr lang="lt-LT" dirty="0" smtClean="0"/>
              <a:t> </a:t>
            </a:r>
            <a:r>
              <a:rPr lang="lt-LT" u="sng" dirty="0" smtClean="0"/>
              <a:t>adresas</a:t>
            </a:r>
            <a:r>
              <a:rPr lang="lt-LT" dirty="0" smtClean="0"/>
              <a:t> </a:t>
            </a:r>
            <a:r>
              <a:rPr lang="lt-LT" u="sng" dirty="0" smtClean="0"/>
              <a:t>akcentuoti</a:t>
            </a:r>
            <a:r>
              <a:rPr lang="lt-LT" dirty="0" smtClean="0"/>
              <a:t> </a:t>
            </a:r>
            <a:r>
              <a:rPr lang="lt-LT" u="sng" dirty="0" smtClean="0"/>
              <a:t>akcija</a:t>
            </a:r>
            <a:r>
              <a:rPr lang="lt-LT" dirty="0" smtClean="0"/>
              <a:t> </a:t>
            </a:r>
            <a:r>
              <a:rPr lang="lt-LT" u="sng" dirty="0" smtClean="0"/>
              <a:t>baritonas</a:t>
            </a:r>
            <a:r>
              <a:rPr lang="lt-LT" dirty="0" smtClean="0"/>
              <a:t> </a:t>
            </a:r>
            <a:r>
              <a:rPr lang="lt-LT" u="sng" dirty="0" smtClean="0"/>
              <a:t>chaosas</a:t>
            </a:r>
            <a:r>
              <a:rPr lang="lt-LT" dirty="0" smtClean="0"/>
              <a:t> </a:t>
            </a:r>
            <a:r>
              <a:rPr lang="lt-LT" u="sng" dirty="0" smtClean="0"/>
              <a:t>charakteris</a:t>
            </a:r>
            <a:r>
              <a:rPr lang="lt-LT" dirty="0" smtClean="0"/>
              <a:t> </a:t>
            </a:r>
            <a:r>
              <a:rPr lang="lt-LT" u="sng" dirty="0" smtClean="0"/>
              <a:t>debatai</a:t>
            </a:r>
            <a:r>
              <a:rPr lang="lt-LT" dirty="0" smtClean="0"/>
              <a:t> </a:t>
            </a:r>
            <a:r>
              <a:rPr lang="lt-LT" u="sng" dirty="0" smtClean="0"/>
              <a:t>defektas</a:t>
            </a:r>
            <a:r>
              <a:rPr lang="lt-LT" dirty="0" smtClean="0"/>
              <a:t> </a:t>
            </a:r>
            <a:r>
              <a:rPr lang="lt-LT" u="sng" dirty="0" smtClean="0"/>
              <a:t>dekoltė</a:t>
            </a:r>
            <a:r>
              <a:rPr lang="lt-LT" dirty="0" smtClean="0"/>
              <a:t> </a:t>
            </a:r>
            <a:r>
              <a:rPr lang="lt-LT" u="sng" dirty="0" smtClean="0"/>
              <a:t>demokratas</a:t>
            </a:r>
            <a:r>
              <a:rPr lang="lt-LT" dirty="0" smtClean="0"/>
              <a:t> </a:t>
            </a:r>
            <a:r>
              <a:rPr lang="lt-LT" u="sng" dirty="0" smtClean="0"/>
              <a:t>egoistas</a:t>
            </a:r>
            <a:r>
              <a:rPr lang="lt-LT" dirty="0" smtClean="0"/>
              <a:t> </a:t>
            </a:r>
            <a:r>
              <a:rPr lang="lt-LT" u="sng" dirty="0" smtClean="0"/>
              <a:t>ekskursija</a:t>
            </a:r>
            <a:r>
              <a:rPr lang="lt-LT" dirty="0" smtClean="0"/>
              <a:t> </a:t>
            </a:r>
            <a:r>
              <a:rPr lang="lt-LT" u="sng" dirty="0" smtClean="0"/>
              <a:t>eksperimentas</a:t>
            </a:r>
            <a:r>
              <a:rPr lang="lt-LT" dirty="0" smtClean="0"/>
              <a:t> </a:t>
            </a:r>
            <a:r>
              <a:rPr lang="lt-LT" u="sng" dirty="0" smtClean="0"/>
              <a:t>geometrija</a:t>
            </a:r>
            <a:r>
              <a:rPr lang="lt-LT" dirty="0" smtClean="0"/>
              <a:t> </a:t>
            </a:r>
            <a:r>
              <a:rPr lang="lt-LT" u="sng" dirty="0" smtClean="0"/>
              <a:t>insulinas</a:t>
            </a:r>
            <a:r>
              <a:rPr lang="lt-LT" dirty="0" smtClean="0"/>
              <a:t> </a:t>
            </a:r>
            <a:r>
              <a:rPr lang="lt-LT" u="sng" dirty="0" smtClean="0"/>
              <a:t>konkursas</a:t>
            </a:r>
            <a:r>
              <a:rPr lang="lt-LT" dirty="0" smtClean="0"/>
              <a:t> </a:t>
            </a:r>
            <a:r>
              <a:rPr lang="lt-LT" u="sng" dirty="0" smtClean="0"/>
              <a:t>limfocitas</a:t>
            </a:r>
            <a:r>
              <a:rPr lang="lt-LT" dirty="0" smtClean="0"/>
              <a:t> </a:t>
            </a:r>
            <a:r>
              <a:rPr lang="lt-LT" u="sng" dirty="0" smtClean="0"/>
              <a:t>milimetras</a:t>
            </a:r>
            <a:r>
              <a:rPr lang="lt-LT" dirty="0" smtClean="0"/>
              <a:t> </a:t>
            </a:r>
            <a:r>
              <a:rPr lang="lt-LT" u="sng" dirty="0" smtClean="0"/>
              <a:t>serenada</a:t>
            </a:r>
            <a:r>
              <a:rPr lang="lt-LT" dirty="0" smtClean="0"/>
              <a:t> 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sz="2800" b="1" dirty="0" smtClean="0"/>
              <a:t>Turi lietuviškus atitikmenis</a:t>
            </a:r>
            <a:r>
              <a:rPr lang="lt-LT" sz="2800" dirty="0" smtClean="0"/>
              <a:t>     </a:t>
            </a:r>
            <a:r>
              <a:rPr lang="lt-LT" sz="2800" b="1" dirty="0" smtClean="0"/>
              <a:t>Neturi lietuviškų atitikmenų</a:t>
            </a:r>
            <a:endParaRPr lang="lt-LT" sz="2800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Tarmybėms parašykite bendrinės kalbos atitikmenis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52736"/>
            <a:ext cx="8856984" cy="5544616"/>
          </a:xfrm>
        </p:spPr>
        <p:txBody>
          <a:bodyPr/>
          <a:lstStyle/>
          <a:p>
            <a:pPr>
              <a:buNone/>
            </a:pPr>
            <a:r>
              <a:rPr lang="lt-LT" i="1" dirty="0" smtClean="0"/>
              <a:t>   </a:t>
            </a:r>
          </a:p>
          <a:p>
            <a:pPr>
              <a:buNone/>
            </a:pPr>
            <a:r>
              <a:rPr lang="lt-LT" i="1" dirty="0" smtClean="0"/>
              <a:t>   </a:t>
            </a:r>
            <a:r>
              <a:rPr lang="lt-LT" i="1" dirty="0" err="1" smtClean="0"/>
              <a:t>traila</a:t>
            </a:r>
            <a:r>
              <a:rPr lang="lt-LT" dirty="0" smtClean="0"/>
              <a:t>   </a:t>
            </a:r>
            <a:r>
              <a:rPr lang="lt-LT" i="1" dirty="0" err="1" smtClean="0"/>
              <a:t>sūtrauka</a:t>
            </a:r>
            <a:r>
              <a:rPr lang="lt-LT" dirty="0" smtClean="0"/>
              <a:t>   </a:t>
            </a:r>
            <a:r>
              <a:rPr lang="lt-LT" i="1" dirty="0" smtClean="0"/>
              <a:t>papūta</a:t>
            </a:r>
            <a:r>
              <a:rPr lang="lt-LT" dirty="0" smtClean="0"/>
              <a:t>   </a:t>
            </a:r>
            <a:r>
              <a:rPr lang="lt-LT" i="1" dirty="0" smtClean="0"/>
              <a:t>skinkis</a:t>
            </a:r>
            <a:r>
              <a:rPr lang="lt-LT" dirty="0" smtClean="0"/>
              <a:t>   </a:t>
            </a:r>
            <a:r>
              <a:rPr lang="lt-LT" i="1" dirty="0" smtClean="0"/>
              <a:t>varčia</a:t>
            </a:r>
            <a:r>
              <a:rPr lang="lt-LT" dirty="0" smtClean="0"/>
              <a:t>    </a:t>
            </a:r>
            <a:r>
              <a:rPr lang="lt-LT" i="1" dirty="0" err="1" smtClean="0"/>
              <a:t>pluja</a:t>
            </a:r>
            <a:r>
              <a:rPr lang="lt-LT" dirty="0" smtClean="0"/>
              <a:t> </a:t>
            </a:r>
            <a:r>
              <a:rPr lang="lt-LT" i="1" dirty="0" smtClean="0"/>
              <a:t>gerkliūgas</a:t>
            </a:r>
            <a:r>
              <a:rPr lang="lt-LT" dirty="0" smtClean="0"/>
              <a:t>   </a:t>
            </a:r>
            <a:r>
              <a:rPr lang="lt-LT" i="1" dirty="0" smtClean="0"/>
              <a:t>žalga</a:t>
            </a:r>
            <a:r>
              <a:rPr lang="lt-LT" dirty="0" smtClean="0"/>
              <a:t>   </a:t>
            </a:r>
            <a:r>
              <a:rPr lang="lt-LT" i="1" dirty="0" err="1" smtClean="0"/>
              <a:t>ledžinga</a:t>
            </a:r>
            <a:r>
              <a:rPr lang="lt-LT" dirty="0" smtClean="0"/>
              <a:t>    </a:t>
            </a:r>
            <a:r>
              <a:rPr lang="lt-LT" i="1" dirty="0" smtClean="0"/>
              <a:t>agnus</a:t>
            </a:r>
            <a:r>
              <a:rPr lang="lt-LT" dirty="0" smtClean="0"/>
              <a:t>    </a:t>
            </a:r>
            <a:r>
              <a:rPr lang="lt-LT" i="1" dirty="0" smtClean="0"/>
              <a:t>plustinti</a:t>
            </a:r>
          </a:p>
          <a:p>
            <a:pPr>
              <a:buNone/>
            </a:pPr>
            <a:r>
              <a:rPr lang="lt-LT" i="1" dirty="0" smtClean="0"/>
              <a:t>    vašoklis    raitoti    delnyti    </a:t>
            </a:r>
            <a:r>
              <a:rPr lang="lt-LT" i="1" dirty="0" err="1" smtClean="0"/>
              <a:t>šuplė</a:t>
            </a:r>
            <a:r>
              <a:rPr lang="lt-LT" i="1" dirty="0" smtClean="0"/>
              <a:t>    grobai     kūtė</a:t>
            </a:r>
          </a:p>
          <a:p>
            <a:pPr>
              <a:buNone/>
            </a:pPr>
            <a:r>
              <a:rPr lang="lt-LT" i="1" dirty="0" smtClean="0"/>
              <a:t>   blezdinga    kuisis    kriokti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Pasitikrinkite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784976" cy="602128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lt-LT" i="1" dirty="0" err="1" smtClean="0"/>
              <a:t>traila</a:t>
            </a:r>
            <a:r>
              <a:rPr lang="lt-LT" dirty="0" smtClean="0"/>
              <a:t> - plepys,</a:t>
            </a:r>
          </a:p>
          <a:p>
            <a:pPr>
              <a:buNone/>
            </a:pPr>
            <a:r>
              <a:rPr lang="lt-LT" i="1" dirty="0" err="1" smtClean="0"/>
              <a:t>sūtrauka</a:t>
            </a:r>
            <a:r>
              <a:rPr lang="lt-LT" dirty="0" smtClean="0"/>
              <a:t> - susitraukęs daiktas, žmogus, </a:t>
            </a:r>
          </a:p>
          <a:p>
            <a:pPr>
              <a:buNone/>
            </a:pPr>
            <a:r>
              <a:rPr lang="lt-LT" i="1" dirty="0" smtClean="0"/>
              <a:t>papūta</a:t>
            </a:r>
            <a:r>
              <a:rPr lang="lt-LT" dirty="0" smtClean="0"/>
              <a:t> - vėjo pagairė, </a:t>
            </a:r>
          </a:p>
          <a:p>
            <a:pPr>
              <a:buNone/>
            </a:pPr>
            <a:r>
              <a:rPr lang="lt-LT" i="1" dirty="0" smtClean="0"/>
              <a:t>skinkis</a:t>
            </a:r>
            <a:r>
              <a:rPr lang="lt-LT" dirty="0" smtClean="0"/>
              <a:t> - silpnas alus, gira; prasta sriuba,    </a:t>
            </a:r>
          </a:p>
          <a:p>
            <a:pPr>
              <a:buNone/>
            </a:pPr>
            <a:r>
              <a:rPr lang="lt-LT" i="1" dirty="0" smtClean="0"/>
              <a:t>varčia</a:t>
            </a:r>
            <a:r>
              <a:rPr lang="lt-LT" dirty="0" smtClean="0"/>
              <a:t> - vartų stulpas,</a:t>
            </a:r>
          </a:p>
          <a:p>
            <a:pPr>
              <a:buNone/>
            </a:pPr>
            <a:r>
              <a:rPr lang="lt-LT" i="1" dirty="0" err="1" smtClean="0"/>
              <a:t>pluja</a:t>
            </a:r>
            <a:r>
              <a:rPr lang="lt-LT" dirty="0" smtClean="0"/>
              <a:t> - bastūnas, valkata; niektauza, </a:t>
            </a:r>
          </a:p>
          <a:p>
            <a:pPr>
              <a:buNone/>
            </a:pPr>
            <a:r>
              <a:rPr lang="lt-LT" i="1" dirty="0" smtClean="0"/>
              <a:t>gerkliūgas</a:t>
            </a:r>
            <a:r>
              <a:rPr lang="lt-LT" dirty="0" smtClean="0"/>
              <a:t> – rėksnys,  </a:t>
            </a:r>
          </a:p>
          <a:p>
            <a:pPr>
              <a:buNone/>
            </a:pPr>
            <a:r>
              <a:rPr lang="lt-LT" i="1" dirty="0" smtClean="0"/>
              <a:t>žalga</a:t>
            </a:r>
            <a:r>
              <a:rPr lang="lt-LT" dirty="0" smtClean="0"/>
              <a:t> - lanksti kartelė, didelė vytis; nepatogumas; aukštas, ištįsęs žmogus,  </a:t>
            </a:r>
          </a:p>
          <a:p>
            <a:pPr>
              <a:buNone/>
            </a:pPr>
            <a:r>
              <a:rPr lang="lt-LT" i="1" dirty="0" err="1" smtClean="0"/>
              <a:t>ledžinga</a:t>
            </a:r>
            <a:r>
              <a:rPr lang="lt-LT" i="1" dirty="0" smtClean="0"/>
              <a:t> - </a:t>
            </a:r>
            <a:r>
              <a:rPr lang="lt-LT" dirty="0" smtClean="0"/>
              <a:t> pasaga; pačiūža, </a:t>
            </a:r>
          </a:p>
          <a:p>
            <a:pPr>
              <a:buNone/>
            </a:pPr>
            <a:r>
              <a:rPr lang="lt-LT" i="1" dirty="0" smtClean="0"/>
              <a:t>kramė</a:t>
            </a:r>
            <a:r>
              <a:rPr lang="lt-LT" dirty="0" smtClean="0"/>
              <a:t> -gyvatės, varlės, silkės galva, žmogaus galva (niekinamąja reikšme), </a:t>
            </a:r>
          </a:p>
          <a:p>
            <a:pPr>
              <a:buNone/>
            </a:pPr>
            <a:r>
              <a:rPr lang="lt-LT" i="1" dirty="0" smtClean="0"/>
              <a:t>agnus</a:t>
            </a:r>
            <a:r>
              <a:rPr lang="lt-LT" dirty="0" smtClean="0"/>
              <a:t> - smarkus, judrus, energingas,  </a:t>
            </a:r>
          </a:p>
          <a:p>
            <a:pPr>
              <a:buNone/>
            </a:pPr>
            <a:r>
              <a:rPr lang="lt-LT" i="1" dirty="0" smtClean="0"/>
              <a:t>plustinti</a:t>
            </a:r>
            <a:r>
              <a:rPr lang="lt-LT" dirty="0" smtClean="0"/>
              <a:t> - judinti, kratyti, purtyti, </a:t>
            </a:r>
          </a:p>
          <a:p>
            <a:pPr>
              <a:buNone/>
            </a:pPr>
            <a:r>
              <a:rPr lang="lt-LT" i="1" dirty="0" smtClean="0"/>
              <a:t>vašoklis – </a:t>
            </a:r>
            <a:r>
              <a:rPr lang="lt-LT" dirty="0" smtClean="0"/>
              <a:t>serbentas,</a:t>
            </a:r>
            <a:r>
              <a:rPr lang="lt-LT" i="1" dirty="0" smtClean="0"/>
              <a:t>  </a:t>
            </a:r>
          </a:p>
          <a:p>
            <a:pPr>
              <a:buNone/>
            </a:pPr>
            <a:r>
              <a:rPr lang="lt-LT" i="1" dirty="0" smtClean="0"/>
              <a:t>raitoti – </a:t>
            </a:r>
            <a:r>
              <a:rPr lang="lt-LT" dirty="0" smtClean="0"/>
              <a:t>godžiai valgyti, įveikiant mušti</a:t>
            </a:r>
            <a:r>
              <a:rPr lang="lt-LT" i="1" dirty="0" smtClean="0"/>
              <a:t>,</a:t>
            </a:r>
          </a:p>
          <a:p>
            <a:pPr>
              <a:buNone/>
            </a:pPr>
            <a:r>
              <a:rPr lang="lt-LT" i="1" dirty="0" smtClean="0"/>
              <a:t>delnyti -  galąsti,</a:t>
            </a:r>
          </a:p>
          <a:p>
            <a:pPr>
              <a:buNone/>
            </a:pPr>
            <a:r>
              <a:rPr lang="lt-LT" i="1" dirty="0" err="1" smtClean="0"/>
              <a:t>šuplė</a:t>
            </a:r>
            <a:r>
              <a:rPr lang="lt-LT" i="1" dirty="0" smtClean="0"/>
              <a:t> – </a:t>
            </a:r>
            <a:r>
              <a:rPr lang="lt-LT" i="1" dirty="0" err="1" smtClean="0"/>
              <a:t>spita</a:t>
            </a:r>
            <a:r>
              <a:rPr lang="lt-LT" i="1" dirty="0" smtClean="0"/>
              <a:t>, lentyna,</a:t>
            </a:r>
          </a:p>
          <a:p>
            <a:pPr>
              <a:buNone/>
            </a:pPr>
            <a:r>
              <a:rPr lang="lt-LT" i="1" dirty="0" smtClean="0"/>
              <a:t>grobai  - žarnos,</a:t>
            </a:r>
          </a:p>
          <a:p>
            <a:pPr>
              <a:buNone/>
            </a:pPr>
            <a:r>
              <a:rPr lang="lt-LT" i="1" dirty="0" smtClean="0"/>
              <a:t>kūtė – tvartas, daržinė,</a:t>
            </a:r>
          </a:p>
          <a:p>
            <a:pPr>
              <a:buNone/>
            </a:pPr>
            <a:r>
              <a:rPr lang="lt-LT" i="1" dirty="0" smtClean="0"/>
              <a:t>blezdinga – kregždė,</a:t>
            </a:r>
          </a:p>
          <a:p>
            <a:pPr>
              <a:buNone/>
            </a:pPr>
            <a:r>
              <a:rPr lang="lt-LT" i="1" dirty="0" smtClean="0"/>
              <a:t>kuisis – uodas,</a:t>
            </a:r>
          </a:p>
          <a:p>
            <a:pPr>
              <a:buNone/>
            </a:pPr>
            <a:r>
              <a:rPr lang="lt-LT" i="1" dirty="0" smtClean="0"/>
              <a:t>kriokti - verkti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Įsivertinkite </a:t>
            </a:r>
            <a:endParaRPr lang="lt-LT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64219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Sukurti tekstą stilistiškai tikslingai vartojant skolinius, tarmybes, tarptautinius žodžius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  Grįžau namo iš mokyklos alkanas kaip vilkas. Net ir girdžiu, kaip grobas grobą ryja. Atidariau šaldytuvą ir </a:t>
            </a:r>
            <a:r>
              <a:rPr lang="lt-LT" dirty="0" err="1" smtClean="0"/>
              <a:t>įsispitrijau</a:t>
            </a:r>
            <a:r>
              <a:rPr lang="lt-LT" dirty="0" smtClean="0"/>
              <a:t> </a:t>
            </a:r>
            <a:r>
              <a:rPr lang="lt-LT" dirty="0" err="1" smtClean="0"/>
              <a:t>veizolais</a:t>
            </a:r>
            <a:r>
              <a:rPr lang="lt-LT" dirty="0" smtClean="0"/>
              <a:t> - gal rasiu ką nors skanaus, deja... Tada pasiėmiau </a:t>
            </a:r>
            <a:r>
              <a:rPr lang="lt-LT" dirty="0" err="1" smtClean="0"/>
              <a:t>skleinyčią</a:t>
            </a:r>
            <a:r>
              <a:rPr lang="lt-LT" dirty="0" smtClean="0"/>
              <a:t>, prisipyliau pieno, atsipjoviau </a:t>
            </a:r>
            <a:r>
              <a:rPr lang="lt-LT" dirty="0" err="1" smtClean="0"/>
              <a:t>beigelio</a:t>
            </a:r>
            <a:r>
              <a:rPr lang="lt-LT" dirty="0" smtClean="0"/>
              <a:t> abraką ir pradėjau raitoti. (pavyzdys) 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582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Leksikos pasirinkimas: skoliniai, tarmybės, tarptautiniai žodžiai</vt:lpstr>
      <vt:lpstr>Lietuvių kalbos leksika</vt:lpstr>
      <vt:lpstr>Tarminė leksika (tarmybės)</vt:lpstr>
      <vt:lpstr>Skoliniai </vt:lpstr>
      <vt:lpstr>Tarptautiniai žodžiai</vt:lpstr>
      <vt:lpstr>Sugrupuokite nevartotinus ir vartotinus skolinius</vt:lpstr>
      <vt:lpstr> Suskirstykite tarptautinius žodžius į tuos, kurie turi lietuviškus atitikmenis, ir kurie neturi lietuviškų atitikmenų. </vt:lpstr>
      <vt:lpstr> Tarmybėms parašykite bendrinės kalbos atitikmenis </vt:lpstr>
      <vt:lpstr>Pasitikrinkite</vt:lpstr>
      <vt:lpstr>Įsivertinkite </vt:lpstr>
      <vt:lpstr>Sukurti tekstą stilistiškai tikslingai vartojant skolinius, tarmybes, tarptautinius žodžius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Leksikos pasirinkimas: skoliniai, tarmybės, tarptautiniai žodžiai</dc:title>
  <dc:creator>Jurgita</dc:creator>
  <cp:lastModifiedBy>Admin</cp:lastModifiedBy>
  <cp:revision>13</cp:revision>
  <dcterms:created xsi:type="dcterms:W3CDTF">2012-11-12T15:55:13Z</dcterms:created>
  <dcterms:modified xsi:type="dcterms:W3CDTF">2015-03-17T08:49:00Z</dcterms:modified>
</cp:coreProperties>
</file>