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6" r:id="rId10"/>
    <p:sldId id="265"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83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7DBC589-A48F-43C1-898A-6011881792BD}" type="datetimeFigureOut">
              <a:rPr lang="lt-LT" smtClean="0"/>
              <a:pPr/>
              <a:t>2015.03.17</a:t>
            </a:fld>
            <a:endParaRPr lang="lt-LT"/>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lt-LT"/>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809520E4-72F6-4D25-A932-9AFB9574FD47}"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7DBC589-A48F-43C1-898A-6011881792BD}" type="datetimeFigureOut">
              <a:rPr lang="lt-LT" smtClean="0"/>
              <a:pPr/>
              <a:t>2015.03.17</a:t>
            </a:fld>
            <a:endParaRPr lang="lt-LT"/>
          </a:p>
        </p:txBody>
      </p:sp>
      <p:sp>
        <p:nvSpPr>
          <p:cNvPr id="9" name="Slide Number Placeholder 8"/>
          <p:cNvSpPr>
            <a:spLocks noGrp="1"/>
          </p:cNvSpPr>
          <p:nvPr>
            <p:ph type="sldNum" sz="quarter" idx="15"/>
          </p:nvPr>
        </p:nvSpPr>
        <p:spPr/>
        <p:txBody>
          <a:bodyPr rtlCol="0"/>
          <a:lstStyle/>
          <a:p>
            <a:fld id="{809520E4-72F6-4D25-A932-9AFB9574FD47}" type="slidenum">
              <a:rPr lang="lt-LT" smtClean="0"/>
              <a:pPr/>
              <a:t>‹#›</a:t>
            </a:fld>
            <a:endParaRPr lang="lt-LT"/>
          </a:p>
        </p:txBody>
      </p:sp>
      <p:sp>
        <p:nvSpPr>
          <p:cNvPr id="10" name="Footer Placeholder 9"/>
          <p:cNvSpPr>
            <a:spLocks noGrp="1"/>
          </p:cNvSpPr>
          <p:nvPr>
            <p:ph type="ftr" sz="quarter" idx="16"/>
          </p:nvPr>
        </p:nvSpPr>
        <p:spPr/>
        <p:txBody>
          <a:bodyPr rtlCol="0"/>
          <a:lstStyle/>
          <a:p>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7DBC589-A48F-43C1-898A-6011881792BD}" type="datetimeFigureOut">
              <a:rPr lang="lt-LT" smtClean="0"/>
              <a:pPr/>
              <a:t>2015.03.17</a:t>
            </a:fld>
            <a:endParaRPr lang="lt-LT"/>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lt-LT"/>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809520E4-72F6-4D25-A932-9AFB9574FD47}"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7DBC589-A48F-43C1-898A-6011881792BD}" type="datetimeFigureOut">
              <a:rPr lang="lt-LT" smtClean="0"/>
              <a:pPr/>
              <a:t>2015.03.17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09520E4-72F6-4D25-A932-9AFB9574FD47}" type="slidenum">
              <a:rPr lang="lt-LT" smtClean="0"/>
              <a:pPr/>
              <a:t>‹#›</a:t>
            </a:fld>
            <a:endParaRPr lang="lt-LT"/>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7DBC589-A48F-43C1-898A-6011881792BD}" type="datetimeFigureOut">
              <a:rPr lang="lt-LT" smtClean="0"/>
              <a:pPr/>
              <a:t>2015.03.17</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809520E4-72F6-4D25-A932-9AFB9574FD47}" type="slidenum">
              <a:rPr lang="lt-LT" smtClean="0"/>
              <a:pPr/>
              <a:t>‹#›</a:t>
            </a:fld>
            <a:endParaRPr lang="lt-LT"/>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7DBC589-A48F-43C1-898A-6011881792BD}" type="datetimeFigureOut">
              <a:rPr lang="lt-LT" smtClean="0"/>
              <a:pPr/>
              <a:t>2015.03.17</a:t>
            </a:fld>
            <a:endParaRPr lang="lt-LT"/>
          </a:p>
        </p:txBody>
      </p:sp>
      <p:sp>
        <p:nvSpPr>
          <p:cNvPr id="7" name="Slide Number Placeholder 6"/>
          <p:cNvSpPr>
            <a:spLocks noGrp="1"/>
          </p:cNvSpPr>
          <p:nvPr>
            <p:ph type="sldNum" sz="quarter" idx="11"/>
          </p:nvPr>
        </p:nvSpPr>
        <p:spPr/>
        <p:txBody>
          <a:bodyPr rtlCol="0"/>
          <a:lstStyle/>
          <a:p>
            <a:fld id="{809520E4-72F6-4D25-A932-9AFB9574FD47}" type="slidenum">
              <a:rPr lang="lt-LT" smtClean="0"/>
              <a:pPr/>
              <a:t>‹#›</a:t>
            </a:fld>
            <a:endParaRPr lang="lt-LT"/>
          </a:p>
        </p:txBody>
      </p:sp>
      <p:sp>
        <p:nvSpPr>
          <p:cNvPr id="8" name="Footer Placeholder 7"/>
          <p:cNvSpPr>
            <a:spLocks noGrp="1"/>
          </p:cNvSpPr>
          <p:nvPr>
            <p:ph type="ftr" sz="quarter" idx="12"/>
          </p:nvPr>
        </p:nvSpPr>
        <p:spPr/>
        <p:txBody>
          <a:bodyPr rtlCol="0"/>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DBC589-A48F-43C1-898A-6011881792BD}" type="datetimeFigureOut">
              <a:rPr lang="lt-LT" smtClean="0"/>
              <a:pPr/>
              <a:t>2015.03.17</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809520E4-72F6-4D25-A932-9AFB9574FD47}"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7DBC589-A48F-43C1-898A-6011881792BD}" type="datetimeFigureOut">
              <a:rPr lang="lt-LT" smtClean="0"/>
              <a:pPr/>
              <a:t>2015.03.17</a:t>
            </a:fld>
            <a:endParaRPr lang="lt-LT"/>
          </a:p>
        </p:txBody>
      </p:sp>
      <p:sp>
        <p:nvSpPr>
          <p:cNvPr id="22" name="Slide Number Placeholder 21"/>
          <p:cNvSpPr>
            <a:spLocks noGrp="1"/>
          </p:cNvSpPr>
          <p:nvPr>
            <p:ph type="sldNum" sz="quarter" idx="15"/>
          </p:nvPr>
        </p:nvSpPr>
        <p:spPr/>
        <p:txBody>
          <a:bodyPr rtlCol="0"/>
          <a:lstStyle/>
          <a:p>
            <a:fld id="{809520E4-72F6-4D25-A932-9AFB9574FD47}" type="slidenum">
              <a:rPr lang="lt-LT" smtClean="0"/>
              <a:pPr/>
              <a:t>‹#›</a:t>
            </a:fld>
            <a:endParaRPr lang="lt-LT"/>
          </a:p>
        </p:txBody>
      </p:sp>
      <p:sp>
        <p:nvSpPr>
          <p:cNvPr id="23" name="Footer Placeholder 22"/>
          <p:cNvSpPr>
            <a:spLocks noGrp="1"/>
          </p:cNvSpPr>
          <p:nvPr>
            <p:ph type="ftr" sz="quarter" idx="16"/>
          </p:nvPr>
        </p:nvSpPr>
        <p:spPr/>
        <p:txBody>
          <a:bodyPr rtlCol="0"/>
          <a:lstStyle/>
          <a:p>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7DBC589-A48F-43C1-898A-6011881792BD}" type="datetimeFigureOut">
              <a:rPr lang="lt-LT" smtClean="0"/>
              <a:pPr/>
              <a:t>2015.03.17</a:t>
            </a:fld>
            <a:endParaRPr lang="lt-LT"/>
          </a:p>
        </p:txBody>
      </p:sp>
      <p:sp>
        <p:nvSpPr>
          <p:cNvPr id="18" name="Slide Number Placeholder 17"/>
          <p:cNvSpPr>
            <a:spLocks noGrp="1"/>
          </p:cNvSpPr>
          <p:nvPr>
            <p:ph type="sldNum" sz="quarter" idx="11"/>
          </p:nvPr>
        </p:nvSpPr>
        <p:spPr/>
        <p:txBody>
          <a:bodyPr rtlCol="0"/>
          <a:lstStyle/>
          <a:p>
            <a:fld id="{809520E4-72F6-4D25-A932-9AFB9574FD47}" type="slidenum">
              <a:rPr lang="lt-LT" smtClean="0"/>
              <a:pPr/>
              <a:t>‹#›</a:t>
            </a:fld>
            <a:endParaRPr lang="lt-LT"/>
          </a:p>
        </p:txBody>
      </p:sp>
      <p:sp>
        <p:nvSpPr>
          <p:cNvPr id="21" name="Footer Placeholder 20"/>
          <p:cNvSpPr>
            <a:spLocks noGrp="1"/>
          </p:cNvSpPr>
          <p:nvPr>
            <p:ph type="ftr" sz="quarter" idx="12"/>
          </p:nvPr>
        </p:nvSpPr>
        <p:spPr/>
        <p:txBody>
          <a:bodyPr rtlCol="0"/>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DBC589-A48F-43C1-898A-6011881792BD}" type="datetimeFigureOut">
              <a:rPr lang="lt-LT" smtClean="0"/>
              <a:pPr/>
              <a:t>2015.03.17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09520E4-72F6-4D25-A932-9AFB9574FD47}"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DBC589-A48F-43C1-898A-6011881792BD}" type="datetimeFigureOut">
              <a:rPr lang="lt-LT" smtClean="0"/>
              <a:pPr/>
              <a:t>2015.03.17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09520E4-72F6-4D25-A932-9AFB9574FD47}"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7DBC589-A48F-43C1-898A-6011881792BD}" type="datetimeFigureOut">
              <a:rPr lang="lt-LT" smtClean="0"/>
              <a:pPr/>
              <a:t>2015.03.17</a:t>
            </a:fld>
            <a:endParaRPr lang="lt-LT"/>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lt-LT"/>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09520E4-72F6-4D25-A932-9AFB9574FD47}"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9712" y="620688"/>
            <a:ext cx="6460232" cy="2088232"/>
          </a:xfrm>
        </p:spPr>
        <p:txBody>
          <a:bodyPr>
            <a:normAutofit/>
          </a:bodyPr>
          <a:lstStyle/>
          <a:p>
            <a:pPr algn="ctr"/>
            <a:r>
              <a:rPr lang="lt-LT" sz="4000" dirty="0" smtClean="0">
                <a:latin typeface="Times New Roman" pitchFamily="18" charset="0"/>
                <a:cs typeface="Times New Roman" pitchFamily="18" charset="0"/>
              </a:rPr>
              <a:t>Laisvieji ir nelaisvieji žodžių junginiai. frazeologizmai</a:t>
            </a:r>
            <a:endParaRPr lang="lt-LT" sz="4000" dirty="0">
              <a:latin typeface="Times New Roman" pitchFamily="18" charset="0"/>
              <a:cs typeface="Times New Roman" pitchFamily="18" charset="0"/>
            </a:endParaRPr>
          </a:p>
        </p:txBody>
      </p:sp>
      <p:sp>
        <p:nvSpPr>
          <p:cNvPr id="3" name="Subtitle 2"/>
          <p:cNvSpPr>
            <a:spLocks noGrp="1"/>
          </p:cNvSpPr>
          <p:nvPr>
            <p:ph type="subTitle" idx="1"/>
          </p:nvPr>
        </p:nvSpPr>
        <p:spPr>
          <a:xfrm>
            <a:off x="2267744" y="3140968"/>
            <a:ext cx="6624736" cy="3233954"/>
          </a:xfrm>
        </p:spPr>
        <p:txBody>
          <a:bodyPr/>
          <a:lstStyle/>
          <a:p>
            <a:r>
              <a:rPr lang="lt-LT" dirty="0" smtClean="0"/>
              <a:t>Remdamiesi  mokytojos aiškinimu, teorine vadovėlio</a:t>
            </a:r>
            <a:r>
              <a:rPr lang="en-US" dirty="0" smtClean="0"/>
              <a:t> </a:t>
            </a:r>
            <a:r>
              <a:rPr lang="lt-LT" dirty="0" smtClean="0"/>
              <a:t>medžiaga </a:t>
            </a:r>
            <a:r>
              <a:rPr lang="en-US" dirty="0" err="1"/>
              <a:t>ir</a:t>
            </a:r>
            <a:r>
              <a:rPr lang="en-US" dirty="0"/>
              <a:t> </a:t>
            </a:r>
            <a:r>
              <a:rPr lang="lt-LT" dirty="0" smtClean="0"/>
              <a:t>žodynais, dirbdami poromis ir grupėse mokiniai išmoks :</a:t>
            </a:r>
          </a:p>
          <a:p>
            <a:pPr>
              <a:buFont typeface="Arial" pitchFamily="34" charset="0"/>
              <a:buChar char="•"/>
            </a:pPr>
            <a:r>
              <a:rPr lang="lt-LT" dirty="0" smtClean="0"/>
              <a:t> atskirti laisvuosius žodžių junginius nuo nelaisvųjų; </a:t>
            </a:r>
          </a:p>
          <a:p>
            <a:pPr>
              <a:buFont typeface="Arial" pitchFamily="34" charset="0"/>
              <a:buChar char="•"/>
            </a:pPr>
            <a:r>
              <a:rPr lang="lt-LT" dirty="0" smtClean="0"/>
              <a:t> frazeologizmų bruožus;</a:t>
            </a:r>
          </a:p>
          <a:p>
            <a:pPr>
              <a:buFont typeface="Arial" pitchFamily="34" charset="0"/>
              <a:buChar char="•"/>
            </a:pPr>
            <a:r>
              <a:rPr lang="lt-LT" dirty="0" smtClean="0"/>
              <a:t>tikslingai vartoti frazeologizmus sakytiniuose ir rašytiniuose tekstuose. </a:t>
            </a:r>
            <a:endParaRPr lang="lt-L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248" cy="850106"/>
          </a:xfrm>
        </p:spPr>
        <p:txBody>
          <a:bodyPr/>
          <a:lstStyle/>
          <a:p>
            <a:pPr algn="ctr"/>
            <a:r>
              <a:rPr lang="lt-LT" dirty="0" smtClean="0"/>
              <a:t>Laisvieji žodžių junginiai</a:t>
            </a:r>
            <a:endParaRPr lang="lt-LT" dirty="0"/>
          </a:p>
        </p:txBody>
      </p:sp>
      <p:sp>
        <p:nvSpPr>
          <p:cNvPr id="3" name="Content Placeholder 2"/>
          <p:cNvSpPr>
            <a:spLocks noGrp="1"/>
          </p:cNvSpPr>
          <p:nvPr>
            <p:ph sz="quarter" idx="1"/>
          </p:nvPr>
        </p:nvSpPr>
        <p:spPr>
          <a:xfrm>
            <a:off x="179512" y="1124744"/>
            <a:ext cx="8568952" cy="5400600"/>
          </a:xfrm>
        </p:spPr>
        <p:txBody>
          <a:bodyPr>
            <a:normAutofit/>
          </a:bodyPr>
          <a:lstStyle/>
          <a:p>
            <a:r>
              <a:rPr lang="lt-LT" dirty="0" smtClean="0">
                <a:latin typeface="Times New Roman" pitchFamily="18" charset="0"/>
                <a:cs typeface="Times New Roman" pitchFamily="18" charset="0"/>
              </a:rPr>
              <a:t>Laisvieji žodžių junginiai kuriami iš naujo kiekvieno kalbėjimo akto atveju;</a:t>
            </a:r>
          </a:p>
          <a:p>
            <a:r>
              <a:rPr lang="lt-LT" dirty="0" smtClean="0">
                <a:latin typeface="Times New Roman" pitchFamily="18" charset="0"/>
                <a:cs typeface="Times New Roman" pitchFamily="18" charset="0"/>
              </a:rPr>
              <a:t>Kiekvienas laisvojo žodžių junginio žodis turi jam būdingą savarankišką leksinę reikšmę ,pvz., </a:t>
            </a:r>
            <a:r>
              <a:rPr lang="lt-LT" i="1" dirty="0" smtClean="0">
                <a:latin typeface="Times New Roman" pitchFamily="18" charset="0"/>
                <a:cs typeface="Times New Roman" pitchFamily="18" charset="0"/>
              </a:rPr>
              <a:t>aprišti akį </a:t>
            </a:r>
            <a:r>
              <a:rPr lang="lt-LT" dirty="0" smtClean="0">
                <a:latin typeface="Times New Roman" pitchFamily="18" charset="0"/>
                <a:cs typeface="Times New Roman" pitchFamily="18" charset="0"/>
              </a:rPr>
              <a:t>= „apvynioti" + „regėjimo organą“;</a:t>
            </a:r>
          </a:p>
          <a:p>
            <a:r>
              <a:rPr lang="lt-LT" dirty="0" smtClean="0">
                <a:latin typeface="Times New Roman" pitchFamily="18" charset="0"/>
                <a:cs typeface="Times New Roman" pitchFamily="18" charset="0"/>
              </a:rPr>
              <a:t>Laisvasis junginys sudaromas pagal tam tikrą sintaksinę schemą, sintaksinį modelį (derinimas, valdymas, šliejimas);</a:t>
            </a:r>
          </a:p>
          <a:p>
            <a:r>
              <a:rPr lang="lt-LT" dirty="0" smtClean="0">
                <a:latin typeface="Times New Roman" pitchFamily="18" charset="0"/>
                <a:cs typeface="Times New Roman" pitchFamily="18" charset="0"/>
              </a:rPr>
              <a:t>Laisvajam junginiui būdingas emocinis, </a:t>
            </a:r>
            <a:r>
              <a:rPr lang="lt-LT" dirty="0" err="1" smtClean="0">
                <a:latin typeface="Times New Roman" pitchFamily="18" charset="0"/>
                <a:cs typeface="Times New Roman" pitchFamily="18" charset="0"/>
              </a:rPr>
              <a:t>ekspresinis</a:t>
            </a:r>
            <a:r>
              <a:rPr lang="lt-LT" dirty="0" smtClean="0">
                <a:latin typeface="Times New Roman" pitchFamily="18" charset="0"/>
                <a:cs typeface="Times New Roman" pitchFamily="18" charset="0"/>
              </a:rPr>
              <a:t> neutralumas;</a:t>
            </a:r>
          </a:p>
          <a:p>
            <a:r>
              <a:rPr lang="lt-LT" dirty="0" smtClean="0">
                <a:latin typeface="Times New Roman" pitchFamily="18" charset="0"/>
                <a:cs typeface="Times New Roman" pitchFamily="18" charset="0"/>
              </a:rPr>
              <a:t>laisvasis žodžių junginys gali pavirsti frazeologizmu, kai tik laisvajame junginyje vienas kuris žodis imamas dažniau vartoti perkeltine reikšme. Pavyzdžiui, </a:t>
            </a:r>
            <a:r>
              <a:rPr lang="lt-LT" i="1" dirty="0" smtClean="0">
                <a:latin typeface="Times New Roman" pitchFamily="18" charset="0"/>
                <a:cs typeface="Times New Roman" pitchFamily="18" charset="0"/>
              </a:rPr>
              <a:t>iškratyti</a:t>
            </a:r>
            <a:r>
              <a:rPr lang="lt-LT" dirty="0" smtClean="0">
                <a:latin typeface="Times New Roman" pitchFamily="18" charset="0"/>
                <a:cs typeface="Times New Roman" pitchFamily="18" charset="0"/>
              </a:rPr>
              <a:t> </a:t>
            </a:r>
            <a:r>
              <a:rPr lang="lt-LT" i="1" dirty="0" smtClean="0">
                <a:latin typeface="Times New Roman" pitchFamily="18" charset="0"/>
                <a:cs typeface="Times New Roman" pitchFamily="18" charset="0"/>
              </a:rPr>
              <a:t>kišenes</a:t>
            </a:r>
            <a:r>
              <a:rPr lang="lt-LT" dirty="0" smtClean="0">
                <a:latin typeface="Times New Roman" pitchFamily="18" charset="0"/>
                <a:cs typeface="Times New Roman" pitchFamily="18" charset="0"/>
              </a:rPr>
              <a:t> „išpurtyti, kratant pašalinti"       „apvogti".</a:t>
            </a:r>
            <a:endParaRPr lang="lt-LT" dirty="0">
              <a:latin typeface="Times New Roman" pitchFamily="18" charset="0"/>
              <a:cs typeface="Times New Roman" pitchFamily="18" charset="0"/>
            </a:endParaRPr>
          </a:p>
        </p:txBody>
      </p:sp>
      <p:cxnSp>
        <p:nvCxnSpPr>
          <p:cNvPr id="8" name="Straight Arrow Connector 7"/>
          <p:cNvCxnSpPr/>
          <p:nvPr/>
        </p:nvCxnSpPr>
        <p:spPr>
          <a:xfrm>
            <a:off x="1691680" y="5733256"/>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2074"/>
          </a:xfrm>
        </p:spPr>
        <p:txBody>
          <a:bodyPr/>
          <a:lstStyle/>
          <a:p>
            <a:pPr algn="ctr"/>
            <a:r>
              <a:rPr lang="lt-LT" dirty="0" smtClean="0"/>
              <a:t>frazeologizmai</a:t>
            </a:r>
            <a:endParaRPr lang="lt-LT" dirty="0"/>
          </a:p>
        </p:txBody>
      </p:sp>
      <p:sp>
        <p:nvSpPr>
          <p:cNvPr id="3" name="Content Placeholder 2"/>
          <p:cNvSpPr>
            <a:spLocks noGrp="1"/>
          </p:cNvSpPr>
          <p:nvPr>
            <p:ph sz="quarter" idx="1"/>
          </p:nvPr>
        </p:nvSpPr>
        <p:spPr>
          <a:xfrm>
            <a:off x="251520" y="908720"/>
            <a:ext cx="8064896" cy="5760640"/>
          </a:xfrm>
        </p:spPr>
        <p:txBody>
          <a:bodyPr>
            <a:normAutofit/>
          </a:bodyPr>
          <a:lstStyle/>
          <a:p>
            <a:r>
              <a:rPr lang="lt-LT" dirty="0" smtClean="0"/>
              <a:t>Frazeologizmas— tai pastovus, vaizdingas, ekspresyvus bent dviejų žodžių junginys, turintis savarankišką reikšmę ir vartojamas kalboje iš atminties kaip gatavas vienetas, pvz.: </a:t>
            </a:r>
            <a:r>
              <a:rPr lang="lt-LT" i="1" dirty="0" smtClean="0"/>
              <a:t>apsukti galvą</a:t>
            </a:r>
            <a:r>
              <a:rPr lang="lt-LT" dirty="0" smtClean="0"/>
              <a:t> „suvilioti", </a:t>
            </a:r>
            <a:r>
              <a:rPr lang="lt-LT" i="1" dirty="0" smtClean="0"/>
              <a:t>dantis griežti </a:t>
            </a:r>
            <a:r>
              <a:rPr lang="lt-LT" dirty="0" smtClean="0"/>
              <a:t>„pykti", </a:t>
            </a:r>
            <a:r>
              <a:rPr lang="lt-LT" i="1" dirty="0" smtClean="0"/>
              <a:t>iš kailio nertis </a:t>
            </a:r>
            <a:r>
              <a:rPr lang="lt-LT" dirty="0" smtClean="0"/>
              <a:t>„labai stengtis", </a:t>
            </a:r>
            <a:r>
              <a:rPr lang="lt-LT" i="1" dirty="0" smtClean="0"/>
              <a:t>molio Motiejus</a:t>
            </a:r>
            <a:r>
              <a:rPr lang="lt-LT" dirty="0" smtClean="0"/>
              <a:t> „ištižėlis", </a:t>
            </a:r>
            <a:r>
              <a:rPr lang="lt-LT" i="1" dirty="0" smtClean="0"/>
              <a:t>vėjo pamu</a:t>
            </a:r>
            <a:r>
              <a:rPr lang="lt-LT" dirty="0" smtClean="0"/>
              <a:t>šalas „vėjavaikis", </a:t>
            </a:r>
            <a:r>
              <a:rPr lang="lt-LT" i="1" dirty="0" smtClean="0"/>
              <a:t>velnio neštas ir pamestas</a:t>
            </a:r>
            <a:r>
              <a:rPr lang="lt-LT" dirty="0" smtClean="0"/>
              <a:t> „suktas, apgaulingas (žmogus)“ ir pan. </a:t>
            </a:r>
          </a:p>
          <a:p>
            <a:r>
              <a:rPr lang="lt-LT" dirty="0" smtClean="0"/>
              <a:t>Frazeologizmai yra stiliaus aukso valiuta, jo ramsčių ramstis, tai, nuo ko priklauso išraiškos sodrumas, spalvingumas, emocinis poveikis.</a:t>
            </a:r>
          </a:p>
          <a:p>
            <a:pPr algn="r">
              <a:buNone/>
            </a:pPr>
            <a:r>
              <a:rPr lang="lt-LT" dirty="0" smtClean="0"/>
              <a:t>J.Pikčilingis</a:t>
            </a:r>
          </a:p>
          <a:p>
            <a:pPr>
              <a:buNone/>
            </a:pPr>
            <a:r>
              <a:rPr lang="lt-LT" dirty="0" smtClean="0"/>
              <a:t> </a:t>
            </a:r>
            <a:endParaRPr lang="lt-L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280920" cy="1008112"/>
          </a:xfrm>
        </p:spPr>
        <p:txBody>
          <a:bodyPr>
            <a:normAutofit fontScale="90000"/>
          </a:bodyPr>
          <a:lstStyle/>
          <a:p>
            <a:pPr algn="ctr"/>
            <a:r>
              <a:rPr lang="lt-LT" dirty="0" smtClean="0"/>
              <a:t/>
            </a:r>
            <a:br>
              <a:rPr lang="lt-LT" dirty="0" smtClean="0"/>
            </a:br>
            <a:r>
              <a:rPr lang="lt-LT" dirty="0"/>
              <a:t/>
            </a:r>
            <a:br>
              <a:rPr lang="lt-LT" dirty="0"/>
            </a:br>
            <a:r>
              <a:rPr lang="lt-LT" dirty="0" smtClean="0"/>
              <a:t>Laisvųjų žodžių junginių ir frazeologizmų panašumai ir skirtumai </a:t>
            </a:r>
            <a:r>
              <a:rPr lang="lt-LT" sz="1800" dirty="0" smtClean="0"/>
              <a:t>(dalinis apibendrinimas)</a:t>
            </a:r>
            <a:endParaRPr lang="lt-LT" sz="1800" dirty="0"/>
          </a:p>
        </p:txBody>
      </p:sp>
      <p:sp>
        <p:nvSpPr>
          <p:cNvPr id="5" name="Content Placeholder 4"/>
          <p:cNvSpPr>
            <a:spLocks noGrp="1"/>
          </p:cNvSpPr>
          <p:nvPr>
            <p:ph sz="quarter" idx="1"/>
          </p:nvPr>
        </p:nvSpPr>
        <p:spPr>
          <a:xfrm>
            <a:off x="251520" y="1196752"/>
            <a:ext cx="8352928" cy="5277200"/>
          </a:xfrm>
        </p:spPr>
        <p:txBody>
          <a:bodyPr>
            <a:normAutofit fontScale="85000" lnSpcReduction="20000"/>
          </a:bodyPr>
          <a:lstStyle/>
          <a:p>
            <a:pPr>
              <a:buNone/>
            </a:pPr>
            <a:r>
              <a:rPr lang="lt-LT" b="1" dirty="0" smtClean="0"/>
              <a:t>Panašumai</a:t>
            </a:r>
            <a:r>
              <a:rPr lang="lt-LT" dirty="0" smtClean="0"/>
              <a:t>:</a:t>
            </a:r>
          </a:p>
          <a:p>
            <a:r>
              <a:rPr lang="lt-LT" dirty="0" smtClean="0"/>
              <a:t>Sudaro bent du savarankiški žodžiai, susiję tiesioginiu gramatiniu ryšiu.</a:t>
            </a:r>
          </a:p>
          <a:p>
            <a:pPr>
              <a:buNone/>
            </a:pPr>
            <a:r>
              <a:rPr lang="lt-LT" b="1" dirty="0" smtClean="0"/>
              <a:t>Skirtumai:</a:t>
            </a:r>
          </a:p>
          <a:p>
            <a:r>
              <a:rPr lang="lt-LT" dirty="0" smtClean="0"/>
              <a:t>Laisvieji žodžių junginiai kuriami pagal tam tikrus modelius, o </a:t>
            </a:r>
            <a:r>
              <a:rPr lang="lt-LT" u="sng" dirty="0" smtClean="0"/>
              <a:t>frazeologizmai vartojami iš atminties</a:t>
            </a:r>
            <a:r>
              <a:rPr lang="lt-LT" dirty="0" smtClean="0"/>
              <a:t>;</a:t>
            </a:r>
          </a:p>
          <a:p>
            <a:r>
              <a:rPr lang="lt-LT" dirty="0" smtClean="0"/>
              <a:t>Laisvųjų žodžių junginių žodžiai turi atskirą savo leksinę reikšmę, o </a:t>
            </a:r>
            <a:r>
              <a:rPr lang="lt-LT" u="sng" dirty="0" smtClean="0"/>
              <a:t>frazeologizmą sudarantys žodžiai turi neskaidomą bendrą reikšmę</a:t>
            </a:r>
            <a:r>
              <a:rPr lang="lt-LT" dirty="0" smtClean="0"/>
              <a:t>, pvz., </a:t>
            </a:r>
            <a:r>
              <a:rPr lang="lt-LT" i="1" dirty="0" smtClean="0"/>
              <a:t>vėjo botagas </a:t>
            </a:r>
            <a:r>
              <a:rPr lang="lt-LT" dirty="0" smtClean="0"/>
              <a:t>,,plevėsa”;</a:t>
            </a:r>
          </a:p>
          <a:p>
            <a:r>
              <a:rPr lang="lt-LT" dirty="0" smtClean="0"/>
              <a:t>Laisvojo žodžių junginio kiekvienas žodis eina atskira sakinio dalimi, o </a:t>
            </a:r>
            <a:r>
              <a:rPr lang="lt-LT" u="sng" dirty="0" smtClean="0"/>
              <a:t>frazeologizmo visi žodžiai eina viena sakinio dalimi</a:t>
            </a:r>
            <a:r>
              <a:rPr lang="lt-LT" dirty="0" smtClean="0"/>
              <a:t>;</a:t>
            </a:r>
          </a:p>
          <a:p>
            <a:r>
              <a:rPr lang="lt-LT" dirty="0" smtClean="0"/>
              <a:t>Frazeologizmas pasižymi didesniu </a:t>
            </a:r>
            <a:r>
              <a:rPr lang="lt-LT" u="sng" dirty="0" smtClean="0"/>
              <a:t>struktūros pastovumu</a:t>
            </a:r>
            <a:r>
              <a:rPr lang="lt-LT" dirty="0" smtClean="0"/>
              <a:t>, pvz., nei dievui žvakė, nei velniui šakė (niekam netikęs);</a:t>
            </a:r>
          </a:p>
          <a:p>
            <a:r>
              <a:rPr lang="lt-LT" dirty="0" smtClean="0"/>
              <a:t>Frazeologizmas pasižymi </a:t>
            </a:r>
            <a:r>
              <a:rPr lang="lt-LT" u="sng" dirty="0" smtClean="0"/>
              <a:t>vaizdingumu ir ekspresyvumu, turi emocinį, vertinimo atspalvį </a:t>
            </a:r>
            <a:r>
              <a:rPr lang="lt-LT" dirty="0" smtClean="0"/>
              <a:t>(plg.: </a:t>
            </a:r>
            <a:r>
              <a:rPr lang="lt-LT" i="1" dirty="0" smtClean="0"/>
              <a:t>Jis į nurodymus nekreipė dėmesio</a:t>
            </a:r>
            <a:r>
              <a:rPr lang="lt-LT" dirty="0" smtClean="0"/>
              <a:t> ir </a:t>
            </a:r>
            <a:r>
              <a:rPr lang="lt-LT" i="1" dirty="0" smtClean="0"/>
              <a:t>Jis nurodymus pro ausis lei</a:t>
            </a:r>
            <a:r>
              <a:rPr lang="lt-LT" dirty="0" smtClean="0"/>
              <a:t>do; </a:t>
            </a:r>
            <a:r>
              <a:rPr lang="lt-LT" i="1" dirty="0" smtClean="0"/>
              <a:t>Valgė labai nenoromis</a:t>
            </a:r>
            <a:r>
              <a:rPr lang="lt-LT" dirty="0" smtClean="0"/>
              <a:t> ir </a:t>
            </a:r>
            <a:r>
              <a:rPr lang="lt-LT" i="1" dirty="0" smtClean="0"/>
              <a:t>Valgė atbulais dantimis</a:t>
            </a:r>
            <a:r>
              <a:rPr lang="lt-LT" dirty="0" smtClean="0"/>
              <a:t>; </a:t>
            </a:r>
            <a:r>
              <a:rPr lang="lt-LT" i="1" dirty="0" smtClean="0"/>
              <a:t>Ar vėl pradėsi vaiką mušti?</a:t>
            </a:r>
            <a:r>
              <a:rPr lang="lt-LT" dirty="0" smtClean="0"/>
              <a:t> ir </a:t>
            </a:r>
            <a:r>
              <a:rPr lang="lt-LT" i="1" dirty="0" smtClean="0"/>
              <a:t>Ar vėl pradėsi vaikui kailį šukuoti?).</a:t>
            </a:r>
            <a:endParaRPr lang="lt-LT"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08912" cy="1228998"/>
          </a:xfrm>
        </p:spPr>
        <p:txBody>
          <a:bodyPr>
            <a:noAutofit/>
          </a:bodyPr>
          <a:lstStyle/>
          <a:p>
            <a:r>
              <a:rPr lang="lt-LT" sz="2400" dirty="0" smtClean="0">
                <a:latin typeface="Times New Roman" pitchFamily="18" charset="0"/>
                <a:cs typeface="Times New Roman" pitchFamily="18" charset="0"/>
              </a:rPr>
              <a:t>Užpildyti frazeologizmų lentelę (prie pateiktų žodžių/žodžių junginių parašyti atitinkamus frazeologizmus) – grupinis darbas, 15 min.</a:t>
            </a:r>
            <a:endParaRPr lang="lt-LT" sz="24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179512" y="1556794"/>
          <a:ext cx="8640960" cy="4872539"/>
        </p:xfrm>
        <a:graphic>
          <a:graphicData uri="http://schemas.openxmlformats.org/drawingml/2006/table">
            <a:tbl>
              <a:tblPr firstRow="1" bandRow="1">
                <a:tableStyleId>{5C22544A-7EE6-4342-B048-85BDC9FD1C3A}</a:tableStyleId>
              </a:tblPr>
              <a:tblGrid>
                <a:gridCol w="2160240"/>
                <a:gridCol w="2160240"/>
                <a:gridCol w="2160240"/>
                <a:gridCol w="2160240"/>
              </a:tblGrid>
              <a:tr h="696077">
                <a:tc>
                  <a:txBody>
                    <a:bodyPr/>
                    <a:lstStyle/>
                    <a:p>
                      <a:r>
                        <a:rPr lang="lt-LT" sz="1400" dirty="0" smtClean="0">
                          <a:latin typeface="Times New Roman" pitchFamily="18" charset="0"/>
                          <a:cs typeface="Times New Roman" pitchFamily="18" charset="0"/>
                        </a:rPr>
                        <a:t>Apgauti, apgaudinėti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Bijoti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Išalkęs, alkanas</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Nei šis, nei tas</a:t>
                      </a:r>
                      <a:endParaRPr lang="lt-LT" sz="1400" dirty="0">
                        <a:latin typeface="Times New Roman" pitchFamily="18" charset="0"/>
                        <a:cs typeface="Times New Roman" pitchFamily="18" charset="0"/>
                      </a:endParaRPr>
                    </a:p>
                  </a:txBody>
                  <a:tcPr/>
                </a:tc>
              </a:tr>
              <a:tr h="696077">
                <a:tc>
                  <a:txBody>
                    <a:bodyPr/>
                    <a:lstStyle/>
                    <a:p>
                      <a:r>
                        <a:rPr lang="lt-LT" sz="1400" dirty="0" smtClean="0">
                          <a:latin typeface="Times New Roman" pitchFamily="18" charset="0"/>
                          <a:cs typeface="Times New Roman" pitchFamily="18" charset="0"/>
                        </a:rPr>
                        <a:t>Pargriūti</a:t>
                      </a:r>
                      <a:r>
                        <a:rPr lang="lt-LT" sz="1400" baseline="0" dirty="0" smtClean="0">
                          <a:latin typeface="Times New Roman" pitchFamily="18" charset="0"/>
                          <a:cs typeface="Times New Roman" pitchFamily="18" charset="0"/>
                        </a:rPr>
                        <a:t> </a:t>
                      </a:r>
                      <a:endParaRPr lang="lt-LT" sz="1400" dirty="0">
                        <a:latin typeface="Times New Roman" pitchFamily="18" charset="0"/>
                        <a:cs typeface="Times New Roman" pitchFamily="18" charset="0"/>
                      </a:endParaRPr>
                    </a:p>
                  </a:txBody>
                  <a:tcPr/>
                </a:tc>
                <a:tc>
                  <a:txBody>
                    <a:bodyPr/>
                    <a:lstStyle/>
                    <a:p>
                      <a:r>
                        <a:rPr lang="lt-LT" sz="1400" baseline="0" dirty="0" smtClean="0">
                          <a:latin typeface="Times New Roman" pitchFamily="18" charset="0"/>
                          <a:cs typeface="Times New Roman" pitchFamily="18" charset="0"/>
                        </a:rPr>
                        <a:t>Būti pranašesniam</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Be</a:t>
                      </a:r>
                      <a:r>
                        <a:rPr lang="lt-LT" sz="1400" baseline="0" dirty="0" smtClean="0">
                          <a:latin typeface="Times New Roman" pitchFamily="18" charset="0"/>
                          <a:cs typeface="Times New Roman" pitchFamily="18" charset="0"/>
                        </a:rPr>
                        <a:t> reikalo, tuščiai kalbėti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Mušti</a:t>
                      </a:r>
                      <a:r>
                        <a:rPr lang="lt-LT" sz="1400" baseline="0" dirty="0" smtClean="0">
                          <a:latin typeface="Times New Roman" pitchFamily="18" charset="0"/>
                          <a:cs typeface="Times New Roman" pitchFamily="18" charset="0"/>
                        </a:rPr>
                        <a:t> </a:t>
                      </a:r>
                      <a:endParaRPr lang="lt-LT" sz="1400" dirty="0">
                        <a:latin typeface="Times New Roman" pitchFamily="18" charset="0"/>
                        <a:cs typeface="Times New Roman" pitchFamily="18" charset="0"/>
                      </a:endParaRPr>
                    </a:p>
                  </a:txBody>
                  <a:tcPr/>
                </a:tc>
              </a:tr>
              <a:tr h="696077">
                <a:tc>
                  <a:txBody>
                    <a:bodyPr/>
                    <a:lstStyle/>
                    <a:p>
                      <a:r>
                        <a:rPr lang="lt-LT" sz="1400" dirty="0" smtClean="0">
                          <a:latin typeface="Times New Roman" pitchFamily="18" charset="0"/>
                          <a:cs typeface="Times New Roman" pitchFamily="18" charset="0"/>
                        </a:rPr>
                        <a:t>Daug</a:t>
                      </a:r>
                      <a:r>
                        <a:rPr lang="lt-LT" sz="1400" baseline="0" dirty="0" smtClean="0">
                          <a:latin typeface="Times New Roman" pitchFamily="18" charset="0"/>
                          <a:cs typeface="Times New Roman" pitchFamily="18" charset="0"/>
                        </a:rPr>
                        <a:t> </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Kenkti </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Išdidus, pasipūtęs</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Įkyrėti </a:t>
                      </a:r>
                      <a:endParaRPr lang="lt-LT" sz="1400" dirty="0">
                        <a:latin typeface="Times New Roman" pitchFamily="18" charset="0"/>
                        <a:cs typeface="Times New Roman" pitchFamily="18" charset="0"/>
                      </a:endParaRPr>
                    </a:p>
                  </a:txBody>
                  <a:tcPr/>
                </a:tc>
              </a:tr>
              <a:tr h="696077">
                <a:tc>
                  <a:txBody>
                    <a:bodyPr/>
                    <a:lstStyle/>
                    <a:p>
                      <a:r>
                        <a:rPr lang="lt-LT" sz="1400" dirty="0" smtClean="0">
                          <a:latin typeface="Times New Roman" pitchFamily="18" charset="0"/>
                          <a:cs typeface="Times New Roman" pitchFamily="18" charset="0"/>
                        </a:rPr>
                        <a:t>Nerangus, apsileidęs žmogus</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Kvatoti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Labai tamsu</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Mirti</a:t>
                      </a:r>
                      <a:endParaRPr lang="lt-LT" sz="1400" dirty="0">
                        <a:latin typeface="Times New Roman" pitchFamily="18" charset="0"/>
                        <a:cs typeface="Times New Roman" pitchFamily="18" charset="0"/>
                      </a:endParaRPr>
                    </a:p>
                  </a:txBody>
                  <a:tcPr/>
                </a:tc>
              </a:tr>
              <a:tr h="696077">
                <a:tc>
                  <a:txBody>
                    <a:bodyPr/>
                    <a:lstStyle/>
                    <a:p>
                      <a:r>
                        <a:rPr lang="lt-LT" sz="1400" dirty="0" smtClean="0">
                          <a:latin typeface="Times New Roman" pitchFamily="18" charset="0"/>
                          <a:cs typeface="Times New Roman" pitchFamily="18" charset="0"/>
                        </a:rPr>
                        <a:t>Nė kiek, nė trupučio</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Išsiskiriantis</a:t>
                      </a:r>
                      <a:r>
                        <a:rPr lang="lt-LT" sz="1400" baseline="0" dirty="0" smtClean="0">
                          <a:latin typeface="Times New Roman" pitchFamily="18" charset="0"/>
                          <a:cs typeface="Times New Roman" pitchFamily="18" charset="0"/>
                        </a:rPr>
                        <a:t> iš kitų žmogus</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Pabėgti, pasprukti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Pakvaišti</a:t>
                      </a:r>
                      <a:r>
                        <a:rPr lang="lt-LT" sz="1400" baseline="0" dirty="0" smtClean="0">
                          <a:latin typeface="Times New Roman" pitchFamily="18" charset="0"/>
                          <a:cs typeface="Times New Roman" pitchFamily="18" charset="0"/>
                        </a:rPr>
                        <a:t> </a:t>
                      </a:r>
                      <a:endParaRPr lang="lt-LT" sz="1400" dirty="0">
                        <a:latin typeface="Times New Roman" pitchFamily="18" charset="0"/>
                        <a:cs typeface="Times New Roman" pitchFamily="18" charset="0"/>
                      </a:endParaRPr>
                    </a:p>
                  </a:txBody>
                  <a:tcPr/>
                </a:tc>
              </a:tr>
              <a:tr h="696077">
                <a:tc>
                  <a:txBody>
                    <a:bodyPr/>
                    <a:lstStyle/>
                    <a:p>
                      <a:r>
                        <a:rPr lang="lt-LT" sz="1400" dirty="0" smtClean="0">
                          <a:latin typeface="Times New Roman" pitchFamily="18" charset="0"/>
                          <a:cs typeface="Times New Roman" pitchFamily="18" charset="0"/>
                        </a:rPr>
                        <a:t>Supykdyti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Šūkauti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Tinginys, tinginiauti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Išgalvoti</a:t>
                      </a:r>
                      <a:r>
                        <a:rPr lang="lt-LT" sz="1400" baseline="0" dirty="0" smtClean="0">
                          <a:latin typeface="Times New Roman" pitchFamily="18" charset="0"/>
                          <a:cs typeface="Times New Roman" pitchFamily="18" charset="0"/>
                        </a:rPr>
                        <a:t> </a:t>
                      </a:r>
                      <a:endParaRPr lang="lt-LT" sz="1400" dirty="0">
                        <a:latin typeface="Times New Roman" pitchFamily="18" charset="0"/>
                        <a:cs typeface="Times New Roman" pitchFamily="18" charset="0"/>
                      </a:endParaRPr>
                    </a:p>
                  </a:txBody>
                  <a:tcPr/>
                </a:tc>
              </a:tr>
              <a:tr h="696077">
                <a:tc>
                  <a:txBody>
                    <a:bodyPr/>
                    <a:lstStyle/>
                    <a:p>
                      <a:r>
                        <a:rPr lang="lt-LT" sz="1400" dirty="0" smtClean="0">
                          <a:latin typeface="Times New Roman" pitchFamily="18" charset="0"/>
                          <a:cs typeface="Times New Roman" pitchFamily="18" charset="0"/>
                        </a:rPr>
                        <a:t>Labai</a:t>
                      </a:r>
                      <a:r>
                        <a:rPr lang="lt-LT" sz="1400" baseline="0" dirty="0" smtClean="0">
                          <a:latin typeface="Times New Roman" pitchFamily="18" charset="0"/>
                          <a:cs typeface="Times New Roman" pitchFamily="18" charset="0"/>
                        </a:rPr>
                        <a:t> saugoti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Verkti</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Nustebti</a:t>
                      </a:r>
                      <a:r>
                        <a:rPr lang="lt-LT" sz="1400" baseline="0" dirty="0" smtClean="0">
                          <a:latin typeface="Times New Roman" pitchFamily="18" charset="0"/>
                          <a:cs typeface="Times New Roman" pitchFamily="18" charset="0"/>
                        </a:rPr>
                        <a:t> </a:t>
                      </a:r>
                      <a:endParaRPr lang="lt-LT" sz="1400" dirty="0">
                        <a:latin typeface="Times New Roman" pitchFamily="18" charset="0"/>
                        <a:cs typeface="Times New Roman" pitchFamily="18" charset="0"/>
                      </a:endParaRPr>
                    </a:p>
                  </a:txBody>
                  <a:tcPr/>
                </a:tc>
                <a:tc>
                  <a:txBody>
                    <a:bodyPr/>
                    <a:lstStyle/>
                    <a:p>
                      <a:r>
                        <a:rPr lang="lt-LT" sz="1400" dirty="0" smtClean="0">
                          <a:latin typeface="Times New Roman" pitchFamily="18" charset="0"/>
                          <a:cs typeface="Times New Roman" pitchFamily="18" charset="0"/>
                        </a:rPr>
                        <a:t>Labai</a:t>
                      </a:r>
                      <a:r>
                        <a:rPr lang="lt-LT" sz="1400" baseline="0" dirty="0" smtClean="0">
                          <a:latin typeface="Times New Roman" pitchFamily="18" charset="0"/>
                          <a:cs typeface="Times New Roman" pitchFamily="18" charset="0"/>
                        </a:rPr>
                        <a:t> mažai</a:t>
                      </a:r>
                      <a:endParaRPr lang="lt-LT" sz="1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91264" cy="922114"/>
          </a:xfrm>
        </p:spPr>
        <p:txBody>
          <a:bodyPr>
            <a:normAutofit fontScale="90000"/>
          </a:bodyPr>
          <a:lstStyle/>
          <a:p>
            <a:r>
              <a:rPr lang="lt-LT" dirty="0" smtClean="0">
                <a:latin typeface="Times New Roman" pitchFamily="18" charset="0"/>
                <a:cs typeface="Times New Roman" pitchFamily="18" charset="0"/>
              </a:rPr>
              <a:t>Pateiktiems frazeologizmams parinkti tinkamą paaiškinimą (darbas poromis, 5 min.)</a:t>
            </a:r>
            <a:endParaRPr lang="lt-LT"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179511" y="1268761"/>
          <a:ext cx="8569202" cy="5328590"/>
        </p:xfrm>
        <a:graphic>
          <a:graphicData uri="http://schemas.openxmlformats.org/drawingml/2006/table">
            <a:tbl>
              <a:tblPr firstRow="1" bandRow="1">
                <a:tableStyleId>{5C22544A-7EE6-4342-B048-85BDC9FD1C3A}</a:tableStyleId>
              </a:tblPr>
              <a:tblGrid>
                <a:gridCol w="4284601"/>
                <a:gridCol w="4284601"/>
              </a:tblGrid>
              <a:tr h="532859">
                <a:tc>
                  <a:txBody>
                    <a:bodyPr/>
                    <a:lstStyle/>
                    <a:p>
                      <a:r>
                        <a:rPr kumimoji="0" lang="lt-LT" sz="1800" b="1" kern="1200" dirty="0" smtClean="0">
                          <a:solidFill>
                            <a:schemeClr val="lt1"/>
                          </a:solidFill>
                          <a:latin typeface="+mn-lt"/>
                          <a:ea typeface="+mn-ea"/>
                          <a:cs typeface="+mn-cs"/>
                        </a:rPr>
                        <a:t>apvynioti aplink pirštą</a:t>
                      </a:r>
                      <a:endParaRPr lang="lt-LT" dirty="0"/>
                    </a:p>
                  </a:txBody>
                  <a:tcPr/>
                </a:tc>
                <a:tc>
                  <a:txBody>
                    <a:bodyPr/>
                    <a:lstStyle/>
                    <a:p>
                      <a:pPr algn="r"/>
                      <a:r>
                        <a:rPr lang="lt-LT" dirty="0" smtClean="0"/>
                        <a:t>jaudintis, nerimauti</a:t>
                      </a:r>
                      <a:endParaRPr lang="lt-LT" dirty="0"/>
                    </a:p>
                  </a:txBody>
                  <a:tcPr/>
                </a:tc>
              </a:tr>
              <a:tr h="532859">
                <a:tc>
                  <a:txBody>
                    <a:bodyPr/>
                    <a:lstStyle/>
                    <a:p>
                      <a:r>
                        <a:rPr kumimoji="0" lang="lt-LT" sz="1800" kern="1200" dirty="0" smtClean="0">
                          <a:solidFill>
                            <a:schemeClr val="dk1"/>
                          </a:solidFill>
                          <a:latin typeface="+mn-lt"/>
                          <a:ea typeface="+mn-ea"/>
                          <a:cs typeface="+mn-cs"/>
                        </a:rPr>
                        <a:t>devintas vanduo nuo kisieliaus</a:t>
                      </a:r>
                      <a:endParaRPr lang="lt-LT" dirty="0"/>
                    </a:p>
                  </a:txBody>
                  <a:tcPr/>
                </a:tc>
                <a:tc>
                  <a:txBody>
                    <a:bodyPr/>
                    <a:lstStyle/>
                    <a:p>
                      <a:pPr algn="r"/>
                      <a:r>
                        <a:rPr lang="lt-LT" dirty="0" smtClean="0"/>
                        <a:t>tylėti, neišduoti</a:t>
                      </a:r>
                      <a:endParaRPr lang="lt-LT" dirty="0"/>
                    </a:p>
                  </a:txBody>
                  <a:tcPr/>
                </a:tc>
              </a:tr>
              <a:tr h="532859">
                <a:tc>
                  <a:txBody>
                    <a:bodyPr/>
                    <a:lstStyle/>
                    <a:p>
                      <a:r>
                        <a:rPr kumimoji="0" lang="lt-LT" sz="1800" kern="1200" dirty="0" smtClean="0">
                          <a:solidFill>
                            <a:schemeClr val="dk1"/>
                          </a:solidFill>
                          <a:latin typeface="+mn-lt"/>
                          <a:ea typeface="+mn-ea"/>
                          <a:cs typeface="+mn-cs"/>
                        </a:rPr>
                        <a:t>eiti, kur akys veda</a:t>
                      </a:r>
                      <a:endParaRPr lang="lt-LT" dirty="0"/>
                    </a:p>
                  </a:txBody>
                  <a:tcPr/>
                </a:tc>
                <a:tc>
                  <a:txBody>
                    <a:bodyPr/>
                    <a:lstStyle/>
                    <a:p>
                      <a:pPr algn="r"/>
                      <a:r>
                        <a:rPr lang="lt-LT" dirty="0" smtClean="0"/>
                        <a:t>suspausti, sugrūsti</a:t>
                      </a:r>
                      <a:endParaRPr lang="lt-LT" dirty="0"/>
                    </a:p>
                  </a:txBody>
                  <a:tcPr/>
                </a:tc>
              </a:tr>
              <a:tr h="532859">
                <a:tc>
                  <a:txBody>
                    <a:bodyPr/>
                    <a:lstStyle/>
                    <a:p>
                      <a:r>
                        <a:rPr kumimoji="0" lang="lt-LT" sz="1800" kern="1200" dirty="0" smtClean="0">
                          <a:solidFill>
                            <a:schemeClr val="dk1"/>
                          </a:solidFill>
                          <a:latin typeface="+mn-lt"/>
                          <a:ea typeface="+mn-ea"/>
                          <a:cs typeface="+mn-cs"/>
                        </a:rPr>
                        <a:t>išlindo yla iš maišo</a:t>
                      </a:r>
                      <a:endParaRPr lang="lt-LT" dirty="0"/>
                    </a:p>
                  </a:txBody>
                  <a:tcPr/>
                </a:tc>
                <a:tc>
                  <a:txBody>
                    <a:bodyPr/>
                    <a:lstStyle/>
                    <a:p>
                      <a:pPr algn="r"/>
                      <a:r>
                        <a:rPr lang="lt-LT" dirty="0" smtClean="0"/>
                        <a:t>labai tolimas</a:t>
                      </a:r>
                      <a:r>
                        <a:rPr lang="lt-LT" baseline="0" dirty="0" smtClean="0"/>
                        <a:t> giminaitis</a:t>
                      </a:r>
                      <a:endParaRPr lang="lt-LT" dirty="0"/>
                    </a:p>
                  </a:txBody>
                  <a:tcPr/>
                </a:tc>
              </a:tr>
              <a:tr h="532859">
                <a:tc>
                  <a:txBody>
                    <a:bodyPr/>
                    <a:lstStyle/>
                    <a:p>
                      <a:r>
                        <a:rPr kumimoji="0" lang="lt-LT" sz="1800" kern="1200" dirty="0" smtClean="0">
                          <a:solidFill>
                            <a:schemeClr val="dk1"/>
                          </a:solidFill>
                          <a:latin typeface="+mn-lt"/>
                          <a:ea typeface="+mn-ea"/>
                          <a:cs typeface="+mn-cs"/>
                        </a:rPr>
                        <a:t>imti į širdį</a:t>
                      </a:r>
                      <a:endParaRPr lang="lt-LT" dirty="0"/>
                    </a:p>
                  </a:txBody>
                  <a:tcPr/>
                </a:tc>
                <a:tc>
                  <a:txBody>
                    <a:bodyPr/>
                    <a:lstStyle/>
                    <a:p>
                      <a:pPr algn="r"/>
                      <a:r>
                        <a:rPr lang="lt-LT" dirty="0" smtClean="0"/>
                        <a:t>daug</a:t>
                      </a:r>
                      <a:endParaRPr lang="lt-LT" dirty="0"/>
                    </a:p>
                  </a:txBody>
                  <a:tcPr/>
                </a:tc>
              </a:tr>
              <a:tr h="532859">
                <a:tc>
                  <a:txBody>
                    <a:bodyPr/>
                    <a:lstStyle/>
                    <a:p>
                      <a:r>
                        <a:rPr kumimoji="0" lang="lt-LT" sz="1800" kern="1200" dirty="0" smtClean="0">
                          <a:solidFill>
                            <a:schemeClr val="dk1"/>
                          </a:solidFill>
                          <a:latin typeface="+mn-lt"/>
                          <a:ea typeface="+mn-ea"/>
                          <a:cs typeface="+mn-cs"/>
                        </a:rPr>
                        <a:t>juodu ant balto</a:t>
                      </a:r>
                      <a:endParaRPr lang="lt-LT" dirty="0"/>
                    </a:p>
                  </a:txBody>
                  <a:tcPr/>
                </a:tc>
                <a:tc>
                  <a:txBody>
                    <a:bodyPr/>
                    <a:lstStyle/>
                    <a:p>
                      <a:pPr algn="r"/>
                      <a:r>
                        <a:rPr lang="lt-LT" dirty="0" smtClean="0"/>
                        <a:t>apgauti</a:t>
                      </a:r>
                      <a:endParaRPr lang="lt-LT" dirty="0"/>
                    </a:p>
                  </a:txBody>
                  <a:tcPr/>
                </a:tc>
              </a:tr>
              <a:tr h="532859">
                <a:tc>
                  <a:txBody>
                    <a:bodyPr/>
                    <a:lstStyle/>
                    <a:p>
                      <a:r>
                        <a:rPr kumimoji="0" lang="lt-LT" sz="1800" kern="1200" dirty="0" smtClean="0">
                          <a:solidFill>
                            <a:schemeClr val="dk1"/>
                          </a:solidFill>
                          <a:latin typeface="+mn-lt"/>
                          <a:ea typeface="+mn-ea"/>
                          <a:cs typeface="+mn-cs"/>
                        </a:rPr>
                        <a:t>kaip grybų po lietaus</a:t>
                      </a:r>
                      <a:endParaRPr lang="lt-LT" dirty="0"/>
                    </a:p>
                  </a:txBody>
                  <a:tcPr/>
                </a:tc>
                <a:tc>
                  <a:txBody>
                    <a:bodyPr/>
                    <a:lstStyle/>
                    <a:p>
                      <a:pPr algn="r"/>
                      <a:r>
                        <a:rPr lang="lt-LT" dirty="0" smtClean="0"/>
                        <a:t>išaiškėjo tiesa</a:t>
                      </a:r>
                      <a:endParaRPr lang="lt-LT" dirty="0"/>
                    </a:p>
                  </a:txBody>
                  <a:tcPr/>
                </a:tc>
              </a:tr>
              <a:tr h="532859">
                <a:tc>
                  <a:txBody>
                    <a:bodyPr/>
                    <a:lstStyle/>
                    <a:p>
                      <a:r>
                        <a:rPr kumimoji="0" lang="lt-LT" sz="1800" kern="1200" dirty="0" smtClean="0">
                          <a:solidFill>
                            <a:schemeClr val="dk1"/>
                          </a:solidFill>
                          <a:latin typeface="+mn-lt"/>
                          <a:ea typeface="+mn-ea"/>
                          <a:cs typeface="+mn-cs"/>
                        </a:rPr>
                        <a:t>kaip perkūnas iš giedro dangaus</a:t>
                      </a:r>
                      <a:endParaRPr lang="lt-LT" dirty="0"/>
                    </a:p>
                  </a:txBody>
                  <a:tcPr/>
                </a:tc>
                <a:tc>
                  <a:txBody>
                    <a:bodyPr/>
                    <a:lstStyle/>
                    <a:p>
                      <a:pPr algn="r"/>
                      <a:r>
                        <a:rPr lang="lt-LT" dirty="0" smtClean="0"/>
                        <a:t>eiti bet kur</a:t>
                      </a:r>
                      <a:endParaRPr lang="lt-LT" dirty="0"/>
                    </a:p>
                  </a:txBody>
                  <a:tcPr/>
                </a:tc>
              </a:tr>
              <a:tr h="532859">
                <a:tc>
                  <a:txBody>
                    <a:bodyPr/>
                    <a:lstStyle/>
                    <a:p>
                      <a:r>
                        <a:rPr kumimoji="0" lang="lt-LT" sz="1800" kern="1200" dirty="0" smtClean="0">
                          <a:solidFill>
                            <a:schemeClr val="dk1"/>
                          </a:solidFill>
                          <a:latin typeface="+mn-lt"/>
                          <a:ea typeface="+mn-ea"/>
                          <a:cs typeface="+mn-cs"/>
                        </a:rPr>
                        <a:t>kaip silkės statinėj</a:t>
                      </a:r>
                      <a:endParaRPr lang="lt-LT" dirty="0"/>
                    </a:p>
                  </a:txBody>
                  <a:tcPr/>
                </a:tc>
                <a:tc>
                  <a:txBody>
                    <a:bodyPr/>
                    <a:lstStyle/>
                    <a:p>
                      <a:pPr algn="r"/>
                      <a:r>
                        <a:rPr lang="lt-LT" dirty="0" smtClean="0"/>
                        <a:t>netikėtai, staiga</a:t>
                      </a:r>
                      <a:endParaRPr lang="lt-LT" dirty="0"/>
                    </a:p>
                  </a:txBody>
                  <a:tcPr/>
                </a:tc>
              </a:tr>
              <a:tr h="532859">
                <a:tc>
                  <a:txBody>
                    <a:bodyPr/>
                    <a:lstStyle/>
                    <a:p>
                      <a:r>
                        <a:rPr kumimoji="0" lang="lt-LT" sz="1800" kern="1200" dirty="0" smtClean="0">
                          <a:solidFill>
                            <a:schemeClr val="dk1"/>
                          </a:solidFill>
                          <a:latin typeface="+mn-lt"/>
                          <a:ea typeface="+mn-ea"/>
                          <a:cs typeface="+mn-cs"/>
                        </a:rPr>
                        <a:t>laikyti liežuvį už dantų</a:t>
                      </a:r>
                      <a:endParaRPr lang="lt-LT" dirty="0"/>
                    </a:p>
                  </a:txBody>
                  <a:tcPr/>
                </a:tc>
                <a:tc>
                  <a:txBody>
                    <a:bodyPr/>
                    <a:lstStyle/>
                    <a:p>
                      <a:pPr algn="r"/>
                      <a:r>
                        <a:rPr lang="lt-LT" dirty="0" smtClean="0"/>
                        <a:t>aiškiai, suprantamai</a:t>
                      </a:r>
                      <a:endParaRPr lang="lt-LT" dirty="0"/>
                    </a:p>
                  </a:txBody>
                  <a:tcPr/>
                </a:tc>
              </a:tr>
            </a:tbl>
          </a:graphicData>
        </a:graphic>
      </p:graphicFrame>
      <p:cxnSp>
        <p:nvCxnSpPr>
          <p:cNvPr id="6" name="Straight Arrow Connector 5"/>
          <p:cNvCxnSpPr/>
          <p:nvPr/>
        </p:nvCxnSpPr>
        <p:spPr>
          <a:xfrm>
            <a:off x="3491880" y="1988840"/>
            <a:ext cx="2808312"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195736" y="2564904"/>
            <a:ext cx="5328592" cy="2664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267744" y="3068960"/>
            <a:ext cx="4824536" cy="15841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123728" y="4221088"/>
            <a:ext cx="4320480"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843808" y="1484784"/>
            <a:ext cx="4896544" cy="2664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403648" y="1556792"/>
            <a:ext cx="4968552"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2555776" y="3573016"/>
            <a:ext cx="5472608"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707904" y="5229200"/>
            <a:ext cx="316835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2267744" y="2564904"/>
            <a:ext cx="4320480" cy="31683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2627784" y="1988840"/>
            <a:ext cx="4392488" cy="43204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91264" cy="922114"/>
          </a:xfrm>
        </p:spPr>
        <p:txBody>
          <a:bodyPr>
            <a:normAutofit fontScale="90000"/>
          </a:bodyPr>
          <a:lstStyle/>
          <a:p>
            <a:r>
              <a:rPr lang="lt-LT" dirty="0" smtClean="0">
                <a:latin typeface="Times New Roman" pitchFamily="18" charset="0"/>
                <a:cs typeface="Times New Roman" pitchFamily="18" charset="0"/>
              </a:rPr>
              <a:t>Pateiktiems frazeologizmams parinkti tinkamą paaiškinimą (darbas poromis, 5 min.)</a:t>
            </a:r>
            <a:endParaRPr lang="lt-LT" dirty="0"/>
          </a:p>
        </p:txBody>
      </p:sp>
      <p:graphicFrame>
        <p:nvGraphicFramePr>
          <p:cNvPr id="4" name="Content Placeholder 3"/>
          <p:cNvGraphicFramePr>
            <a:graphicFrameLocks noGrp="1"/>
          </p:cNvGraphicFramePr>
          <p:nvPr>
            <p:ph sz="quarter" idx="1"/>
          </p:nvPr>
        </p:nvGraphicFramePr>
        <p:xfrm>
          <a:off x="179388" y="1268409"/>
          <a:ext cx="8569326" cy="5400950"/>
        </p:xfrm>
        <a:graphic>
          <a:graphicData uri="http://schemas.openxmlformats.org/drawingml/2006/table">
            <a:tbl>
              <a:tblPr firstRow="1" bandRow="1">
                <a:tableStyleId>{5C22544A-7EE6-4342-B048-85BDC9FD1C3A}</a:tableStyleId>
              </a:tblPr>
              <a:tblGrid>
                <a:gridCol w="4284663"/>
                <a:gridCol w="4284663"/>
              </a:tblGrid>
              <a:tr h="540095">
                <a:tc>
                  <a:txBody>
                    <a:bodyPr/>
                    <a:lstStyle/>
                    <a:p>
                      <a:r>
                        <a:rPr kumimoji="0" lang="lt-LT" sz="1800" b="1" kern="1200" dirty="0" smtClean="0">
                          <a:solidFill>
                            <a:schemeClr val="lt1"/>
                          </a:solidFill>
                          <a:latin typeface="+mn-lt"/>
                          <a:ea typeface="+mn-ea"/>
                          <a:cs typeface="+mn-cs"/>
                        </a:rPr>
                        <a:t>leisti pro ausis</a:t>
                      </a:r>
                      <a:endParaRPr lang="lt-LT" dirty="0"/>
                    </a:p>
                  </a:txBody>
                  <a:tcPr/>
                </a:tc>
                <a:tc>
                  <a:txBody>
                    <a:bodyPr/>
                    <a:lstStyle/>
                    <a:p>
                      <a:pPr algn="r"/>
                      <a:r>
                        <a:rPr lang="lt-LT" dirty="0" smtClean="0"/>
                        <a:t>apgaudinėti</a:t>
                      </a:r>
                      <a:endParaRPr lang="lt-LT" dirty="0"/>
                    </a:p>
                  </a:txBody>
                  <a:tcPr/>
                </a:tc>
              </a:tr>
              <a:tr h="540095">
                <a:tc>
                  <a:txBody>
                    <a:bodyPr/>
                    <a:lstStyle/>
                    <a:p>
                      <a:r>
                        <a:rPr kumimoji="0" lang="lt-LT" sz="1800" kern="1200" dirty="0" smtClean="0">
                          <a:solidFill>
                            <a:schemeClr val="dk1"/>
                          </a:solidFill>
                          <a:latin typeface="+mn-lt"/>
                          <a:ea typeface="+mn-ea"/>
                          <a:cs typeface="+mn-cs"/>
                        </a:rPr>
                        <a:t>nerasti sau vietos</a:t>
                      </a:r>
                      <a:endParaRPr lang="lt-LT" dirty="0"/>
                    </a:p>
                  </a:txBody>
                  <a:tcPr/>
                </a:tc>
                <a:tc>
                  <a:txBody>
                    <a:bodyPr/>
                    <a:lstStyle/>
                    <a:p>
                      <a:pPr algn="r"/>
                      <a:r>
                        <a:rPr lang="lt-LT" dirty="0" smtClean="0"/>
                        <a:t>meluoti</a:t>
                      </a:r>
                      <a:endParaRPr lang="lt-LT" dirty="0"/>
                    </a:p>
                  </a:txBody>
                  <a:tcPr/>
                </a:tc>
              </a:tr>
              <a:tr h="540095">
                <a:tc>
                  <a:txBody>
                    <a:bodyPr/>
                    <a:lstStyle/>
                    <a:p>
                      <a:r>
                        <a:rPr kumimoji="0" lang="lt-LT" sz="1800" kern="1200" dirty="0" smtClean="0">
                          <a:solidFill>
                            <a:schemeClr val="dk1"/>
                          </a:solidFill>
                          <a:latin typeface="+mn-lt"/>
                          <a:ea typeface="+mn-ea"/>
                          <a:cs typeface="+mn-cs"/>
                        </a:rPr>
                        <a:t>per plauką</a:t>
                      </a:r>
                      <a:endParaRPr lang="lt-LT" dirty="0"/>
                    </a:p>
                  </a:txBody>
                  <a:tcPr/>
                </a:tc>
                <a:tc>
                  <a:txBody>
                    <a:bodyPr/>
                    <a:lstStyle/>
                    <a:p>
                      <a:pPr algn="r"/>
                      <a:r>
                        <a:rPr lang="lt-LT" dirty="0" smtClean="0"/>
                        <a:t>per vėlu</a:t>
                      </a:r>
                      <a:endParaRPr lang="lt-LT" dirty="0"/>
                    </a:p>
                  </a:txBody>
                  <a:tcPr/>
                </a:tc>
              </a:tr>
              <a:tr h="540095">
                <a:tc>
                  <a:txBody>
                    <a:bodyPr/>
                    <a:lstStyle/>
                    <a:p>
                      <a:r>
                        <a:rPr kumimoji="0" lang="lt-LT" sz="1800" kern="1200" dirty="0" smtClean="0">
                          <a:solidFill>
                            <a:schemeClr val="dk1"/>
                          </a:solidFill>
                          <a:latin typeface="+mn-lt"/>
                          <a:ea typeface="+mn-ea"/>
                          <a:cs typeface="+mn-cs"/>
                        </a:rPr>
                        <a:t>šaukštai popiet</a:t>
                      </a:r>
                      <a:endParaRPr lang="lt-LT" dirty="0"/>
                    </a:p>
                  </a:txBody>
                  <a:tcPr/>
                </a:tc>
                <a:tc>
                  <a:txBody>
                    <a:bodyPr/>
                    <a:lstStyle/>
                    <a:p>
                      <a:pPr algn="r"/>
                      <a:r>
                        <a:rPr lang="lt-LT" dirty="0" smtClean="0"/>
                        <a:t>šūkauti, rėkauti</a:t>
                      </a:r>
                      <a:endParaRPr lang="lt-LT" dirty="0"/>
                    </a:p>
                  </a:txBody>
                  <a:tcPr/>
                </a:tc>
              </a:tr>
              <a:tr h="540095">
                <a:tc>
                  <a:txBody>
                    <a:bodyPr/>
                    <a:lstStyle/>
                    <a:p>
                      <a:r>
                        <a:rPr lang="lt-LT" dirty="0" smtClean="0"/>
                        <a:t>ausis įtempti</a:t>
                      </a:r>
                      <a:endParaRPr lang="lt-LT" dirty="0"/>
                    </a:p>
                  </a:txBody>
                  <a:tcPr/>
                </a:tc>
                <a:tc>
                  <a:txBody>
                    <a:bodyPr/>
                    <a:lstStyle/>
                    <a:p>
                      <a:pPr algn="r"/>
                      <a:r>
                        <a:rPr lang="lt-LT" dirty="0" smtClean="0"/>
                        <a:t>nesiklausyti</a:t>
                      </a:r>
                      <a:endParaRPr lang="lt-LT" dirty="0"/>
                    </a:p>
                  </a:txBody>
                  <a:tcPr/>
                </a:tc>
              </a:tr>
              <a:tr h="540095">
                <a:tc>
                  <a:txBody>
                    <a:bodyPr/>
                    <a:lstStyle/>
                    <a:p>
                      <a:r>
                        <a:rPr kumimoji="0" lang="lt-LT" sz="1800" kern="1200" dirty="0" smtClean="0">
                          <a:solidFill>
                            <a:schemeClr val="dk1"/>
                          </a:solidFill>
                          <a:latin typeface="+mn-lt"/>
                          <a:ea typeface="+mn-ea"/>
                          <a:cs typeface="+mn-cs"/>
                        </a:rPr>
                        <a:t>pūsti miglą į akis</a:t>
                      </a:r>
                      <a:endParaRPr lang="lt-LT" dirty="0"/>
                    </a:p>
                  </a:txBody>
                  <a:tcPr/>
                </a:tc>
                <a:tc>
                  <a:txBody>
                    <a:bodyPr/>
                    <a:lstStyle/>
                    <a:p>
                      <a:pPr algn="r"/>
                      <a:r>
                        <a:rPr lang="lt-LT" dirty="0" smtClean="0"/>
                        <a:t>neatsakingai, atlaidžiai</a:t>
                      </a:r>
                      <a:endParaRPr lang="lt-LT" dirty="0"/>
                    </a:p>
                  </a:txBody>
                  <a:tcPr/>
                </a:tc>
              </a:tr>
              <a:tr h="540095">
                <a:tc>
                  <a:txBody>
                    <a:bodyPr/>
                    <a:lstStyle/>
                    <a:p>
                      <a:r>
                        <a:rPr kumimoji="0" lang="lt-LT" sz="1800" kern="1200" dirty="0" smtClean="0">
                          <a:solidFill>
                            <a:schemeClr val="dk1"/>
                          </a:solidFill>
                          <a:latin typeface="+mn-lt"/>
                          <a:ea typeface="+mn-ea"/>
                          <a:cs typeface="+mn-cs"/>
                        </a:rPr>
                        <a:t>sulyginti su žeme</a:t>
                      </a:r>
                      <a:endParaRPr lang="lt-LT" dirty="0"/>
                    </a:p>
                  </a:txBody>
                  <a:tcPr/>
                </a:tc>
                <a:tc>
                  <a:txBody>
                    <a:bodyPr/>
                    <a:lstStyle/>
                    <a:p>
                      <a:pPr algn="r"/>
                      <a:r>
                        <a:rPr lang="lt-LT" dirty="0" smtClean="0"/>
                        <a:t>vos</a:t>
                      </a:r>
                      <a:r>
                        <a:rPr lang="lt-LT" baseline="0" dirty="0" smtClean="0"/>
                        <a:t> vos</a:t>
                      </a:r>
                      <a:endParaRPr lang="lt-LT" dirty="0"/>
                    </a:p>
                  </a:txBody>
                  <a:tcPr/>
                </a:tc>
              </a:tr>
              <a:tr h="540095">
                <a:tc>
                  <a:txBody>
                    <a:bodyPr/>
                    <a:lstStyle/>
                    <a:p>
                      <a:r>
                        <a:rPr kumimoji="0" lang="lt-LT" sz="1800" kern="1200" dirty="0" smtClean="0">
                          <a:solidFill>
                            <a:schemeClr val="dk1"/>
                          </a:solidFill>
                          <a:latin typeface="+mn-lt"/>
                          <a:ea typeface="+mn-ea"/>
                          <a:cs typeface="+mn-cs"/>
                        </a:rPr>
                        <a:t>vedžioti už nosies</a:t>
                      </a:r>
                      <a:endParaRPr lang="lt-LT" dirty="0"/>
                    </a:p>
                  </a:txBody>
                  <a:tcPr/>
                </a:tc>
                <a:tc>
                  <a:txBody>
                    <a:bodyPr/>
                    <a:lstStyle/>
                    <a:p>
                      <a:pPr algn="r"/>
                      <a:r>
                        <a:rPr lang="lt-LT" dirty="0" smtClean="0"/>
                        <a:t>jaudintis, nerimauti</a:t>
                      </a:r>
                      <a:endParaRPr lang="lt-LT" dirty="0"/>
                    </a:p>
                  </a:txBody>
                  <a:tcPr/>
                </a:tc>
              </a:tr>
              <a:tr h="540095">
                <a:tc>
                  <a:txBody>
                    <a:bodyPr/>
                    <a:lstStyle/>
                    <a:p>
                      <a:r>
                        <a:rPr kumimoji="0" lang="lt-LT" sz="1800" kern="1200" dirty="0" smtClean="0">
                          <a:solidFill>
                            <a:schemeClr val="dk1"/>
                          </a:solidFill>
                          <a:latin typeface="+mn-lt"/>
                          <a:ea typeface="+mn-ea"/>
                          <a:cs typeface="+mn-cs"/>
                        </a:rPr>
                        <a:t>žiūrėti pro pirštus</a:t>
                      </a:r>
                      <a:endParaRPr lang="lt-LT" dirty="0"/>
                    </a:p>
                  </a:txBody>
                  <a:tcPr/>
                </a:tc>
                <a:tc>
                  <a:txBody>
                    <a:bodyPr/>
                    <a:lstStyle/>
                    <a:p>
                      <a:pPr algn="r"/>
                      <a:r>
                        <a:rPr lang="lt-LT" dirty="0" smtClean="0"/>
                        <a:t>sugriauti, sunaikinti</a:t>
                      </a:r>
                      <a:endParaRPr lang="lt-LT" dirty="0"/>
                    </a:p>
                  </a:txBody>
                  <a:tcPr/>
                </a:tc>
              </a:tr>
              <a:tr h="540095">
                <a:tc>
                  <a:txBody>
                    <a:bodyPr/>
                    <a:lstStyle/>
                    <a:p>
                      <a:r>
                        <a:rPr lang="lt-LT" dirty="0" smtClean="0"/>
                        <a:t>gerklę laidyti</a:t>
                      </a:r>
                      <a:endParaRPr lang="lt-LT" dirty="0"/>
                    </a:p>
                  </a:txBody>
                  <a:tcPr/>
                </a:tc>
                <a:tc>
                  <a:txBody>
                    <a:bodyPr/>
                    <a:lstStyle/>
                    <a:p>
                      <a:pPr algn="r"/>
                      <a:r>
                        <a:rPr lang="lt-LT" dirty="0" smtClean="0"/>
                        <a:t>atidžiai klausytis</a:t>
                      </a:r>
                      <a:endParaRPr lang="lt-LT" dirty="0"/>
                    </a:p>
                  </a:txBody>
                  <a:tcPr/>
                </a:tc>
              </a:tr>
            </a:tbl>
          </a:graphicData>
        </a:graphic>
      </p:graphicFrame>
      <p:cxnSp>
        <p:nvCxnSpPr>
          <p:cNvPr id="6" name="Straight Arrow Connector 5"/>
          <p:cNvCxnSpPr/>
          <p:nvPr/>
        </p:nvCxnSpPr>
        <p:spPr>
          <a:xfrm>
            <a:off x="2051720" y="1484784"/>
            <a:ext cx="5256584" cy="21602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195736" y="2060848"/>
            <a:ext cx="4392488" cy="31683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475656" y="2564904"/>
            <a:ext cx="6336704" cy="22322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1979712" y="2564904"/>
            <a:ext cx="568863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691680" y="3645024"/>
            <a:ext cx="5184576" cy="27363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123728" y="1988840"/>
            <a:ext cx="5616624" cy="21602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195736" y="4725144"/>
            <a:ext cx="4392488" cy="1080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2267744" y="1556792"/>
            <a:ext cx="4896544" cy="36724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2195736" y="4149080"/>
            <a:ext cx="4032448" cy="1656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1691680" y="3140968"/>
            <a:ext cx="5256584" cy="32403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78098"/>
          </a:xfrm>
        </p:spPr>
        <p:txBody>
          <a:bodyPr/>
          <a:lstStyle/>
          <a:p>
            <a:pPr algn="ctr"/>
            <a:r>
              <a:rPr lang="lt-LT" dirty="0" smtClean="0"/>
              <a:t>apibendrinimas</a:t>
            </a:r>
            <a:endParaRPr lang="lt-LT" dirty="0"/>
          </a:p>
        </p:txBody>
      </p:sp>
      <p:sp>
        <p:nvSpPr>
          <p:cNvPr id="3" name="Content Placeholder 2"/>
          <p:cNvSpPr>
            <a:spLocks noGrp="1"/>
          </p:cNvSpPr>
          <p:nvPr>
            <p:ph sz="quarter" idx="1"/>
          </p:nvPr>
        </p:nvSpPr>
        <p:spPr>
          <a:xfrm>
            <a:off x="251520" y="1124744"/>
            <a:ext cx="8352928" cy="5349208"/>
          </a:xfrm>
        </p:spPr>
        <p:txBody>
          <a:bodyPr/>
          <a:lstStyle/>
          <a:p>
            <a:pPr>
              <a:buNone/>
            </a:pPr>
            <a:r>
              <a:rPr lang="lt-LT" dirty="0" smtClean="0"/>
              <a:t>Laisvieji žodžių junginiai nuolat kuriami naujai ir yra emociškai neutralūs.</a:t>
            </a:r>
          </a:p>
          <a:p>
            <a:pPr>
              <a:buNone/>
            </a:pPr>
            <a:r>
              <a:rPr lang="lt-LT" dirty="0" smtClean="0"/>
              <a:t>Frazeologizmas – tai bent dviejų žodžių junginys, kuriam būdinga:</a:t>
            </a:r>
          </a:p>
          <a:p>
            <a:r>
              <a:rPr lang="lt-LT" dirty="0" smtClean="0"/>
              <a:t>Pastovi perkeltinė reikšmė;</a:t>
            </a:r>
          </a:p>
          <a:p>
            <a:r>
              <a:rPr lang="lt-LT" dirty="0" smtClean="0"/>
              <a:t>Vartojimas iš atminties;</a:t>
            </a:r>
          </a:p>
          <a:p>
            <a:r>
              <a:rPr lang="lt-LT" dirty="0" smtClean="0"/>
              <a:t>Vaizdingumas, emocingumas, ekspresyvumas.</a:t>
            </a:r>
          </a:p>
          <a:p>
            <a:endParaRPr lang="lt-LT" dirty="0" smtClean="0"/>
          </a:p>
          <a:p>
            <a:pPr>
              <a:buNone/>
            </a:pPr>
            <a:r>
              <a:rPr lang="lt-LT" dirty="0" smtClean="0"/>
              <a:t>Namų darbai</a:t>
            </a:r>
          </a:p>
          <a:p>
            <a:r>
              <a:rPr lang="lt-LT" dirty="0" smtClean="0"/>
              <a:t>Sugalvoti 10 sakinių su frazeologizmais (frazeologizmų pavyzdžiai pateikiami 10 pateiktyje).</a:t>
            </a:r>
          </a:p>
          <a:p>
            <a:endParaRPr lang="lt-LT" dirty="0" smtClean="0"/>
          </a:p>
          <a:p>
            <a:pPr algn="ctr"/>
            <a:endParaRPr lang="lt-L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2074"/>
          </a:xfrm>
        </p:spPr>
        <p:txBody>
          <a:bodyPr/>
          <a:lstStyle/>
          <a:p>
            <a:pPr algn="ctr"/>
            <a:r>
              <a:rPr lang="lt-LT" dirty="0" smtClean="0"/>
              <a:t>įsivertinimas</a:t>
            </a:r>
            <a:endParaRPr lang="lt-LT" dirty="0"/>
          </a:p>
        </p:txBody>
      </p:sp>
      <p:sp>
        <p:nvSpPr>
          <p:cNvPr id="3" name="Content Placeholder 2"/>
          <p:cNvSpPr>
            <a:spLocks noGrp="1"/>
          </p:cNvSpPr>
          <p:nvPr>
            <p:ph sz="quarter" idx="1"/>
          </p:nvPr>
        </p:nvSpPr>
        <p:spPr>
          <a:xfrm>
            <a:off x="971600" y="1628800"/>
            <a:ext cx="7467600" cy="4873752"/>
          </a:xfrm>
        </p:spPr>
        <p:txBody>
          <a:bodyPr>
            <a:normAutofit fontScale="77500" lnSpcReduction="20000"/>
          </a:bodyPr>
          <a:lstStyle/>
          <a:p>
            <a:pPr algn="ctr">
              <a:buNone/>
            </a:pPr>
            <a:r>
              <a:rPr lang="lt-LT" dirty="0" smtClean="0"/>
              <a:t>teorinės medžiagos supratimas</a:t>
            </a:r>
          </a:p>
          <a:p>
            <a:pPr algn="ctr">
              <a:buNone/>
            </a:pPr>
            <a:r>
              <a:rPr lang="lt-LT" dirty="0" smtClean="0"/>
              <a:t>   10 </a:t>
            </a:r>
          </a:p>
          <a:p>
            <a:pPr algn="ctr">
              <a:buNone/>
            </a:pPr>
            <a:r>
              <a:rPr lang="lt-LT" dirty="0" smtClean="0"/>
              <a:t>  </a:t>
            </a:r>
          </a:p>
          <a:p>
            <a:pPr algn="ctr">
              <a:buNone/>
            </a:pPr>
            <a:endParaRPr lang="lt-LT" dirty="0" smtClean="0"/>
          </a:p>
          <a:p>
            <a:pPr algn="ctr">
              <a:buNone/>
            </a:pPr>
            <a:r>
              <a:rPr lang="lt-LT" dirty="0" smtClean="0"/>
              <a:t>   5      </a:t>
            </a:r>
          </a:p>
          <a:p>
            <a:pPr>
              <a:buNone/>
            </a:pPr>
            <a:r>
              <a:rPr lang="lt-LT" dirty="0" smtClean="0"/>
              <a:t>                                                       </a:t>
            </a:r>
          </a:p>
          <a:p>
            <a:pPr>
              <a:buNone/>
            </a:pPr>
            <a:r>
              <a:rPr lang="lt-LT" dirty="0" smtClean="0"/>
              <a:t>                                              </a:t>
            </a:r>
          </a:p>
          <a:p>
            <a:pPr>
              <a:buNone/>
            </a:pPr>
            <a:r>
              <a:rPr lang="lt-LT" dirty="0" smtClean="0"/>
              <a:t>                                                       0</a:t>
            </a:r>
          </a:p>
          <a:p>
            <a:pPr>
              <a:buNone/>
            </a:pPr>
            <a:r>
              <a:rPr lang="lt-LT" dirty="0" smtClean="0"/>
              <a:t>aktyvumas pamokoje                                    užduočių supratimas,  </a:t>
            </a:r>
          </a:p>
          <a:p>
            <a:pPr>
              <a:buNone/>
            </a:pPr>
            <a:r>
              <a:rPr lang="lt-LT" dirty="0" smtClean="0"/>
              <a:t>                                                                               atlikimas</a:t>
            </a:r>
          </a:p>
          <a:p>
            <a:pPr algn="ctr"/>
            <a:endParaRPr lang="lt-LT" dirty="0" smtClean="0"/>
          </a:p>
          <a:p>
            <a:pPr algn="ctr"/>
            <a:endParaRPr lang="lt-LT" dirty="0" smtClean="0"/>
          </a:p>
          <a:p>
            <a:pPr algn="ctr"/>
            <a:endParaRPr lang="lt-LT" dirty="0" smtClean="0"/>
          </a:p>
          <a:p>
            <a:pPr algn="ctr"/>
            <a:endParaRPr lang="lt-LT" dirty="0" smtClean="0"/>
          </a:p>
          <a:p>
            <a:pPr algn="ctr">
              <a:buNone/>
            </a:pPr>
            <a:r>
              <a:rPr lang="lt-LT" dirty="0" smtClean="0"/>
              <a:t>bendradarbiavimas</a:t>
            </a:r>
            <a:endParaRPr lang="lt-LT" dirty="0"/>
          </a:p>
        </p:txBody>
      </p:sp>
      <p:cxnSp>
        <p:nvCxnSpPr>
          <p:cNvPr id="5" name="Straight Connector 4"/>
          <p:cNvCxnSpPr/>
          <p:nvPr/>
        </p:nvCxnSpPr>
        <p:spPr>
          <a:xfrm>
            <a:off x="4716016" y="2132856"/>
            <a:ext cx="0" cy="3744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483768" y="4005064"/>
            <a:ext cx="43924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644008" y="2132856"/>
            <a:ext cx="21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483768" y="3933056"/>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876256" y="3933056"/>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644008" y="5877272"/>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563888" y="3933056"/>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4644008" y="3140968"/>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796136" y="3933056"/>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644008" y="4941168"/>
            <a:ext cx="14401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152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064896" cy="6120680"/>
          </a:xfrm>
        </p:spPr>
        <p:txBody>
          <a:bodyPr>
            <a:normAutofit/>
          </a:bodyPr>
          <a:lstStyle/>
          <a:p>
            <a:r>
              <a:rPr lang="lt-LT" dirty="0" smtClean="0"/>
              <a:t>Ausimis karpyti,           burną aušinti,   dantis rodyti,   užsitraukti rūstybę,   galą padaryti, pagauti kiškį,  uodegą įkišti,    kaili nunerti, ragus užsiauginti,   sveiką kailį išnešti, kvaršinti galvą,  šonus skalbti,   darbas iš rankų krinta,    ieškoti žodžio kišenėje,    kišti pagalius į ratus,   žaibus svaidyti,   kasti duobę,   nosį nukabinti, dūdas paleisti,    gerklę laidyti,   uodas snapo neįkištų,   skatiko nevertas, molio </a:t>
            </a:r>
            <a:r>
              <a:rPr lang="lt-LT" dirty="0" err="1" smtClean="0"/>
              <a:t>motiejus</a:t>
            </a:r>
            <a:r>
              <a:rPr lang="lt-LT" dirty="0" smtClean="0"/>
              <a:t>,   </a:t>
            </a:r>
            <a:r>
              <a:rPr lang="lt-LT" dirty="0" err="1" smtClean="0"/>
              <a:t>durnių</a:t>
            </a:r>
            <a:r>
              <a:rPr lang="lt-LT" dirty="0" smtClean="0"/>
              <a:t> volioti,    juokais netverti,   klumpes užversti,   laidyti liežuvį.</a:t>
            </a:r>
            <a:endParaRPr lang="lt-L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268</TotalTime>
  <Words>752</Words>
  <Application>Microsoft Office PowerPoint</Application>
  <PresentationFormat>On-screen Show (4:3)</PresentationFormat>
  <Paragraphs>122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Oriel</vt:lpstr>
      <vt:lpstr>Laisvieji ir nelaisvieji žodžių junginiai. frazeologizmai</vt:lpstr>
      <vt:lpstr>Laisvieji žodžių junginiai</vt:lpstr>
      <vt:lpstr>frazeologizmai</vt:lpstr>
      <vt:lpstr>  Laisvųjų žodžių junginių ir frazeologizmų panašumai ir skirtumai (dalinis apibendrinimas)</vt:lpstr>
      <vt:lpstr>Užpildyti frazeologizmų lentelę (prie pateiktų žodžių/žodžių junginių parašyti atitinkamus frazeologizmus) – grupinis darbas, 15 min.</vt:lpstr>
      <vt:lpstr>Pateiktiems frazeologizmams parinkti tinkamą paaiškinimą (darbas poromis, 5 min.)</vt:lpstr>
      <vt:lpstr>Pateiktiems frazeologizmams parinkti tinkamą paaiškinimą (darbas poromis, 5 min.)</vt:lpstr>
      <vt:lpstr>apibendrinimas</vt:lpstr>
      <vt:lpstr>įsivertinimas</vt:lpstr>
      <vt:lpstr>Ausimis karpyti,           burną aušinti,   dantis rodyti,   užsitraukti rūstybę,   galą padaryti, pagauti kiškį,  uodegą įkišti,    kaili nunerti, ragus užsiauginti,   sveiką kailį išnešti, kvaršinti galvą,  šonus skalbti,   darbas iš rankų krinta,    ieškoti žodžio kišenėje,    kišti pagalius į ratus,   žaibus svaidyti,   kasti duobę,   nosį nukabinti, dūdas paleisti,    gerklę laidyti,   uodas snapo neįkištų,   skatiko nevertas, molio motiejus,   durnių volioti,    juokais netverti,   klumpes užversti,   laidyti liežuvį.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Laisvieji ir nelaisvieji žodžių junginiai</dc:title>
  <dc:creator>Jurgita</dc:creator>
  <cp:lastModifiedBy>Admin</cp:lastModifiedBy>
  <cp:revision>31</cp:revision>
  <dcterms:created xsi:type="dcterms:W3CDTF">2012-11-25T10:33:22Z</dcterms:created>
  <dcterms:modified xsi:type="dcterms:W3CDTF">2015-03-17T08:47:27Z</dcterms:modified>
</cp:coreProperties>
</file>