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1" r:id="rId5"/>
    <p:sldId id="264" r:id="rId6"/>
    <p:sldId id="260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792" y="21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darbalapis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darbalapis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lt-LT"/>
            </a:pPr>
            <a:r>
              <a:rPr lang="lt-LT" dirty="0" smtClean="0"/>
              <a:t>RINKTŲSI</a:t>
            </a:r>
            <a:endParaRPr 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cat>
            <c:strRef>
              <c:f>Lapas1!$A$2:$A$5</c:f>
              <c:strCache>
                <c:ptCount val="3"/>
                <c:pt idx="0">
                  <c:v>Klasikinė literatūra</c:v>
                </c:pt>
                <c:pt idx="1">
                  <c:v>Dabartinė literatūra</c:v>
                </c:pt>
                <c:pt idx="2">
                  <c:v>Kita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13</c:v>
                </c:pt>
                <c:pt idx="1">
                  <c:v>17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3"/>
        <c:delete val="1"/>
      </c:legendEntry>
      <c:layout/>
      <c:overlay val="0"/>
      <c:txPr>
        <a:bodyPr/>
        <a:lstStyle/>
        <a:p>
          <a:pPr>
            <a:defRPr lang="lt-LT"/>
          </a:pPr>
          <a:endParaRPr lang="lt-L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lt-LT"/>
            </a:pPr>
            <a:r>
              <a:rPr lang="lt-LT" dirty="0" smtClean="0"/>
              <a:t>Bandomasis</a:t>
            </a:r>
            <a:r>
              <a:rPr lang="lt-LT" baseline="0" dirty="0" smtClean="0"/>
              <a:t> egzaminas</a:t>
            </a:r>
            <a:endParaRPr lang="en-US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cat>
            <c:strRef>
              <c:f>Lapas1!$A$2:$A$5</c:f>
              <c:strCache>
                <c:ptCount val="4"/>
                <c:pt idx="0">
                  <c:v>A.Škėma</c:v>
                </c:pt>
                <c:pt idx="1">
                  <c:v>A.Vaičiulaitis</c:v>
                </c:pt>
                <c:pt idx="2">
                  <c:v>V.Juknaitė</c:v>
                </c:pt>
                <c:pt idx="3">
                  <c:v>R.Šerelytė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13</c:v>
                </c:pt>
                <c:pt idx="1">
                  <c:v>10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lang="lt-LT"/>
          </a:pPr>
          <a:endParaRPr lang="lt-L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BA24E9-63A9-4CCB-B908-97DB4488DCE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B40EBDAB-CBF4-4F98-9E20-A41F69B3DA79}">
      <dgm:prSet phldrT="[Tekstas]"/>
      <dgm:spPr/>
      <dgm:t>
        <a:bodyPr/>
        <a:lstStyle/>
        <a:p>
          <a:r>
            <a:rPr lang="lt-LT" b="1" dirty="0" smtClean="0"/>
            <a:t>R. Šepetys15</a:t>
          </a:r>
        </a:p>
        <a:p>
          <a:r>
            <a:rPr lang="lt-LT" b="1" dirty="0" smtClean="0"/>
            <a:t>A. Škėma 13</a:t>
          </a:r>
          <a:endParaRPr lang="lt-LT" b="1" dirty="0"/>
        </a:p>
      </dgm:t>
    </dgm:pt>
    <dgm:pt modelId="{F6FE6C4E-2C26-4007-A333-66238430775E}" type="parTrans" cxnId="{E8432186-F9F4-49AB-9BF2-BE55B77CD09C}">
      <dgm:prSet/>
      <dgm:spPr/>
      <dgm:t>
        <a:bodyPr/>
        <a:lstStyle/>
        <a:p>
          <a:endParaRPr lang="lt-LT"/>
        </a:p>
      </dgm:t>
    </dgm:pt>
    <dgm:pt modelId="{9BC819A9-FE67-428E-A749-89D703363CF0}" type="sibTrans" cxnId="{E8432186-F9F4-49AB-9BF2-BE55B77CD09C}">
      <dgm:prSet/>
      <dgm:spPr/>
      <dgm:t>
        <a:bodyPr/>
        <a:lstStyle/>
        <a:p>
          <a:endParaRPr lang="lt-LT"/>
        </a:p>
      </dgm:t>
    </dgm:pt>
    <dgm:pt modelId="{7332A36E-1F23-4440-95DD-391BFAC96248}">
      <dgm:prSet phldrT="[Tekstas]"/>
      <dgm:spPr/>
      <dgm:t>
        <a:bodyPr/>
        <a:lstStyle/>
        <a:p>
          <a:r>
            <a:rPr lang="lt-LT" b="1" dirty="0" smtClean="0"/>
            <a:t>A. Baranauskas 12</a:t>
          </a:r>
        </a:p>
        <a:p>
          <a:r>
            <a:rPr lang="lt-LT" b="1" dirty="0" smtClean="0"/>
            <a:t>A. Šlepikas 11</a:t>
          </a:r>
          <a:endParaRPr lang="lt-LT" b="1" dirty="0"/>
        </a:p>
      </dgm:t>
    </dgm:pt>
    <dgm:pt modelId="{9F21241D-05CD-4D9F-8389-72488398773C}" type="parTrans" cxnId="{16846B8D-971F-4847-9D0E-D52944748833}">
      <dgm:prSet/>
      <dgm:spPr/>
      <dgm:t>
        <a:bodyPr/>
        <a:lstStyle/>
        <a:p>
          <a:endParaRPr lang="lt-LT"/>
        </a:p>
      </dgm:t>
    </dgm:pt>
    <dgm:pt modelId="{C78A7AB4-638E-41F5-ADEB-DACDF7F00F32}" type="sibTrans" cxnId="{16846B8D-971F-4847-9D0E-D52944748833}">
      <dgm:prSet/>
      <dgm:spPr/>
      <dgm:t>
        <a:bodyPr/>
        <a:lstStyle/>
        <a:p>
          <a:endParaRPr lang="lt-LT"/>
        </a:p>
      </dgm:t>
    </dgm:pt>
    <dgm:pt modelId="{B86D835D-4DA8-449E-9649-0AC6B203B27E}">
      <dgm:prSet phldrT="[Tekstas]"/>
      <dgm:spPr/>
      <dgm:t>
        <a:bodyPr/>
        <a:lstStyle/>
        <a:p>
          <a:r>
            <a:rPr lang="lt-LT" b="1" dirty="0" smtClean="0"/>
            <a:t>J. Biliūnas 8</a:t>
          </a:r>
        </a:p>
        <a:p>
          <a:r>
            <a:rPr lang="lt-LT" b="1" dirty="0" smtClean="0"/>
            <a:t>K. Donelaitis 7</a:t>
          </a:r>
          <a:endParaRPr lang="lt-LT" b="1" dirty="0"/>
        </a:p>
      </dgm:t>
    </dgm:pt>
    <dgm:pt modelId="{6CED7883-9DC8-4585-ADD2-06DB7D1CA53A}" type="parTrans" cxnId="{213423F9-3ACD-4D84-B339-5B4E87C74147}">
      <dgm:prSet/>
      <dgm:spPr/>
      <dgm:t>
        <a:bodyPr/>
        <a:lstStyle/>
        <a:p>
          <a:endParaRPr lang="lt-LT"/>
        </a:p>
      </dgm:t>
    </dgm:pt>
    <dgm:pt modelId="{0648D0E0-0C9F-421D-A4BD-715E8DF4A669}" type="sibTrans" cxnId="{213423F9-3ACD-4D84-B339-5B4E87C74147}">
      <dgm:prSet/>
      <dgm:spPr/>
      <dgm:t>
        <a:bodyPr/>
        <a:lstStyle/>
        <a:p>
          <a:endParaRPr lang="lt-LT"/>
        </a:p>
      </dgm:t>
    </dgm:pt>
    <dgm:pt modelId="{CCB81D3F-609A-4533-A1C2-74F9FA5ABA65}">
      <dgm:prSet/>
      <dgm:spPr/>
      <dgm:t>
        <a:bodyPr/>
        <a:lstStyle/>
        <a:p>
          <a:r>
            <a:rPr lang="lt-LT" b="1" dirty="0" smtClean="0"/>
            <a:t>S.Šaltenis 10</a:t>
          </a:r>
        </a:p>
        <a:p>
          <a:r>
            <a:rPr lang="lt-LT" b="1" dirty="0" smtClean="0"/>
            <a:t>K. Binkis 10</a:t>
          </a:r>
          <a:endParaRPr lang="lt-LT" b="1" dirty="0"/>
        </a:p>
      </dgm:t>
    </dgm:pt>
    <dgm:pt modelId="{1410E417-9884-4C03-9DA6-4BF16478C4D9}" type="sibTrans" cxnId="{24B63485-EAFD-414A-8ACA-71A974AA7612}">
      <dgm:prSet/>
      <dgm:spPr/>
      <dgm:t>
        <a:bodyPr/>
        <a:lstStyle/>
        <a:p>
          <a:endParaRPr lang="lt-LT"/>
        </a:p>
      </dgm:t>
    </dgm:pt>
    <dgm:pt modelId="{FCF9A856-986D-4C5D-A9E4-E2F8DBAD6968}" type="parTrans" cxnId="{24B63485-EAFD-414A-8ACA-71A974AA7612}">
      <dgm:prSet/>
      <dgm:spPr/>
      <dgm:t>
        <a:bodyPr/>
        <a:lstStyle/>
        <a:p>
          <a:endParaRPr lang="lt-LT"/>
        </a:p>
      </dgm:t>
    </dgm:pt>
    <dgm:pt modelId="{A9B1C7DE-9824-456B-82D0-4A137FD55817}" type="pres">
      <dgm:prSet presAssocID="{62BA24E9-63A9-4CCB-B908-97DB4488DCE6}" presName="compositeShape" presStyleCnt="0">
        <dgm:presLayoutVars>
          <dgm:dir/>
          <dgm:resizeHandles/>
        </dgm:presLayoutVars>
      </dgm:prSet>
      <dgm:spPr/>
    </dgm:pt>
    <dgm:pt modelId="{A8E98CBC-85B7-4AAF-AFD6-8CBA94025664}" type="pres">
      <dgm:prSet presAssocID="{62BA24E9-63A9-4CCB-B908-97DB4488DCE6}" presName="pyramid" presStyleLbl="node1" presStyleIdx="0" presStyleCnt="1"/>
      <dgm:spPr/>
    </dgm:pt>
    <dgm:pt modelId="{441B267E-5F7B-4E0F-B892-4327FA9FD112}" type="pres">
      <dgm:prSet presAssocID="{62BA24E9-63A9-4CCB-B908-97DB4488DCE6}" presName="theList" presStyleCnt="0"/>
      <dgm:spPr/>
    </dgm:pt>
    <dgm:pt modelId="{246D89BE-E4A8-4481-AB87-4D508BD846C1}" type="pres">
      <dgm:prSet presAssocID="{B40EBDAB-CBF4-4F98-9E20-A41F69B3DA79}" presName="aNode" presStyleLbl="fgAcc1" presStyleIdx="0" presStyleCnt="4" custLinFactNeighborX="-12745" custLinFactNeighborY="-7639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90AEB4AE-C7C3-4420-8E21-949F6E469375}" type="pres">
      <dgm:prSet presAssocID="{B40EBDAB-CBF4-4F98-9E20-A41F69B3DA79}" presName="aSpace" presStyleCnt="0"/>
      <dgm:spPr/>
    </dgm:pt>
    <dgm:pt modelId="{FBA29AF8-EB9B-4DFF-8560-D6F06D1D69CB}" type="pres">
      <dgm:prSet presAssocID="{7332A36E-1F23-4440-95DD-391BFAC96248}" presName="aNode" presStyleLbl="fgAcc1" presStyleIdx="1" presStyleCnt="4" custLinFactNeighborX="-88022" custLinFactNeighborY="18248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9971716B-86C6-49E2-9B10-6C9551D198EF}" type="pres">
      <dgm:prSet presAssocID="{7332A36E-1F23-4440-95DD-391BFAC96248}" presName="aSpace" presStyleCnt="0"/>
      <dgm:spPr/>
    </dgm:pt>
    <dgm:pt modelId="{286E1BAE-47F2-490D-8CC1-5F16BFBC86DB}" type="pres">
      <dgm:prSet presAssocID="{CCB81D3F-609A-4533-A1C2-74F9FA5ABA65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B4803F06-47B3-49C6-B582-91C586C9D35D}" type="pres">
      <dgm:prSet presAssocID="{CCB81D3F-609A-4533-A1C2-74F9FA5ABA65}" presName="aSpace" presStyleCnt="0"/>
      <dgm:spPr/>
    </dgm:pt>
    <dgm:pt modelId="{41EDA57C-B332-4926-8123-9767784723EE}" type="pres">
      <dgm:prSet presAssocID="{B86D835D-4DA8-449E-9649-0AC6B203B27E}" presName="aNode" presStyleLbl="fgAcc1" presStyleIdx="3" presStyleCnt="4" custLinFactNeighborX="-95307" custLinFactNeighborY="-561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A5CFDBC-CA81-4326-B292-1C852B4EEB07}" type="pres">
      <dgm:prSet presAssocID="{B86D835D-4DA8-449E-9649-0AC6B203B27E}" presName="aSpace" presStyleCnt="0"/>
      <dgm:spPr/>
    </dgm:pt>
  </dgm:ptLst>
  <dgm:cxnLst>
    <dgm:cxn modelId="{28A2B51D-396E-46EA-B2F1-987C5EFBD008}" type="presOf" srcId="{CCB81D3F-609A-4533-A1C2-74F9FA5ABA65}" destId="{286E1BAE-47F2-490D-8CC1-5F16BFBC86DB}" srcOrd="0" destOrd="0" presId="urn:microsoft.com/office/officeart/2005/8/layout/pyramid2"/>
    <dgm:cxn modelId="{213423F9-3ACD-4D84-B339-5B4E87C74147}" srcId="{62BA24E9-63A9-4CCB-B908-97DB4488DCE6}" destId="{B86D835D-4DA8-449E-9649-0AC6B203B27E}" srcOrd="3" destOrd="0" parTransId="{6CED7883-9DC8-4585-ADD2-06DB7D1CA53A}" sibTransId="{0648D0E0-0C9F-421D-A4BD-715E8DF4A669}"/>
    <dgm:cxn modelId="{402478FB-93E6-4A1A-A6AA-CB918EC465FE}" type="presOf" srcId="{7332A36E-1F23-4440-95DD-391BFAC96248}" destId="{FBA29AF8-EB9B-4DFF-8560-D6F06D1D69CB}" srcOrd="0" destOrd="0" presId="urn:microsoft.com/office/officeart/2005/8/layout/pyramid2"/>
    <dgm:cxn modelId="{24B63485-EAFD-414A-8ACA-71A974AA7612}" srcId="{62BA24E9-63A9-4CCB-B908-97DB4488DCE6}" destId="{CCB81D3F-609A-4533-A1C2-74F9FA5ABA65}" srcOrd="2" destOrd="0" parTransId="{FCF9A856-986D-4C5D-A9E4-E2F8DBAD6968}" sibTransId="{1410E417-9884-4C03-9DA6-4BF16478C4D9}"/>
    <dgm:cxn modelId="{16846B8D-971F-4847-9D0E-D52944748833}" srcId="{62BA24E9-63A9-4CCB-B908-97DB4488DCE6}" destId="{7332A36E-1F23-4440-95DD-391BFAC96248}" srcOrd="1" destOrd="0" parTransId="{9F21241D-05CD-4D9F-8389-72488398773C}" sibTransId="{C78A7AB4-638E-41F5-ADEB-DACDF7F00F32}"/>
    <dgm:cxn modelId="{390FD0EA-00FB-4350-A15C-F73539B64EE1}" type="presOf" srcId="{B40EBDAB-CBF4-4F98-9E20-A41F69B3DA79}" destId="{246D89BE-E4A8-4481-AB87-4D508BD846C1}" srcOrd="0" destOrd="0" presId="urn:microsoft.com/office/officeart/2005/8/layout/pyramid2"/>
    <dgm:cxn modelId="{9CFFD5C4-5F65-4E29-A33E-1AA2AC4B32EA}" type="presOf" srcId="{B86D835D-4DA8-449E-9649-0AC6B203B27E}" destId="{41EDA57C-B332-4926-8123-9767784723EE}" srcOrd="0" destOrd="0" presId="urn:microsoft.com/office/officeart/2005/8/layout/pyramid2"/>
    <dgm:cxn modelId="{E8432186-F9F4-49AB-9BF2-BE55B77CD09C}" srcId="{62BA24E9-63A9-4CCB-B908-97DB4488DCE6}" destId="{B40EBDAB-CBF4-4F98-9E20-A41F69B3DA79}" srcOrd="0" destOrd="0" parTransId="{F6FE6C4E-2C26-4007-A333-66238430775E}" sibTransId="{9BC819A9-FE67-428E-A749-89D703363CF0}"/>
    <dgm:cxn modelId="{142290BE-A933-4A82-873C-818F73F7049B}" type="presOf" srcId="{62BA24E9-63A9-4CCB-B908-97DB4488DCE6}" destId="{A9B1C7DE-9824-456B-82D0-4A137FD55817}" srcOrd="0" destOrd="0" presId="urn:microsoft.com/office/officeart/2005/8/layout/pyramid2"/>
    <dgm:cxn modelId="{511143D3-0EE8-4ACB-ADFD-CEE583C28908}" type="presParOf" srcId="{A9B1C7DE-9824-456B-82D0-4A137FD55817}" destId="{A8E98CBC-85B7-4AAF-AFD6-8CBA94025664}" srcOrd="0" destOrd="0" presId="urn:microsoft.com/office/officeart/2005/8/layout/pyramid2"/>
    <dgm:cxn modelId="{66028153-453D-4D70-B69B-F6E8503158FE}" type="presParOf" srcId="{A9B1C7DE-9824-456B-82D0-4A137FD55817}" destId="{441B267E-5F7B-4E0F-B892-4327FA9FD112}" srcOrd="1" destOrd="0" presId="urn:microsoft.com/office/officeart/2005/8/layout/pyramid2"/>
    <dgm:cxn modelId="{647D6307-5507-4AA2-AD21-559C99FA7772}" type="presParOf" srcId="{441B267E-5F7B-4E0F-B892-4327FA9FD112}" destId="{246D89BE-E4A8-4481-AB87-4D508BD846C1}" srcOrd="0" destOrd="0" presId="urn:microsoft.com/office/officeart/2005/8/layout/pyramid2"/>
    <dgm:cxn modelId="{B50325DD-A6D7-477F-8B8F-97EF525A2B4A}" type="presParOf" srcId="{441B267E-5F7B-4E0F-B892-4327FA9FD112}" destId="{90AEB4AE-C7C3-4420-8E21-949F6E469375}" srcOrd="1" destOrd="0" presId="urn:microsoft.com/office/officeart/2005/8/layout/pyramid2"/>
    <dgm:cxn modelId="{77267DCE-F1CB-40C1-AA38-55D3FF0E9ACD}" type="presParOf" srcId="{441B267E-5F7B-4E0F-B892-4327FA9FD112}" destId="{FBA29AF8-EB9B-4DFF-8560-D6F06D1D69CB}" srcOrd="2" destOrd="0" presId="urn:microsoft.com/office/officeart/2005/8/layout/pyramid2"/>
    <dgm:cxn modelId="{F4B78CD3-BA16-41F8-9E2B-D4110BEF9FAE}" type="presParOf" srcId="{441B267E-5F7B-4E0F-B892-4327FA9FD112}" destId="{9971716B-86C6-49E2-9B10-6C9551D198EF}" srcOrd="3" destOrd="0" presId="urn:microsoft.com/office/officeart/2005/8/layout/pyramid2"/>
    <dgm:cxn modelId="{ED06F2AE-CC76-4CD4-87D2-33A16A373E72}" type="presParOf" srcId="{441B267E-5F7B-4E0F-B892-4327FA9FD112}" destId="{286E1BAE-47F2-490D-8CC1-5F16BFBC86DB}" srcOrd="4" destOrd="0" presId="urn:microsoft.com/office/officeart/2005/8/layout/pyramid2"/>
    <dgm:cxn modelId="{BCB895E9-7113-4497-9848-543BE5450BA3}" type="presParOf" srcId="{441B267E-5F7B-4E0F-B892-4327FA9FD112}" destId="{B4803F06-47B3-49C6-B582-91C586C9D35D}" srcOrd="5" destOrd="0" presId="urn:microsoft.com/office/officeart/2005/8/layout/pyramid2"/>
    <dgm:cxn modelId="{2583433E-F75F-4E2F-BE4D-05A2EA34FB19}" type="presParOf" srcId="{441B267E-5F7B-4E0F-B892-4327FA9FD112}" destId="{41EDA57C-B332-4926-8123-9767784723EE}" srcOrd="6" destOrd="0" presId="urn:microsoft.com/office/officeart/2005/8/layout/pyramid2"/>
    <dgm:cxn modelId="{7C93A3B6-19F7-435D-A089-70E90D27E62F}" type="presParOf" srcId="{441B267E-5F7B-4E0F-B892-4327FA9FD112}" destId="{EA5CFDBC-CA81-4326-B292-1C852B4EEB07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E98CBC-85B7-4AAF-AFD6-8CBA94025664}">
      <dsp:nvSpPr>
        <dsp:cNvPr id="0" name=""/>
        <dsp:cNvSpPr/>
      </dsp:nvSpPr>
      <dsp:spPr>
        <a:xfrm>
          <a:off x="1512371" y="0"/>
          <a:ext cx="4525962" cy="452596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D89BE-E4A8-4481-AB87-4D508BD846C1}">
      <dsp:nvSpPr>
        <dsp:cNvPr id="0" name=""/>
        <dsp:cNvSpPr/>
      </dsp:nvSpPr>
      <dsp:spPr>
        <a:xfrm>
          <a:off x="3400410" y="376226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R. Šepetys15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A. Škėma 13</a:t>
          </a:r>
          <a:endParaRPr lang="lt-LT" sz="1400" b="1" kern="1200" dirty="0"/>
        </a:p>
      </dsp:txBody>
      <dsp:txXfrm>
        <a:off x="3439678" y="415494"/>
        <a:ext cx="2863339" cy="725883"/>
      </dsp:txXfrm>
    </dsp:sp>
    <dsp:sp modelId="{FBA29AF8-EB9B-4DFF-8560-D6F06D1D69CB}">
      <dsp:nvSpPr>
        <dsp:cNvPr id="0" name=""/>
        <dsp:cNvSpPr/>
      </dsp:nvSpPr>
      <dsp:spPr>
        <a:xfrm>
          <a:off x="1185855" y="1376358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A. Baranauskas 12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A. Šlepikas 11</a:t>
          </a:r>
          <a:endParaRPr lang="lt-LT" sz="1400" b="1" kern="1200" dirty="0"/>
        </a:p>
      </dsp:txBody>
      <dsp:txXfrm>
        <a:off x="1225123" y="1415626"/>
        <a:ext cx="2863339" cy="725883"/>
      </dsp:txXfrm>
    </dsp:sp>
    <dsp:sp modelId="{286E1BAE-47F2-490D-8CC1-5F16BFBC86DB}">
      <dsp:nvSpPr>
        <dsp:cNvPr id="0" name=""/>
        <dsp:cNvSpPr/>
      </dsp:nvSpPr>
      <dsp:spPr>
        <a:xfrm>
          <a:off x="3775352" y="2262980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S.Šaltenis 10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K. Binkis 10</a:t>
          </a:r>
          <a:endParaRPr lang="lt-LT" sz="1400" b="1" kern="1200" dirty="0"/>
        </a:p>
      </dsp:txBody>
      <dsp:txXfrm>
        <a:off x="3814620" y="2302248"/>
        <a:ext cx="2863339" cy="725883"/>
      </dsp:txXfrm>
    </dsp:sp>
    <dsp:sp modelId="{41EDA57C-B332-4926-8123-9767784723EE}">
      <dsp:nvSpPr>
        <dsp:cNvPr id="0" name=""/>
        <dsp:cNvSpPr/>
      </dsp:nvSpPr>
      <dsp:spPr>
        <a:xfrm>
          <a:off x="971539" y="3162308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J. Biliūnas 8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K. Donelaitis 7</a:t>
          </a:r>
          <a:endParaRPr lang="lt-LT" sz="1400" b="1" kern="1200" dirty="0"/>
        </a:p>
      </dsp:txBody>
      <dsp:txXfrm>
        <a:off x="1010807" y="3201576"/>
        <a:ext cx="2863339" cy="725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E3A8CBD-A46D-4597-BFDB-B047E59564DC}" type="datetimeFigureOut">
              <a:rPr lang="lt-LT" smtClean="0"/>
              <a:pPr/>
              <a:t>2015.01.27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02AB028-7763-48AD-86A3-E484498B9554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ugdome.lt/kompetencijos5-8/wp-content/uploads/2011/08/kompetencijos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500042"/>
            <a:ext cx="7772400" cy="3286148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 smtClean="0">
                <a:latin typeface="Calibri" pitchFamily="34" charset="0"/>
              </a:rPr>
              <a:t>Kaip</a:t>
            </a:r>
            <a:r>
              <a:rPr lang="es-ES" dirty="0" smtClean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sudominti</a:t>
            </a:r>
            <a:r>
              <a:rPr lang="es-ES" dirty="0">
                <a:latin typeface="Calibri" pitchFamily="34" charset="0"/>
              </a:rPr>
              <a:t> </a:t>
            </a:r>
            <a:r>
              <a:rPr lang="lt-LT" dirty="0">
                <a:latin typeface="Calibri" pitchFamily="34" charset="0"/>
              </a:rPr>
              <a:t>šiuolaikinį mokinį klasikine lietuvių literatūra?</a:t>
            </a:r>
            <a:br>
              <a:rPr lang="lt-LT" dirty="0">
                <a:latin typeface="Calibri" pitchFamily="34" charset="0"/>
              </a:rPr>
            </a:br>
            <a:endParaRPr lang="lt-LT" dirty="0">
              <a:latin typeface="Calibri" pitchFamily="34" charset="0"/>
            </a:endParaRPr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685800" y="3714753"/>
            <a:ext cx="8029604" cy="1357322"/>
          </a:xfrm>
        </p:spPr>
        <p:txBody>
          <a:bodyPr>
            <a:normAutofit fontScale="85000" lnSpcReduction="20000"/>
          </a:bodyPr>
          <a:lstStyle/>
          <a:p>
            <a:r>
              <a:rPr lang="lt-LT" sz="2000" dirty="0" smtClean="0"/>
              <a:t>Janina Dombrovskienė,</a:t>
            </a:r>
            <a:endParaRPr lang="en-US" sz="2000" dirty="0" smtClean="0"/>
          </a:p>
          <a:p>
            <a:r>
              <a:rPr lang="lt-LT" sz="2000" dirty="0" smtClean="0"/>
              <a:t>Šiaulių Didždvario gimnazijos</a:t>
            </a:r>
          </a:p>
          <a:p>
            <a:r>
              <a:rPr lang="lt-LT" sz="2000" dirty="0"/>
              <a:t>l</a:t>
            </a:r>
            <a:r>
              <a:rPr lang="lt-LT" sz="2000" dirty="0" smtClean="0"/>
              <a:t>ietuvių kalbos mokytoj</a:t>
            </a:r>
            <a:r>
              <a:rPr lang="en-US" sz="2000" dirty="0" smtClean="0"/>
              <a:t>a</a:t>
            </a:r>
          </a:p>
          <a:p>
            <a:endParaRPr lang="en-US" sz="2000" dirty="0" smtClean="0"/>
          </a:p>
          <a:p>
            <a:pPr algn="ctr"/>
            <a:r>
              <a:rPr lang="lt-LT" sz="2000" dirty="0" smtClean="0"/>
              <a:t>2014-03-07</a:t>
            </a:r>
          </a:p>
        </p:txBody>
      </p:sp>
      <p:pic>
        <p:nvPicPr>
          <p:cNvPr id="4" name="Picture 7" descr="logo-dg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188913"/>
            <a:ext cx="1625584" cy="14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lt-LT" sz="3200" dirty="0" smtClean="0"/>
          </a:p>
          <a:p>
            <a:pPr algn="just">
              <a:buFont typeface="Wingdings" pitchFamily="2" charset="2"/>
              <a:buChar char="Ø"/>
            </a:pPr>
            <a:r>
              <a:rPr lang="lt-LT" sz="3200" dirty="0" smtClean="0"/>
              <a:t>įvertinti</a:t>
            </a:r>
            <a:r>
              <a:rPr lang="en-US" sz="3200" dirty="0" smtClean="0"/>
              <a:t> </a:t>
            </a:r>
            <a:r>
              <a:rPr lang="en-US" sz="3200" dirty="0" err="1" smtClean="0"/>
              <a:t>mokini</a:t>
            </a:r>
            <a:r>
              <a:rPr lang="lt-LT" sz="3200" dirty="0" smtClean="0"/>
              <a:t>ų požiūrio į klasikinę literatūrą situaciją,</a:t>
            </a:r>
          </a:p>
          <a:p>
            <a:pPr algn="just">
              <a:buFont typeface="Wingdings" pitchFamily="2" charset="2"/>
              <a:buChar char="Ø"/>
            </a:pPr>
            <a:endParaRPr lang="lt-LT" sz="3200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3200" dirty="0" smtClean="0"/>
              <a:t>p</a:t>
            </a:r>
            <a:r>
              <a:rPr lang="lt-LT" sz="3200" dirty="0" smtClean="0"/>
              <a:t>asidalyti praktine mokymo patirtimi.</a:t>
            </a:r>
            <a:endParaRPr lang="lt-LT" sz="32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Pranešimo tikslai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Bendrosios kompetencijos</a:t>
            </a:r>
            <a:endParaRPr lang="lt-LT" dirty="0"/>
          </a:p>
        </p:txBody>
      </p:sp>
      <p:pic>
        <p:nvPicPr>
          <p:cNvPr id="4" name="Turinio vietos rezervavimo ženklas 3" descr="http://www.ugdome.lt/kompetencijos5-8/wp-content/uploads/2011/08/kompetencijos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088581" y="1646238"/>
            <a:ext cx="696683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Refleksijos</a:t>
            </a:r>
            <a:r>
              <a:rPr lang="en-US" dirty="0" smtClean="0"/>
              <a:t> </a:t>
            </a:r>
            <a:r>
              <a:rPr lang="en-US" dirty="0" err="1" smtClean="0"/>
              <a:t>klausimai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dirty="0" smtClean="0"/>
              <a:t>Kokių lietuvių autorių (nurodyti tris) kūryba padarė didžiausią įspūdį ir geriausiai įsiminei?</a:t>
            </a:r>
            <a:endParaRPr lang="en-US" dirty="0" smtClean="0"/>
          </a:p>
          <a:p>
            <a:pPr algn="just"/>
            <a:endParaRPr lang="lt-LT" dirty="0" smtClean="0"/>
          </a:p>
          <a:p>
            <a:pPr algn="just"/>
            <a:r>
              <a:rPr lang="lt-LT" dirty="0" smtClean="0"/>
              <a:t>Kokių autorių - klasikų ar dabartinių -  kūrinius norėtum perskaityti?</a:t>
            </a:r>
            <a:endParaRPr lang="en-US" dirty="0" smtClean="0"/>
          </a:p>
          <a:p>
            <a:pPr algn="just"/>
            <a:endParaRPr lang="lt-LT" dirty="0" smtClean="0"/>
          </a:p>
          <a:p>
            <a:pPr algn="just"/>
            <a:r>
              <a:rPr lang="lt-LT" dirty="0" smtClean="0"/>
              <a:t>Kas verčia rinktis tokią poziciją?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                                            </a:t>
            </a:r>
            <a:r>
              <a:rPr lang="lt-LT" sz="1200" dirty="0" smtClean="0"/>
              <a:t>(refleksiją pildė 30 </a:t>
            </a:r>
            <a:r>
              <a:rPr lang="lt-LT" sz="1200" dirty="0" err="1" smtClean="0"/>
              <a:t>IIp</a:t>
            </a:r>
            <a:r>
              <a:rPr lang="lt-LT" sz="1200" dirty="0" smtClean="0"/>
              <a:t> </a:t>
            </a:r>
            <a:r>
              <a:rPr lang="lt-LT" sz="1200" dirty="0" err="1" smtClean="0"/>
              <a:t>kl</a:t>
            </a:r>
            <a:r>
              <a:rPr lang="lt-LT" sz="1200" dirty="0" smtClean="0"/>
              <a:t>. mokinių)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Mokiniams labiausiai patiko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85786" y="1714488"/>
            <a:ext cx="7572428" cy="4500594"/>
          </a:xfrm>
        </p:spPr>
        <p:txBody>
          <a:bodyPr/>
          <a:lstStyle/>
          <a:p>
            <a:pPr algn="just"/>
            <a:r>
              <a:rPr lang="lt-LT" dirty="0" smtClean="0"/>
              <a:t>...aiškiai įvardytos vertybės - meilė gamtai, žmogui;</a:t>
            </a:r>
          </a:p>
          <a:p>
            <a:pPr algn="just"/>
            <a:r>
              <a:rPr lang="lt-LT" dirty="0" smtClean="0"/>
              <a:t>... tai gyva istorija, pažadinanti kruopelę tautinės savimonės;</a:t>
            </a:r>
          </a:p>
          <a:p>
            <a:pPr algn="just"/>
            <a:r>
              <a:rPr lang="lt-LT" dirty="0" smtClean="0"/>
              <a:t>...rašoma apie protėvių dvasinį pasaulį, gyvenimą, likimą;</a:t>
            </a:r>
          </a:p>
          <a:p>
            <a:pPr algn="just"/>
            <a:r>
              <a:rPr lang="lt-LT" dirty="0" smtClean="0"/>
              <a:t>... kai gyvenimas tampa sunkus, padeda atsirinkti, kas iš tikrųjų vertinga, o kas ne;</a:t>
            </a:r>
          </a:p>
          <a:p>
            <a:pPr algn="just"/>
            <a:r>
              <a:rPr lang="lt-LT" dirty="0" smtClean="0"/>
              <a:t>...įtaigu, vaizdinga, intriguoja.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Klasikinę literatūrą skaitytų, nes...</a:t>
            </a:r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dirty="0" smtClean="0"/>
              <a:t>...aktualu, vaizduojamos šiuolaikinės visuomenės vertybės, o ne pasenusios;</a:t>
            </a:r>
          </a:p>
          <a:p>
            <a:pPr algn="just"/>
            <a:r>
              <a:rPr lang="lt-LT" dirty="0" smtClean="0"/>
              <a:t>...kartos keičiasi, reikia mokytis mąstyti;</a:t>
            </a:r>
          </a:p>
          <a:p>
            <a:pPr algn="just"/>
            <a:r>
              <a:rPr lang="lt-LT" dirty="0" smtClean="0"/>
              <a:t>...reikia pasukti galvą ir skaityti ,,tarp eilučių”;</a:t>
            </a:r>
          </a:p>
          <a:p>
            <a:pPr algn="just"/>
            <a:r>
              <a:rPr lang="lt-LT" dirty="0" smtClean="0"/>
              <a:t>...į istoriją žvelgiama šiuolaikiškai;</a:t>
            </a:r>
          </a:p>
          <a:p>
            <a:pPr algn="just"/>
            <a:r>
              <a:rPr lang="lt-LT" dirty="0" smtClean="0"/>
              <a:t>... leidžiama palyginti ir vertinti skirtingą požiūrį;</a:t>
            </a:r>
          </a:p>
          <a:p>
            <a:pPr algn="just"/>
            <a:r>
              <a:rPr lang="lt-LT" dirty="0" smtClean="0"/>
              <a:t>...įdomūs grožinių kūrinių siužetai;</a:t>
            </a:r>
          </a:p>
          <a:p>
            <a:pPr algn="just"/>
            <a:r>
              <a:rPr lang="lt-LT" dirty="0" smtClean="0"/>
              <a:t>...nevargina senoviniai žodžiai.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Dabartinę literatūrą skaitytų, nes...</a:t>
            </a:r>
            <a:endParaRPr lang="lt-L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Abiturientų pasirinkimas</a:t>
            </a:r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lt-LT" sz="2000" dirty="0" smtClean="0"/>
              <a:t>Kaimo bendruomenės ydos K</a:t>
            </a:r>
            <a:r>
              <a:rPr lang="lt-LT" sz="2000" dirty="0" smtClean="0"/>
              <a:t>. Donelaičio </a:t>
            </a:r>
            <a:r>
              <a:rPr lang="lt-LT" sz="2000" dirty="0" smtClean="0"/>
              <a:t>,,Metuose’’ ir... R. Granausko, J. Apučio, V. Juknaitės, R. Šerelytės pasirinktuose kūriniuose</a:t>
            </a:r>
          </a:p>
          <a:p>
            <a:pPr algn="just"/>
            <a:r>
              <a:rPr lang="lt-LT" sz="2000" dirty="0" smtClean="0"/>
              <a:t>Žmogaus prieštaringumas K</a:t>
            </a:r>
            <a:r>
              <a:rPr lang="lt-LT" sz="2000" dirty="0" smtClean="0"/>
              <a:t>. Donelaičio </a:t>
            </a:r>
            <a:r>
              <a:rPr lang="lt-LT" sz="2000" dirty="0" smtClean="0"/>
              <a:t>,,Metuose” ir H</a:t>
            </a:r>
            <a:r>
              <a:rPr lang="lt-LT" sz="2000" dirty="0" smtClean="0"/>
              <a:t>. </a:t>
            </a:r>
            <a:r>
              <a:rPr lang="lt-LT" sz="2000" dirty="0" err="1" smtClean="0"/>
              <a:t>Murakami</a:t>
            </a:r>
            <a:r>
              <a:rPr lang="lt-LT" sz="2000" dirty="0" smtClean="0"/>
              <a:t> </a:t>
            </a:r>
            <a:r>
              <a:rPr lang="lt-LT" sz="2000" dirty="0" smtClean="0"/>
              <a:t>,,Kafka pakrantėje’’</a:t>
            </a:r>
          </a:p>
          <a:p>
            <a:pPr algn="just"/>
            <a:r>
              <a:rPr lang="lt-LT" sz="2000" dirty="0" smtClean="0"/>
              <a:t>Mokytojo paveikslas K</a:t>
            </a:r>
            <a:r>
              <a:rPr lang="lt-LT" sz="2000" dirty="0" smtClean="0"/>
              <a:t>. Binkio</a:t>
            </a:r>
            <a:r>
              <a:rPr lang="lt-LT" sz="2000" dirty="0" smtClean="0"/>
              <a:t>, S</a:t>
            </a:r>
            <a:r>
              <a:rPr lang="lt-LT" sz="2000" dirty="0" smtClean="0"/>
              <a:t>. Šaltenio</a:t>
            </a:r>
            <a:r>
              <a:rPr lang="lt-LT" sz="2000" dirty="0" smtClean="0"/>
              <a:t>, R</a:t>
            </a:r>
            <a:r>
              <a:rPr lang="lt-LT" sz="2000" dirty="0" smtClean="0"/>
              <a:t>. Granausko </a:t>
            </a:r>
            <a:r>
              <a:rPr lang="lt-LT" sz="2000" dirty="0" smtClean="0"/>
              <a:t>kūryboje</a:t>
            </a:r>
          </a:p>
          <a:p>
            <a:pPr algn="just"/>
            <a:r>
              <a:rPr lang="lt-LT" sz="2000" dirty="0" smtClean="0"/>
              <a:t>Šeimos svarba ir įtaka jaunam žmogui ( Šatrijos Raganos,</a:t>
            </a:r>
          </a:p>
          <a:p>
            <a:pPr algn="just">
              <a:buNone/>
            </a:pPr>
            <a:r>
              <a:rPr lang="lt-LT" sz="2000" dirty="0" smtClean="0"/>
              <a:t>    S. Šaltenio , J. Apučio, R</a:t>
            </a:r>
            <a:r>
              <a:rPr lang="lt-LT" sz="2000" dirty="0" smtClean="0"/>
              <a:t>. </a:t>
            </a:r>
            <a:r>
              <a:rPr lang="lt-LT" sz="2000" dirty="0" err="1" smtClean="0"/>
              <a:t>Šerelytės</a:t>
            </a:r>
            <a:r>
              <a:rPr lang="lt-LT" sz="2000" dirty="0" smtClean="0"/>
              <a:t>, L.S. Černiauskaitės kūryba)</a:t>
            </a:r>
          </a:p>
          <a:p>
            <a:pPr algn="just"/>
            <a:r>
              <a:rPr lang="lt-LT" sz="2000" dirty="0" smtClean="0"/>
              <a:t>Moters pasaulio dramatiškumas ir prisitaikymas visuomenėje      ( A</a:t>
            </a:r>
            <a:r>
              <a:rPr lang="lt-LT" sz="2000" dirty="0" smtClean="0"/>
              <a:t>. Vaičiulaičio </a:t>
            </a:r>
            <a:r>
              <a:rPr lang="lt-LT" sz="2000" dirty="0" smtClean="0"/>
              <a:t>,,Valentina”, J. Ivanauskaitės ,,Miegančių drugelių tvirtovė” ar R</a:t>
            </a:r>
            <a:r>
              <a:rPr lang="lt-LT" sz="2000" dirty="0" smtClean="0"/>
              <a:t>. </a:t>
            </a:r>
            <a:r>
              <a:rPr lang="lt-LT" sz="2000" dirty="0" err="1" smtClean="0"/>
              <a:t>Urmetzer</a:t>
            </a:r>
            <a:r>
              <a:rPr lang="lt-LT" sz="2000" dirty="0" smtClean="0"/>
              <a:t> </a:t>
            </a:r>
            <a:r>
              <a:rPr lang="lt-LT" sz="2000" dirty="0" smtClean="0"/>
              <a:t>,,Ir...visas gyvenimas”)</a:t>
            </a:r>
          </a:p>
          <a:p>
            <a:pPr algn="just"/>
            <a:r>
              <a:rPr lang="lt-LT" sz="2000" dirty="0" smtClean="0"/>
              <a:t>Kaimo žmogaus pasaulėjauta J. Biliūno ir B</a:t>
            </a:r>
            <a:r>
              <a:rPr lang="lt-LT" sz="2000" dirty="0" smtClean="0"/>
              <a:t>. Radzevičiaus </a:t>
            </a:r>
            <a:r>
              <a:rPr lang="lt-LT" sz="2000" dirty="0" smtClean="0"/>
              <a:t>novelėse</a:t>
            </a:r>
          </a:p>
          <a:p>
            <a:pPr algn="just"/>
            <a:r>
              <a:rPr lang="lt-LT" sz="2000" dirty="0" smtClean="0"/>
              <a:t>Jauno žmogaus dvasinės raidos problemos R</a:t>
            </a:r>
            <a:r>
              <a:rPr lang="lt-LT" sz="2000" dirty="0" smtClean="0"/>
              <a:t>. Granausko </a:t>
            </a:r>
            <a:r>
              <a:rPr lang="lt-LT" sz="2000" dirty="0" smtClean="0"/>
              <a:t>,,Duburyje” ir I. D. Yalomo ,,Gydymas Šopenhaueriu”</a:t>
            </a:r>
            <a:endParaRPr lang="lt-LT" sz="20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Tekstų </a:t>
            </a:r>
            <a:r>
              <a:rPr lang="lt-LT" dirty="0" smtClean="0"/>
              <a:t>– klasikinio  </a:t>
            </a:r>
            <a:r>
              <a:rPr lang="lt-LT" dirty="0" smtClean="0"/>
              <a:t>ir </a:t>
            </a:r>
            <a:r>
              <a:rPr lang="lt-LT" dirty="0" smtClean="0"/>
              <a:t>šiuolaikinio-lyginamoji </a:t>
            </a:r>
            <a:r>
              <a:rPr lang="lt-LT" dirty="0" smtClean="0"/>
              <a:t>analizė</a:t>
            </a:r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lt-LT" dirty="0" smtClean="0"/>
              <a:t>   </a:t>
            </a:r>
            <a:r>
              <a:rPr lang="lt-LT" u="sng" dirty="0" smtClean="0"/>
              <a:t>Užduotys, skirtos analizuojant A.Vaičiulaičio romaną ,,Valentina”: </a:t>
            </a:r>
          </a:p>
          <a:p>
            <a:pPr marL="624078" indent="-514350" algn="just">
              <a:buFont typeface="+mj-lt"/>
              <a:buAutoNum type="arabicPeriod"/>
            </a:pPr>
            <a:r>
              <a:rPr lang="lt-LT" dirty="0" smtClean="0"/>
              <a:t>Išanalizuoti autoriaus, kurio tekstas pacituotas epigrafe, kūrinio prasmę, literatūrinį, žanrinį kontekstus.</a:t>
            </a:r>
          </a:p>
          <a:p>
            <a:pPr marL="624078" indent="-514350" algn="just">
              <a:buFont typeface="+mj-lt"/>
              <a:buAutoNum type="arabicPeriod"/>
            </a:pPr>
            <a:r>
              <a:rPr lang="lt-LT" dirty="0" smtClean="0"/>
              <a:t>Surasti ir išanalizuoti kūrinio epizodą, artimiausią savo tema epigrafui.</a:t>
            </a:r>
          </a:p>
          <a:p>
            <a:pPr marL="624078" indent="-514350" algn="just">
              <a:buFont typeface="+mj-lt"/>
              <a:buAutoNum type="arabicPeriod"/>
            </a:pPr>
            <a:r>
              <a:rPr lang="lt-LT" dirty="0" smtClean="0"/>
              <a:t>Įvardyti ir aptarti, kokią funkciją atlieka </a:t>
            </a:r>
            <a:r>
              <a:rPr lang="lt-LT" dirty="0" smtClean="0"/>
              <a:t>epigrafas - </a:t>
            </a:r>
            <a:r>
              <a:rPr lang="lt-LT" sz="2800" dirty="0" smtClean="0"/>
              <a:t>tikslina temą, gilina mintį ar sustiprina idėją </a:t>
            </a:r>
            <a:r>
              <a:rPr lang="lt-LT" dirty="0" smtClean="0"/>
              <a:t>?</a:t>
            </a:r>
          </a:p>
          <a:p>
            <a:pPr marL="624078" indent="-514350" algn="just">
              <a:buFont typeface="+mj-lt"/>
              <a:buAutoNum type="arabicPeriod"/>
            </a:pPr>
            <a:endParaRPr lang="lt-LT" dirty="0" smtClean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Epigrafo ir kūrinio prasmės sąsaja</a:t>
            </a:r>
            <a:endParaRPr lang="lt-L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Menas</a:t>
            </a:r>
          </a:p>
          <a:p>
            <a:r>
              <a:rPr lang="lt-LT" dirty="0" smtClean="0"/>
              <a:t>Knyga</a:t>
            </a:r>
          </a:p>
          <a:p>
            <a:r>
              <a:rPr lang="lt-LT" dirty="0" smtClean="0"/>
              <a:t>Laisvė</a:t>
            </a:r>
          </a:p>
          <a:p>
            <a:r>
              <a:rPr lang="lt-LT" dirty="0" smtClean="0"/>
              <a:t>Namai</a:t>
            </a:r>
          </a:p>
          <a:p>
            <a:r>
              <a:rPr lang="lt-LT" dirty="0" smtClean="0"/>
              <a:t>Žemė</a:t>
            </a:r>
          </a:p>
          <a:p>
            <a:r>
              <a:rPr lang="lt-LT" dirty="0" smtClean="0"/>
              <a:t>Duona</a:t>
            </a:r>
          </a:p>
          <a:p>
            <a:r>
              <a:rPr lang="lt-LT" dirty="0" smtClean="0"/>
              <a:t>Medis</a:t>
            </a:r>
          </a:p>
          <a:p>
            <a:r>
              <a:rPr lang="lt-LT" dirty="0" smtClean="0"/>
              <a:t>Saulė</a:t>
            </a:r>
          </a:p>
          <a:p>
            <a:r>
              <a:rPr lang="lt-LT" dirty="0" smtClean="0"/>
              <a:t>Rytas-vakaras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Motyvas kartojimo ir apibendrinimo pamokose</a:t>
            </a:r>
            <a:endParaRPr lang="lt-L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649993"/>
          </a:xfrm>
        </p:spPr>
        <p:txBody>
          <a:bodyPr>
            <a:normAutofit fontScale="92500" lnSpcReduction="20000"/>
          </a:bodyPr>
          <a:lstStyle/>
          <a:p>
            <a:r>
              <a:rPr lang="lt-LT" b="1" dirty="0" smtClean="0"/>
              <a:t>Debatai</a:t>
            </a:r>
          </a:p>
          <a:p>
            <a:pPr algn="just">
              <a:buFont typeface="Wingdings" pitchFamily="2" charset="2"/>
              <a:buChar char="v"/>
            </a:pPr>
            <a:r>
              <a:rPr lang="lt-LT" sz="2200" dirty="0" smtClean="0"/>
              <a:t>Žmogus </a:t>
            </a:r>
            <a:r>
              <a:rPr lang="lt-LT" sz="2200" dirty="0" smtClean="0"/>
              <a:t>ne/pajėgus apginti savo kaimo kultūrą </a:t>
            </a:r>
          </a:p>
          <a:p>
            <a:pPr marL="109728" indent="0" algn="r">
              <a:buNone/>
            </a:pPr>
            <a:r>
              <a:rPr lang="lt-LT" sz="2200" dirty="0" smtClean="0"/>
              <a:t>  	 </a:t>
            </a:r>
            <a:r>
              <a:rPr lang="lt-LT" sz="2200" dirty="0" smtClean="0"/>
              <a:t>(V. Juknaitė ,,Šermenys”)</a:t>
            </a:r>
          </a:p>
          <a:p>
            <a:pPr algn="just">
              <a:buFont typeface="Wingdings" pitchFamily="2" charset="2"/>
              <a:buChar char="v"/>
            </a:pPr>
            <a:r>
              <a:rPr lang="lt-LT" sz="2200" dirty="0" smtClean="0"/>
              <a:t>Žmogus </a:t>
            </a:r>
            <a:r>
              <a:rPr lang="lt-LT" sz="2200" dirty="0" smtClean="0"/>
              <a:t>ne/gali pasipriešinti visa griaunančiai aistrai </a:t>
            </a:r>
          </a:p>
          <a:p>
            <a:pPr marL="109728" indent="0" algn="r">
              <a:buNone/>
            </a:pPr>
            <a:r>
              <a:rPr lang="lt-LT" sz="2200" dirty="0"/>
              <a:t>	</a:t>
            </a:r>
            <a:r>
              <a:rPr lang="lt-LT" sz="2200" dirty="0" smtClean="0"/>
              <a:t>  </a:t>
            </a:r>
            <a:r>
              <a:rPr lang="lt-LT" sz="2200" dirty="0" smtClean="0"/>
              <a:t>(A. Vaičiulaitis ,,Valentina”)</a:t>
            </a:r>
          </a:p>
          <a:p>
            <a:pPr algn="just">
              <a:buNone/>
            </a:pPr>
            <a:endParaRPr lang="lt-LT" sz="2200" dirty="0" smtClean="0"/>
          </a:p>
          <a:p>
            <a:r>
              <a:rPr lang="lt-LT" b="1" dirty="0" smtClean="0"/>
              <a:t>Grožinio teksto ir ekranizacijos gretinimas</a:t>
            </a:r>
          </a:p>
          <a:p>
            <a:pPr>
              <a:buNone/>
            </a:pPr>
            <a:endParaRPr lang="lt-LT" b="1" dirty="0" smtClean="0"/>
          </a:p>
          <a:p>
            <a:r>
              <a:rPr lang="lt-LT" b="1" dirty="0" smtClean="0"/>
              <a:t>Tiriamieji darbai pagal probleminį klausimą</a:t>
            </a:r>
          </a:p>
          <a:p>
            <a:pPr>
              <a:buFont typeface="Wingdings" pitchFamily="2" charset="2"/>
              <a:buChar char="v"/>
            </a:pPr>
            <a:r>
              <a:rPr lang="lt-LT" sz="2200" dirty="0" smtClean="0"/>
              <a:t>Kodėl </a:t>
            </a:r>
            <a:r>
              <a:rPr lang="lt-LT" sz="2200" dirty="0" smtClean="0"/>
              <a:t>analizuojamam kūriniui būdingas lyrinis pradas, kas sukelia tokį įspūdį?</a:t>
            </a:r>
          </a:p>
          <a:p>
            <a:pPr>
              <a:buFont typeface="Wingdings" pitchFamily="2" charset="2"/>
              <a:buChar char="v"/>
            </a:pPr>
            <a:r>
              <a:rPr lang="lt-LT" sz="2200" dirty="0" smtClean="0"/>
              <a:t>Kodėl </a:t>
            </a:r>
            <a:r>
              <a:rPr lang="lt-LT" sz="2200" dirty="0" smtClean="0"/>
              <a:t>tradicinėje kaimo aplinkoje atvykėlis jaučiasi nejaukiai?</a:t>
            </a:r>
          </a:p>
          <a:p>
            <a:pPr>
              <a:buFont typeface="Wingdings" pitchFamily="2" charset="2"/>
              <a:buChar char="v"/>
            </a:pPr>
            <a:r>
              <a:rPr lang="lt-LT" sz="2200" dirty="0" smtClean="0"/>
              <a:t>Kodėl </a:t>
            </a:r>
            <a:r>
              <a:rPr lang="lt-LT" sz="2200" dirty="0" smtClean="0"/>
              <a:t>autorius vaizduoja antraeilius personažus?</a:t>
            </a:r>
          </a:p>
          <a:p>
            <a:pPr>
              <a:buFont typeface="Wingdings" pitchFamily="2" charset="2"/>
              <a:buChar char="v"/>
            </a:pPr>
            <a:r>
              <a:rPr lang="lt-LT" sz="2200" dirty="0" smtClean="0"/>
              <a:t>Kaip </a:t>
            </a:r>
            <a:r>
              <a:rPr lang="lt-LT" sz="2200" dirty="0" smtClean="0"/>
              <a:t>sukuriamas netikėtumo jausmas?</a:t>
            </a:r>
          </a:p>
          <a:p>
            <a:pPr>
              <a:buFont typeface="Wingdings" pitchFamily="2" charset="2"/>
              <a:buChar char="v"/>
            </a:pP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Kiti sudominimo būdai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43567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200" dirty="0" err="1" smtClean="0"/>
              <a:t>Turi</a:t>
            </a:r>
            <a:r>
              <a:rPr lang="en-US" sz="3200" dirty="0" smtClean="0"/>
              <a:t> </a:t>
            </a:r>
            <a:r>
              <a:rPr lang="en-US" sz="3200" dirty="0" err="1" smtClean="0"/>
              <a:t>suvokti</a:t>
            </a:r>
            <a:r>
              <a:rPr lang="en-US" sz="3200" dirty="0" smtClean="0"/>
              <a:t>, </a:t>
            </a:r>
            <a:r>
              <a:rPr lang="en-US" sz="3200" dirty="0" err="1" smtClean="0"/>
              <a:t>kad</a:t>
            </a:r>
            <a:r>
              <a:rPr lang="en-US" sz="3200" dirty="0" smtClean="0"/>
              <a:t> </a:t>
            </a:r>
            <a:r>
              <a:rPr lang="en-US" sz="3200" dirty="0" err="1" smtClean="0"/>
              <a:t>literat</a:t>
            </a:r>
            <a:r>
              <a:rPr lang="lt-LT" sz="3200" dirty="0" err="1" smtClean="0"/>
              <a:t>ūros</a:t>
            </a:r>
            <a:r>
              <a:rPr lang="lt-LT" sz="3200" dirty="0" smtClean="0"/>
              <a:t> analizė naudinga, įdomi ir nepateikia vieno atsakymo.</a:t>
            </a:r>
          </a:p>
          <a:p>
            <a:pPr algn="just">
              <a:buNone/>
            </a:pPr>
            <a:endParaRPr lang="lt-LT" sz="3200" dirty="0" smtClean="0"/>
          </a:p>
          <a:p>
            <a:pPr algn="just"/>
            <a:r>
              <a:rPr lang="lt-LT" sz="3200" dirty="0" smtClean="0"/>
              <a:t>Visa pasiekiama ne iš karto:  sėkmės garantas- </a:t>
            </a:r>
            <a:r>
              <a:rPr lang="en-US" sz="3200" dirty="0" smtClean="0"/>
              <a:t> </a:t>
            </a:r>
            <a:r>
              <a:rPr lang="en-US" sz="3200" dirty="0" err="1" smtClean="0"/>
              <a:t>kruop</a:t>
            </a:r>
            <a:r>
              <a:rPr lang="lt-LT" sz="3200" dirty="0" err="1" smtClean="0"/>
              <a:t>štus</a:t>
            </a:r>
            <a:r>
              <a:rPr lang="lt-LT" sz="3200" dirty="0" smtClean="0"/>
              <a:t> darbas ir laikas. </a:t>
            </a:r>
          </a:p>
          <a:p>
            <a:pPr algn="just">
              <a:buNone/>
            </a:pPr>
            <a:endParaRPr lang="lt-LT" sz="3200" dirty="0" smtClean="0"/>
          </a:p>
          <a:p>
            <a:pPr algn="just"/>
            <a:r>
              <a:rPr lang="lt-LT" sz="3200" dirty="0" smtClean="0"/>
              <a:t>Kiek mokinių, tiek skirtingų mokymo  ir asmenybės lavinimo būdų.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Kaip sudominti ?..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sz="2800" dirty="0" smtClean="0"/>
              <a:t>Naudinga išsiaiškinti kiekvieno mokinio asmeninį požiūrį į savo gebėjimus, ypač poreikius,  kurie dažnai keičiasi.</a:t>
            </a:r>
          </a:p>
          <a:p>
            <a:pPr algn="just">
              <a:buNone/>
            </a:pPr>
            <a:endParaRPr lang="lt-LT" sz="2800" dirty="0" smtClean="0"/>
          </a:p>
          <a:p>
            <a:pPr algn="just"/>
            <a:r>
              <a:rPr lang="lt-LT" sz="2800" dirty="0" smtClean="0"/>
              <a:t>Būtina 2-3 kartus per metus rašyti savianalizę primenančias refleksijas.</a:t>
            </a:r>
          </a:p>
          <a:p>
            <a:pPr algn="just">
              <a:buNone/>
            </a:pPr>
            <a:endParaRPr lang="lt-LT" sz="2800" dirty="0" smtClean="0"/>
          </a:p>
          <a:p>
            <a:pPr algn="just"/>
            <a:r>
              <a:rPr lang="lt-LT" sz="2800" dirty="0" smtClean="0"/>
              <a:t>Skirti įvairių užduočių, kad kūrinio analizė netaptų  monotoniška.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Išvados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lt-LT" dirty="0" smtClean="0"/>
              <a:t>,,Rimta literatūra žmogų keičia, populiarioji – jį migdo, skatina dvasinio sotumo bei ramybės jausmą.“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</a:t>
            </a:r>
            <a:r>
              <a:rPr lang="lt-LT" dirty="0" smtClean="0"/>
              <a:t> </a:t>
            </a:r>
            <a:r>
              <a:rPr lang="en-US" dirty="0" smtClean="0"/>
              <a:t>           R.</a:t>
            </a:r>
            <a:r>
              <a:rPr lang="lt-LT" dirty="0" smtClean="0"/>
              <a:t> Tamošaitis</a:t>
            </a:r>
            <a:endParaRPr lang="en-US" dirty="0" smtClean="0"/>
          </a:p>
          <a:p>
            <a:pPr algn="just">
              <a:buNone/>
            </a:pPr>
            <a:r>
              <a:rPr lang="lt-LT" dirty="0" smtClean="0"/>
              <a:t>„Klasika – knyga, kurią žmonės giria, bet </a:t>
            </a:r>
            <a:r>
              <a:rPr lang="en-US" dirty="0" err="1" smtClean="0"/>
              <a:t>neskaito</a:t>
            </a:r>
            <a:r>
              <a:rPr lang="lt-LT" dirty="0" smtClean="0"/>
              <a:t>.</a:t>
            </a:r>
            <a:r>
              <a:rPr lang="en-US" dirty="0" smtClean="0"/>
              <a:t>”</a:t>
            </a:r>
          </a:p>
          <a:p>
            <a:pPr>
              <a:buNone/>
            </a:pPr>
            <a:r>
              <a:rPr lang="en-US" dirty="0" smtClean="0"/>
              <a:t>                                               M. </a:t>
            </a:r>
            <a:r>
              <a:rPr lang="en-US" dirty="0" err="1" smtClean="0"/>
              <a:t>Tvenas</a:t>
            </a:r>
            <a:endParaRPr lang="en-US" dirty="0" smtClean="0"/>
          </a:p>
          <a:p>
            <a:pPr algn="just">
              <a:buNone/>
            </a:pPr>
            <a:r>
              <a:rPr lang="lt-LT" dirty="0" smtClean="0"/>
              <a:t>,,</a:t>
            </a:r>
            <a:r>
              <a:rPr lang="en-US" dirty="0" smtClean="0"/>
              <a:t>T</a:t>
            </a:r>
            <a:r>
              <a:rPr lang="lt-LT" dirty="0" smtClean="0"/>
              <a:t>autos dvasios stiprybę parodo jos kuriama kultūra ir menas, dabar, šiandien kuriama, o ne kažkada sukurtoji.“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R</a:t>
            </a:r>
            <a:r>
              <a:rPr lang="en-US" dirty="0" smtClean="0"/>
              <a:t>.</a:t>
            </a:r>
            <a:r>
              <a:rPr lang="lt-LT" dirty="0" smtClean="0"/>
              <a:t> </a:t>
            </a:r>
            <a:r>
              <a:rPr lang="en-US" dirty="0" err="1" smtClean="0"/>
              <a:t>Granauskas</a:t>
            </a:r>
            <a:endParaRPr lang="en-US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Prie</a:t>
            </a:r>
            <a:r>
              <a:rPr lang="lt-LT" dirty="0" err="1" smtClean="0"/>
              <a:t>štaringos</a:t>
            </a:r>
            <a:r>
              <a:rPr lang="lt-LT" dirty="0" smtClean="0"/>
              <a:t> mintys</a:t>
            </a:r>
            <a:endParaRPr lang="lt-L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397</TotalTime>
  <Words>623</Words>
  <Application>Microsoft Office PowerPoint</Application>
  <PresentationFormat>Demonstracija ekrane (4:3)</PresentationFormat>
  <Paragraphs>103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17" baseType="lpstr">
      <vt:lpstr>Konkursas</vt:lpstr>
      <vt:lpstr>         Kaip sudominti šiuolaikinį mokinį klasikine lietuvių literatūra? </vt:lpstr>
      <vt:lpstr>Pranešimo tikslai</vt:lpstr>
      <vt:lpstr>Bendrosios kompetencijos</vt:lpstr>
      <vt:lpstr>Refleksijos klausimai</vt:lpstr>
      <vt:lpstr>Mokiniams labiausiai patiko</vt:lpstr>
      <vt:lpstr>PowerPoint pristatymas</vt:lpstr>
      <vt:lpstr>Klasikinę literatūrą skaitytų, nes...</vt:lpstr>
      <vt:lpstr>Dabartinę literatūrą skaitytų, nes...</vt:lpstr>
      <vt:lpstr>Abiturientų pasirinkimas</vt:lpstr>
      <vt:lpstr>Tekstų – klasikinio  ir šiuolaikinio-lyginamoji analizė</vt:lpstr>
      <vt:lpstr>Epigrafo ir kūrinio prasmės sąsaja</vt:lpstr>
      <vt:lpstr>Motyvas kartojimo ir apibendrinimo pamokose</vt:lpstr>
      <vt:lpstr>Kiti sudominimo būdai</vt:lpstr>
      <vt:lpstr>Kaip sudominti ?..</vt:lpstr>
      <vt:lpstr>Išvados</vt:lpstr>
      <vt:lpstr>Prieštaringos mintys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Kaip sudominti šiuolaikinį mokinį klasikine lietuvių literatūra?</dc:title>
  <dc:creator>Vitalijus</dc:creator>
  <cp:lastModifiedBy>Zita Nauckunaite</cp:lastModifiedBy>
  <cp:revision>54</cp:revision>
  <dcterms:created xsi:type="dcterms:W3CDTF">2014-03-03T20:35:32Z</dcterms:created>
  <dcterms:modified xsi:type="dcterms:W3CDTF">2015-01-27T07:55:14Z</dcterms:modified>
</cp:coreProperties>
</file>