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59" r:id="rId6"/>
    <p:sldId id="260" r:id="rId7"/>
    <p:sldId id="263" r:id="rId8"/>
    <p:sldId id="264" r:id="rId9"/>
    <p:sldId id="266" r:id="rId10"/>
    <p:sldId id="267" r:id="rId11"/>
    <p:sldId id="272" r:id="rId12"/>
    <p:sldId id="268" r:id="rId13"/>
    <p:sldId id="261"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86"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CBF59D8-B48C-40F4-ABFF-1C6659E631D6}" type="datetimeFigureOut">
              <a:rPr lang="en-US" smtClean="0"/>
              <a:pPr/>
              <a:t>3/25/2015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2CF8FBF-F0A0-4237-B023-3682B48AC1E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BF59D8-B48C-40F4-ABFF-1C6659E631D6}" type="datetimeFigureOut">
              <a:rPr lang="en-US" smtClean="0"/>
              <a:pPr/>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CBF59D8-B48C-40F4-ABFF-1C6659E631D6}" type="datetimeFigureOut">
              <a:rPr lang="en-US" smtClean="0"/>
              <a:pPr/>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8FBF-F0A0-4237-B023-3682B48AC1E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BF59D8-B48C-40F4-ABFF-1C6659E631D6}" type="datetimeFigureOut">
              <a:rPr lang="en-US" smtClean="0"/>
              <a:pPr/>
              <a:t>3/25/2015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CBF59D8-B48C-40F4-ABFF-1C6659E631D6}" type="datetimeFigureOut">
              <a:rPr lang="en-US" smtClean="0"/>
              <a:pPr/>
              <a:t>3/25/2015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CBF59D8-B48C-40F4-ABFF-1C6659E631D6}" type="datetimeFigureOut">
              <a:rPr lang="en-US" smtClean="0"/>
              <a:pPr/>
              <a:t>3/25/2015</a:t>
            </a:fld>
            <a:endParaRPr lang="en-US"/>
          </a:p>
        </p:txBody>
      </p:sp>
      <p:sp>
        <p:nvSpPr>
          <p:cNvPr id="8" name="Slide Number Placeholder 7"/>
          <p:cNvSpPr>
            <a:spLocks noGrp="1"/>
          </p:cNvSpPr>
          <p:nvPr>
            <p:ph type="sldNum" sz="quarter" idx="11"/>
          </p:nvPr>
        </p:nvSpPr>
        <p:spPr/>
        <p:txBody>
          <a:bodyPr/>
          <a:lstStyle/>
          <a:p>
            <a:fld id="{42CF8FBF-F0A0-4237-B023-3682B48AC1E2}"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F59D8-B48C-40F4-ABFF-1C6659E631D6}" type="datetimeFigureOut">
              <a:rPr lang="en-US" smtClean="0"/>
              <a:pPr/>
              <a:t>3/25/2015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BF59D8-B48C-40F4-ABFF-1C6659E631D6}" type="datetimeFigureOut">
              <a:rPr lang="en-US" smtClean="0"/>
              <a:pPr/>
              <a:t>3/25/2015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42CF8FBF-F0A0-4237-B023-3682B48AC1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2CBF59D8-B48C-40F4-ABFF-1C6659E631D6}" type="datetimeFigureOut">
              <a:rPr lang="en-US" smtClean="0"/>
              <a:pPr/>
              <a:t>3/25/2015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BF59D8-B48C-40F4-ABFF-1C6659E631D6}" type="datetimeFigureOut">
              <a:rPr lang="en-US" smtClean="0"/>
              <a:pPr/>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BF59D8-B48C-40F4-ABFF-1C6659E631D6}" type="datetimeFigureOut">
              <a:rPr lang="en-US" smtClean="0"/>
              <a:pPr/>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8FBF-F0A0-4237-B023-3682B48AC1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2CBF59D8-B48C-40F4-ABFF-1C6659E631D6}" type="datetimeFigureOut">
              <a:rPr lang="en-US" smtClean="0"/>
              <a:pPr/>
              <a:t>3/25/2015</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2CF8FBF-F0A0-4237-B023-3682B48AC1E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1571612"/>
            <a:ext cx="6480048" cy="2301240"/>
          </a:xfrm>
        </p:spPr>
        <p:txBody>
          <a:bodyPr>
            <a:noAutofit/>
          </a:bodyPr>
          <a:lstStyle/>
          <a:p>
            <a:pPr algn="ctr"/>
            <a:r>
              <a:rPr lang="lt-LT" sz="7200" dirty="0" smtClean="0">
                <a:latin typeface="Algerian" pitchFamily="82" charset="0"/>
              </a:rPr>
              <a:t>FIODORAS DOSTOJEVSKIS</a:t>
            </a:r>
            <a:endParaRPr lang="en-US" sz="7200" dirty="0">
              <a:latin typeface="Algerian" pitchFamily="82" charset="0"/>
            </a:endParaRPr>
          </a:p>
        </p:txBody>
      </p:sp>
      <p:sp>
        <p:nvSpPr>
          <p:cNvPr id="3" name="Subtitle 2"/>
          <p:cNvSpPr>
            <a:spLocks noGrp="1"/>
          </p:cNvSpPr>
          <p:nvPr>
            <p:ph type="subTitle" idx="1"/>
          </p:nvPr>
        </p:nvSpPr>
        <p:spPr>
          <a:xfrm>
            <a:off x="1428728" y="4000504"/>
            <a:ext cx="6357982" cy="1109658"/>
          </a:xfrm>
        </p:spPr>
        <p:txBody>
          <a:bodyPr>
            <a:normAutofit/>
          </a:bodyPr>
          <a:lstStyle/>
          <a:p>
            <a:pPr algn="ctr"/>
            <a:r>
              <a:rPr lang="en-US" sz="4400" dirty="0" smtClean="0">
                <a:solidFill>
                  <a:schemeClr val="tx1"/>
                </a:solidFill>
                <a:latin typeface="Algerian" pitchFamily="82" charset="0"/>
              </a:rPr>
              <a:t>1821-1881 m.</a:t>
            </a:r>
            <a:r>
              <a:rPr lang="en-US" sz="4400" dirty="0" smtClean="0">
                <a:solidFill>
                  <a:schemeClr val="tx1"/>
                </a:solidFill>
              </a:rPr>
              <a:t> </a:t>
            </a:r>
            <a:endParaRPr lang="en-US" sz="4400" dirty="0">
              <a:solidFill>
                <a:schemeClr val="tx1"/>
              </a:solidFill>
            </a:endParaRPr>
          </a:p>
        </p:txBody>
      </p:sp>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4638"/>
            <a:ext cx="8501122" cy="1143000"/>
          </a:xfrm>
        </p:spPr>
        <p:txBody>
          <a:bodyPr>
            <a:normAutofit fontScale="90000"/>
          </a:bodyPr>
          <a:lstStyle/>
          <a:p>
            <a:pPr algn="ctr"/>
            <a:r>
              <a:rPr lang="en-US" dirty="0" err="1" smtClean="0"/>
              <a:t>Fiodoras</a:t>
            </a:r>
            <a:r>
              <a:rPr lang="en-US" dirty="0" smtClean="0"/>
              <a:t> </a:t>
            </a:r>
            <a:r>
              <a:rPr lang="en-US" dirty="0" err="1" smtClean="0"/>
              <a:t>Michailovi</a:t>
            </a:r>
            <a:r>
              <a:rPr lang="lt-LT" dirty="0" err="1" smtClean="0"/>
              <a:t>čius</a:t>
            </a:r>
            <a:r>
              <a:rPr lang="lt-LT" dirty="0" smtClean="0"/>
              <a:t> Dostojevskis</a:t>
            </a:r>
            <a:endParaRPr lang="en-US" dirty="0"/>
          </a:p>
        </p:txBody>
      </p:sp>
      <p:pic>
        <p:nvPicPr>
          <p:cNvPr id="4" name="Content Placeholder 3" descr="Dostoevsky_1872.jpg"/>
          <p:cNvPicPr>
            <a:picLocks noGrp="1" noChangeAspect="1"/>
          </p:cNvPicPr>
          <p:nvPr>
            <p:ph idx="1"/>
          </p:nvPr>
        </p:nvPicPr>
        <p:blipFill>
          <a:blip r:embed="rId2" cstate="print"/>
          <a:stretch>
            <a:fillRect/>
          </a:stretch>
        </p:blipFill>
        <p:spPr>
          <a:xfrm>
            <a:off x="500034" y="1428736"/>
            <a:ext cx="3981483" cy="4965479"/>
          </a:xfrm>
          <a:prstGeom prst="ellipse">
            <a:avLst/>
          </a:prstGeom>
          <a:ln>
            <a:noFill/>
          </a:ln>
          <a:effectLst>
            <a:softEdge rad="112500"/>
          </a:effectLst>
        </p:spPr>
      </p:pic>
      <p:pic>
        <p:nvPicPr>
          <p:cNvPr id="5" name="Picture 4" descr="paveikslelis-239-bg.jpg"/>
          <p:cNvPicPr>
            <a:picLocks noChangeAspect="1"/>
          </p:cNvPicPr>
          <p:nvPr/>
        </p:nvPicPr>
        <p:blipFill>
          <a:blip r:embed="rId3"/>
          <a:stretch>
            <a:fillRect/>
          </a:stretch>
        </p:blipFill>
        <p:spPr>
          <a:xfrm>
            <a:off x="4714876" y="1500174"/>
            <a:ext cx="4107685" cy="4929222"/>
          </a:xfrm>
          <a:prstGeom prst="ellipse">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dirty="0" smtClean="0"/>
              <a:t>Dostojevskio gyvenimas</a:t>
            </a:r>
            <a:endParaRPr lang="en-US" dirty="0"/>
          </a:p>
        </p:txBody>
      </p:sp>
      <p:sp>
        <p:nvSpPr>
          <p:cNvPr id="3" name="Content Placeholder 2"/>
          <p:cNvSpPr>
            <a:spLocks noGrp="1"/>
          </p:cNvSpPr>
          <p:nvPr>
            <p:ph idx="1"/>
          </p:nvPr>
        </p:nvSpPr>
        <p:spPr/>
        <p:txBody>
          <a:bodyPr>
            <a:normAutofit lnSpcReduction="10000"/>
          </a:bodyPr>
          <a:lstStyle/>
          <a:p>
            <a:r>
              <a:rPr lang="lt-LT" dirty="0" smtClean="0"/>
              <a:t>Vienas žinomiausių rusų rašytojų;</a:t>
            </a:r>
          </a:p>
          <a:p>
            <a:r>
              <a:rPr lang="lt-LT" dirty="0" smtClean="0"/>
              <a:t>Stojo į Peterburgo karo inžinerijos mokyklą;</a:t>
            </a:r>
          </a:p>
          <a:p>
            <a:r>
              <a:rPr lang="lt-LT" dirty="0" smtClean="0"/>
              <a:t>Ją baigęs metus tarnavo Rusijos valdžios įstaigose, o paskui atsidėjo literatūriniam darbui;</a:t>
            </a:r>
          </a:p>
          <a:p>
            <a:r>
              <a:rPr lang="lt-LT" dirty="0" smtClean="0"/>
              <a:t>Aštuonerius metus buvo tremtyje ir katorgoje;</a:t>
            </a:r>
          </a:p>
          <a:p>
            <a:r>
              <a:rPr lang="lt-LT" dirty="0" smtClean="0"/>
              <a:t>Po tremties pasinėrė i literatūrą.</a:t>
            </a:r>
          </a:p>
          <a:p>
            <a:endParaRPr lang="lt-LT" dirty="0" smtClean="0"/>
          </a:p>
          <a:p>
            <a:endParaRPr lang="lt-LT" dirty="0" smtClean="0"/>
          </a:p>
          <a:p>
            <a:endParaRPr lang="lt-LT" dirty="0" smtClean="0"/>
          </a:p>
          <a:p>
            <a:endParaRPr lang="en-US"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400420" cy="5511816"/>
          </a:xfrm>
        </p:spPr>
        <p:txBody>
          <a:bodyPr>
            <a:normAutofit/>
          </a:bodyPr>
          <a:lstStyle/>
          <a:p>
            <a:pPr algn="ctr"/>
            <a:r>
              <a:rPr lang="lt-LT" sz="7200" b="1" dirty="0" smtClean="0"/>
              <a:t>Kūryba</a:t>
            </a:r>
            <a:endParaRPr lang="en-US" sz="7200" b="1" dirty="0"/>
          </a:p>
        </p:txBody>
      </p:sp>
      <p:pic>
        <p:nvPicPr>
          <p:cNvPr id="4" name="Content Placeholder 3" descr="16.jpg"/>
          <p:cNvPicPr>
            <a:picLocks noGrp="1" noChangeAspect="1"/>
          </p:cNvPicPr>
          <p:nvPr>
            <p:ph idx="1"/>
          </p:nvPr>
        </p:nvPicPr>
        <p:blipFill>
          <a:blip r:embed="rId2"/>
          <a:stretch>
            <a:fillRect/>
          </a:stretch>
        </p:blipFill>
        <p:spPr>
          <a:xfrm>
            <a:off x="4000496" y="428604"/>
            <a:ext cx="4814563" cy="6114199"/>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latin typeface="+mn-lt"/>
              </a:rPr>
              <a:t>Žymiausi romanai</a:t>
            </a:r>
            <a:endParaRPr lang="en-US" sz="4800" dirty="0">
              <a:latin typeface="+mn-lt"/>
            </a:endParaRPr>
          </a:p>
        </p:txBody>
      </p:sp>
      <p:sp>
        <p:nvSpPr>
          <p:cNvPr id="3" name="Content Placeholder 2"/>
          <p:cNvSpPr>
            <a:spLocks noGrp="1"/>
          </p:cNvSpPr>
          <p:nvPr>
            <p:ph idx="1"/>
          </p:nvPr>
        </p:nvSpPr>
        <p:spPr/>
        <p:txBody>
          <a:bodyPr>
            <a:normAutofit/>
          </a:bodyPr>
          <a:lstStyle/>
          <a:p>
            <a:r>
              <a:rPr lang="lt-LT" sz="3200" dirty="0" smtClean="0"/>
              <a:t>,,Užrašai iš Mirusiųjų namų” (</a:t>
            </a:r>
            <a:r>
              <a:rPr lang="en-US" sz="3200" dirty="0" smtClean="0"/>
              <a:t>1861</a:t>
            </a:r>
            <a:r>
              <a:rPr lang="lt-LT" sz="3200" dirty="0" smtClean="0"/>
              <a:t>)</a:t>
            </a:r>
          </a:p>
          <a:p>
            <a:r>
              <a:rPr lang="lt-LT" sz="3200" dirty="0" smtClean="0"/>
              <a:t>,,Pažeminti ir nuskriaustieji” (</a:t>
            </a:r>
            <a:r>
              <a:rPr lang="en-US" sz="3200" dirty="0" smtClean="0"/>
              <a:t>1861</a:t>
            </a:r>
            <a:r>
              <a:rPr lang="lt-LT" sz="3200" dirty="0" smtClean="0"/>
              <a:t>)</a:t>
            </a:r>
          </a:p>
          <a:p>
            <a:r>
              <a:rPr lang="lt-LT" sz="3200" dirty="0" smtClean="0"/>
              <a:t>,,Užrašai iš pogrindžio” (</a:t>
            </a:r>
            <a:r>
              <a:rPr lang="en-US" sz="3200" dirty="0" smtClean="0"/>
              <a:t>1864</a:t>
            </a:r>
            <a:r>
              <a:rPr lang="lt-LT" sz="3200" dirty="0" smtClean="0"/>
              <a:t>)</a:t>
            </a:r>
          </a:p>
          <a:p>
            <a:r>
              <a:rPr lang="lt-LT" sz="3200" dirty="0" smtClean="0"/>
              <a:t>,,Nusikaltimai ir bausmė” (</a:t>
            </a:r>
            <a:r>
              <a:rPr lang="en-US" sz="3200" dirty="0" smtClean="0"/>
              <a:t>1866</a:t>
            </a:r>
            <a:r>
              <a:rPr lang="lt-LT" sz="3200" dirty="0" smtClean="0"/>
              <a:t>)</a:t>
            </a:r>
            <a:endParaRPr lang="en-US" sz="3200"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Kiti kūriniai</a:t>
            </a:r>
            <a:endParaRPr lang="en-US" dirty="0"/>
          </a:p>
        </p:txBody>
      </p:sp>
      <p:sp>
        <p:nvSpPr>
          <p:cNvPr id="3" name="Content Placeholder 2"/>
          <p:cNvSpPr>
            <a:spLocks noGrp="1"/>
          </p:cNvSpPr>
          <p:nvPr>
            <p:ph idx="1"/>
          </p:nvPr>
        </p:nvSpPr>
        <p:spPr/>
        <p:txBody>
          <a:bodyPr numCol="2">
            <a:normAutofit fontScale="85000" lnSpcReduction="20000"/>
          </a:bodyPr>
          <a:lstStyle/>
          <a:p>
            <a:r>
              <a:rPr lang="lt-LT" dirty="0" smtClean="0"/>
              <a:t>Vargo žmonės (1846)</a:t>
            </a:r>
          </a:p>
          <a:p>
            <a:r>
              <a:rPr lang="lt-LT" dirty="0" smtClean="0"/>
              <a:t>Antrininkas (1846)</a:t>
            </a:r>
          </a:p>
          <a:p>
            <a:r>
              <a:rPr lang="lt-LT" dirty="0" smtClean="0"/>
              <a:t>Šeimininkė (1847)</a:t>
            </a:r>
          </a:p>
          <a:p>
            <a:r>
              <a:rPr lang="lt-LT" dirty="0" smtClean="0"/>
              <a:t>Silpna širdis (1848)</a:t>
            </a:r>
          </a:p>
          <a:p>
            <a:r>
              <a:rPr lang="lt-LT" dirty="0" smtClean="0"/>
              <a:t>Baltosios naktys (1848)</a:t>
            </a:r>
          </a:p>
          <a:p>
            <a:r>
              <a:rPr lang="lt-LT" dirty="0" err="1" smtClean="0"/>
              <a:t>Netočka</a:t>
            </a:r>
            <a:r>
              <a:rPr lang="lt-LT" dirty="0" smtClean="0"/>
              <a:t> </a:t>
            </a:r>
            <a:r>
              <a:rPr lang="lt-LT" dirty="0" err="1" smtClean="0"/>
              <a:t>Nezvanova</a:t>
            </a:r>
            <a:r>
              <a:rPr lang="lt-LT" dirty="0" smtClean="0"/>
              <a:t> (1849)</a:t>
            </a:r>
          </a:p>
          <a:p>
            <a:r>
              <a:rPr lang="lt-LT" dirty="0" smtClean="0"/>
              <a:t>Stepančikovo kaimas ir gyventojai  (1859)</a:t>
            </a:r>
          </a:p>
          <a:p>
            <a:r>
              <a:rPr lang="lt-LT" dirty="0" smtClean="0"/>
              <a:t>Dėdulės sapnas (1859)</a:t>
            </a:r>
          </a:p>
          <a:p>
            <a:r>
              <a:rPr lang="lt-LT" dirty="0" smtClean="0"/>
              <a:t>Žiemos pastabos apie vasaros įspūdžius (1863)</a:t>
            </a:r>
          </a:p>
          <a:p>
            <a:r>
              <a:rPr lang="lt-LT" dirty="0" smtClean="0"/>
              <a:t>Lošėjas (1867)</a:t>
            </a:r>
          </a:p>
          <a:p>
            <a:r>
              <a:rPr lang="lt-LT" dirty="0" smtClean="0"/>
              <a:t>Idiotas (1868)</a:t>
            </a:r>
          </a:p>
          <a:p>
            <a:r>
              <a:rPr lang="lt-LT" dirty="0" smtClean="0"/>
              <a:t>Amžinas vyras (1870)</a:t>
            </a:r>
          </a:p>
          <a:p>
            <a:r>
              <a:rPr lang="lt-LT" dirty="0" smtClean="0"/>
              <a:t>Demonai (1872)</a:t>
            </a:r>
          </a:p>
          <a:p>
            <a:r>
              <a:rPr lang="lt-LT" dirty="0" smtClean="0"/>
              <a:t>Jaunuolis (1875)</a:t>
            </a:r>
          </a:p>
          <a:p>
            <a:r>
              <a:rPr lang="lt-LT" dirty="0" smtClean="0"/>
              <a:t>Broliai Karamazovai (1880)</a:t>
            </a:r>
          </a:p>
          <a:p>
            <a:endParaRPr lang="en-US" dirty="0"/>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000108"/>
            <a:ext cx="3971924" cy="4654560"/>
          </a:xfrm>
        </p:spPr>
        <p:txBody>
          <a:bodyPr>
            <a:normAutofit/>
          </a:bodyPr>
          <a:lstStyle/>
          <a:p>
            <a:pPr algn="ctr"/>
            <a:r>
              <a:rPr lang="lt-LT" sz="4800" dirty="0" smtClean="0"/>
              <a:t>,,Nusikaltimas ir bausmė”</a:t>
            </a:r>
            <a:endParaRPr lang="en-US" sz="4800" dirty="0"/>
          </a:p>
        </p:txBody>
      </p:sp>
      <p:pic>
        <p:nvPicPr>
          <p:cNvPr id="4" name="Content Placeholder 3" descr="preview_nusikaltimas_ir_bausme.jpg"/>
          <p:cNvPicPr>
            <a:picLocks noGrp="1" noChangeAspect="1"/>
          </p:cNvPicPr>
          <p:nvPr>
            <p:ph idx="1"/>
          </p:nvPr>
        </p:nvPicPr>
        <p:blipFill>
          <a:blip r:embed="rId2"/>
          <a:stretch>
            <a:fillRect/>
          </a:stretch>
        </p:blipFill>
        <p:spPr>
          <a:xfrm>
            <a:off x="4714876" y="500042"/>
            <a:ext cx="4048141" cy="6017507"/>
          </a:xfrm>
        </p:spPr>
      </p:pic>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6829444" cy="4525963"/>
          </a:xfrm>
        </p:spPr>
        <p:txBody>
          <a:bodyPr/>
          <a:lstStyle/>
          <a:p>
            <a:r>
              <a:rPr lang="lt-LT" dirty="0" smtClean="0"/>
              <a:t>Šis romanas yra laikomas rusų literatūros šedevru. Kūrinyje gvildenamos filosofinės, socialinės problemos, keliama nusikaltimo priežastis ir reikšmė.</a:t>
            </a:r>
            <a:endParaRPr lang="en-US" dirty="0"/>
          </a:p>
        </p:txBody>
      </p:sp>
      <p:pic>
        <p:nvPicPr>
          <p:cNvPr id="4" name="Picture 3" descr="Nusikaltimas-ir-bausmė.gif"/>
          <p:cNvPicPr>
            <a:picLocks noChangeAspect="1"/>
          </p:cNvPicPr>
          <p:nvPr/>
        </p:nvPicPr>
        <p:blipFill>
          <a:blip r:embed="rId2"/>
          <a:stretch>
            <a:fillRect/>
          </a:stretch>
        </p:blipFill>
        <p:spPr>
          <a:xfrm>
            <a:off x="6643702" y="3429000"/>
            <a:ext cx="1928826" cy="3111010"/>
          </a:xfrm>
          <a:prstGeom prst="rect">
            <a:avLst/>
          </a:prstGeom>
        </p:spPr>
      </p:pic>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Kūrinio sandara</a:t>
            </a:r>
            <a:endParaRPr lang="en-US" dirty="0"/>
          </a:p>
        </p:txBody>
      </p:sp>
      <p:sp>
        <p:nvSpPr>
          <p:cNvPr id="3" name="Content Placeholder 2"/>
          <p:cNvSpPr>
            <a:spLocks noGrp="1"/>
          </p:cNvSpPr>
          <p:nvPr>
            <p:ph idx="1"/>
          </p:nvPr>
        </p:nvSpPr>
        <p:spPr/>
        <p:txBody>
          <a:bodyPr>
            <a:normAutofit lnSpcReduction="10000"/>
          </a:bodyPr>
          <a:lstStyle/>
          <a:p>
            <a:r>
              <a:rPr lang="lt-LT" dirty="0" smtClean="0"/>
              <a:t>Romaną sudaro 6 dalys ir epilogas. Dalys suskirstytos į skyrius. Pastebėtina tai, kad romanas lyg suskilęs (kaip pagrindinis veikėjas) į dvi puses: pirmoji (1, 2 ir pusė 3 dalies) – nusikaltimas; antroji (dalis 3 dalies, 4, 5 ir 6 dalys) – bausmė. Pats epilogas – reali bausmė, tačiau joje pagrindinis veikėjas išsivaduoja iš savo paties psichologinio apsėdimo.</a:t>
            </a:r>
          </a:p>
          <a:p>
            <a:endParaRPr lang="en-US" dirty="0"/>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Pagrindiniai veikėjai</a:t>
            </a:r>
            <a:endParaRPr lang="en-US" dirty="0"/>
          </a:p>
        </p:txBody>
      </p:sp>
      <p:sp>
        <p:nvSpPr>
          <p:cNvPr id="3" name="Content Placeholder 2"/>
          <p:cNvSpPr>
            <a:spLocks noGrp="1"/>
          </p:cNvSpPr>
          <p:nvPr>
            <p:ph idx="1"/>
          </p:nvPr>
        </p:nvSpPr>
        <p:spPr>
          <a:xfrm>
            <a:off x="457200" y="1600200"/>
            <a:ext cx="8329642" cy="4525963"/>
          </a:xfrm>
        </p:spPr>
        <p:txBody>
          <a:bodyPr>
            <a:normAutofit fontScale="92500" lnSpcReduction="10000"/>
          </a:bodyPr>
          <a:lstStyle/>
          <a:p>
            <a:r>
              <a:rPr lang="lt-LT" sz="2800" b="1" dirty="0" err="1" smtClean="0"/>
              <a:t>Rodionas</a:t>
            </a:r>
            <a:r>
              <a:rPr lang="lt-LT" sz="2800" b="1" dirty="0" smtClean="0"/>
              <a:t> </a:t>
            </a:r>
            <a:r>
              <a:rPr lang="lt-LT" sz="2800" b="1" dirty="0" err="1" smtClean="0"/>
              <a:t>Romanovičius</a:t>
            </a:r>
            <a:r>
              <a:rPr lang="lt-LT" sz="2800" b="1" dirty="0" smtClean="0"/>
              <a:t> </a:t>
            </a:r>
            <a:r>
              <a:rPr lang="lt-LT" sz="2800" b="1" dirty="0" err="1" smtClean="0"/>
              <a:t>Raskolnikovas</a:t>
            </a:r>
            <a:r>
              <a:rPr lang="lt-LT" sz="2800" b="1" dirty="0" smtClean="0"/>
              <a:t> </a:t>
            </a:r>
            <a:r>
              <a:rPr lang="lt-LT" sz="2800" dirty="0" smtClean="0"/>
              <a:t>– pagrindinis kūrinio veikėjas</a:t>
            </a:r>
          </a:p>
          <a:p>
            <a:r>
              <a:rPr lang="lt-LT" sz="2800" b="1" dirty="0" smtClean="0"/>
              <a:t>Sofija </a:t>
            </a:r>
            <a:r>
              <a:rPr lang="lt-LT" sz="2800" b="1" dirty="0" err="1" smtClean="0"/>
              <a:t>Semionovna</a:t>
            </a:r>
            <a:r>
              <a:rPr lang="lt-LT" sz="2800" b="1" dirty="0" smtClean="0"/>
              <a:t> </a:t>
            </a:r>
            <a:r>
              <a:rPr lang="lt-LT" sz="2800" b="1" dirty="0" err="1" smtClean="0"/>
              <a:t>Marmeladova</a:t>
            </a:r>
            <a:r>
              <a:rPr lang="lt-LT" sz="2800" b="1" dirty="0" smtClean="0"/>
              <a:t> </a:t>
            </a:r>
            <a:r>
              <a:rPr lang="lt-LT" sz="2800" dirty="0" smtClean="0"/>
              <a:t>– girtuoklio karininko Semiono </a:t>
            </a:r>
            <a:r>
              <a:rPr lang="lt-LT" sz="2800" dirty="0" err="1" smtClean="0"/>
              <a:t>Zacharovičiaus</a:t>
            </a:r>
            <a:r>
              <a:rPr lang="lt-LT" sz="2800" dirty="0" smtClean="0"/>
              <a:t> </a:t>
            </a:r>
            <a:r>
              <a:rPr lang="lt-LT" sz="2800" dirty="0" err="1" smtClean="0"/>
              <a:t>Marmeladovo</a:t>
            </a:r>
            <a:r>
              <a:rPr lang="lt-LT" sz="2800" dirty="0" smtClean="0"/>
              <a:t> dukra. </a:t>
            </a:r>
          </a:p>
          <a:p>
            <a:r>
              <a:rPr lang="lt-LT" sz="2800" b="1" dirty="0" err="1" smtClean="0"/>
              <a:t>Porfirijus</a:t>
            </a:r>
            <a:r>
              <a:rPr lang="lt-LT" sz="2800" b="1" dirty="0" smtClean="0"/>
              <a:t> Petrovičius </a:t>
            </a:r>
            <a:r>
              <a:rPr lang="az-Cyrl-AZ" sz="2800" dirty="0" smtClean="0"/>
              <a:t>– </a:t>
            </a:r>
            <a:r>
              <a:rPr lang="lt-LT" sz="2800" dirty="0" smtClean="0"/>
              <a:t>detektyvas</a:t>
            </a:r>
            <a:endParaRPr lang="lt-LT" sz="2400" dirty="0" smtClean="0"/>
          </a:p>
          <a:p>
            <a:r>
              <a:rPr lang="lt-LT" b="1" dirty="0" err="1" smtClean="0"/>
              <a:t>Avdotia</a:t>
            </a:r>
            <a:r>
              <a:rPr lang="lt-LT" b="1" dirty="0" smtClean="0"/>
              <a:t> </a:t>
            </a:r>
            <a:r>
              <a:rPr lang="lt-LT" b="1" dirty="0" err="1" smtClean="0"/>
              <a:t>Romanovna</a:t>
            </a:r>
            <a:r>
              <a:rPr lang="lt-LT" b="1" dirty="0" smtClean="0"/>
              <a:t> </a:t>
            </a:r>
            <a:r>
              <a:rPr lang="lt-LT" b="1" dirty="0" err="1" smtClean="0"/>
              <a:t>Raskolnikova</a:t>
            </a:r>
            <a:r>
              <a:rPr lang="lt-LT" dirty="0" smtClean="0"/>
              <a:t> – </a:t>
            </a:r>
            <a:r>
              <a:rPr lang="lt-LT" dirty="0" err="1" smtClean="0"/>
              <a:t>Raskolnikovo</a:t>
            </a:r>
            <a:r>
              <a:rPr lang="lt-LT" dirty="0" smtClean="0"/>
              <a:t> 22 metų sesuo</a:t>
            </a:r>
          </a:p>
          <a:p>
            <a:r>
              <a:rPr lang="lt-LT" b="1" dirty="0" smtClean="0"/>
              <a:t>Semionas </a:t>
            </a:r>
            <a:r>
              <a:rPr lang="lt-LT" b="1" dirty="0" err="1" smtClean="0"/>
              <a:t>Zacharovičius</a:t>
            </a:r>
            <a:r>
              <a:rPr lang="lt-LT" b="1" dirty="0" smtClean="0"/>
              <a:t> </a:t>
            </a:r>
            <a:r>
              <a:rPr lang="lt-LT" b="1" dirty="0" err="1" smtClean="0"/>
              <a:t>Marmeladovas</a:t>
            </a:r>
            <a:r>
              <a:rPr lang="lt-LT" b="1" dirty="0" smtClean="0"/>
              <a:t> </a:t>
            </a:r>
            <a:r>
              <a:rPr lang="az-Cyrl-AZ" dirty="0" smtClean="0"/>
              <a:t>– </a:t>
            </a:r>
            <a:r>
              <a:rPr lang="lt-LT" dirty="0" smtClean="0"/>
              <a:t>nuoširdus ir draugiškas karininkas, tačiau visiškas girtuoklis ir silpnavalis Sonios tėvas. </a:t>
            </a:r>
          </a:p>
          <a:p>
            <a:endParaRPr lang="lt-LT" sz="2800" dirty="0" smtClean="0"/>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Pagrindiniai veikėjai</a:t>
            </a:r>
            <a:endParaRPr lang="en-US" dirty="0"/>
          </a:p>
        </p:txBody>
      </p:sp>
      <p:sp>
        <p:nvSpPr>
          <p:cNvPr id="3" name="Content Placeholder 2"/>
          <p:cNvSpPr>
            <a:spLocks noGrp="1"/>
          </p:cNvSpPr>
          <p:nvPr>
            <p:ph idx="1"/>
          </p:nvPr>
        </p:nvSpPr>
        <p:spPr>
          <a:xfrm>
            <a:off x="500034" y="1643050"/>
            <a:ext cx="7467600" cy="4525963"/>
          </a:xfrm>
        </p:spPr>
        <p:txBody>
          <a:bodyPr>
            <a:noAutofit/>
          </a:bodyPr>
          <a:lstStyle/>
          <a:p>
            <a:r>
              <a:rPr lang="lt-LT" sz="2600" b="1" dirty="0" smtClean="0"/>
              <a:t>Pulcherija </a:t>
            </a:r>
            <a:r>
              <a:rPr lang="lt-LT" sz="2600" b="1" dirty="0" err="1" smtClean="0"/>
              <a:t>Aleksandrovna</a:t>
            </a:r>
            <a:r>
              <a:rPr lang="lt-LT" sz="2600" b="1" dirty="0" smtClean="0"/>
              <a:t> </a:t>
            </a:r>
            <a:r>
              <a:rPr lang="lt-LT" sz="2600" b="1" dirty="0" err="1" smtClean="0"/>
              <a:t>Raskolnikova</a:t>
            </a:r>
            <a:r>
              <a:rPr lang="az-Cyrl-AZ" sz="2600" dirty="0" smtClean="0"/>
              <a:t> – </a:t>
            </a:r>
            <a:r>
              <a:rPr lang="lt-LT" sz="2600" dirty="0" err="1" smtClean="0"/>
              <a:t>Raskolnikovo</a:t>
            </a:r>
            <a:r>
              <a:rPr lang="lt-LT" sz="2600" dirty="0" smtClean="0"/>
              <a:t> 43 metų motina. </a:t>
            </a:r>
          </a:p>
          <a:p>
            <a:r>
              <a:rPr lang="lt-LT" sz="2600" b="1" dirty="0" err="1" smtClean="0"/>
              <a:t>Nikolajus</a:t>
            </a:r>
            <a:r>
              <a:rPr lang="lt-LT" sz="2600" b="1" dirty="0" smtClean="0"/>
              <a:t> </a:t>
            </a:r>
            <a:r>
              <a:rPr lang="lt-LT" sz="2600" b="1" dirty="0" err="1" smtClean="0"/>
              <a:t>Dementjevas</a:t>
            </a:r>
            <a:r>
              <a:rPr lang="lt-LT" sz="2600" b="1" dirty="0" smtClean="0"/>
              <a:t> </a:t>
            </a:r>
            <a:r>
              <a:rPr lang="lt-LT" sz="2600" dirty="0" smtClean="0"/>
              <a:t>– dažytojas, prisiėmęs </a:t>
            </a:r>
            <a:r>
              <a:rPr lang="lt-LT" sz="2600" dirty="0" err="1" smtClean="0"/>
              <a:t>Raskolnikovo</a:t>
            </a:r>
            <a:r>
              <a:rPr lang="lt-LT" sz="2600" dirty="0" smtClean="0"/>
              <a:t> nusikaltimą.</a:t>
            </a:r>
          </a:p>
          <a:p>
            <a:r>
              <a:rPr lang="lt-LT" sz="2600" b="1" dirty="0" smtClean="0"/>
              <a:t>Arkadijus </a:t>
            </a:r>
            <a:r>
              <a:rPr lang="lt-LT" sz="2600" b="1" dirty="0" err="1" smtClean="0"/>
              <a:t>Ivanovičius</a:t>
            </a:r>
            <a:r>
              <a:rPr lang="lt-LT" sz="2600" b="1" dirty="0" smtClean="0"/>
              <a:t> </a:t>
            </a:r>
            <a:r>
              <a:rPr lang="lt-LT" sz="2600" b="1" dirty="0" err="1" smtClean="0"/>
              <a:t>Svidrigailovas</a:t>
            </a:r>
            <a:r>
              <a:rPr lang="lt-LT" sz="2600" dirty="0" smtClean="0"/>
              <a:t> </a:t>
            </a:r>
            <a:r>
              <a:rPr lang="az-Cyrl-AZ" sz="2600" dirty="0" smtClean="0"/>
              <a:t>– </a:t>
            </a:r>
            <a:r>
              <a:rPr lang="lt-LT" sz="2600" dirty="0" smtClean="0"/>
              <a:t>turtingas našlys iš provincijos</a:t>
            </a:r>
          </a:p>
          <a:p>
            <a:r>
              <a:rPr lang="lt-LT" sz="2600" b="1" dirty="0" err="1" smtClean="0"/>
              <a:t>Dmitrijus</a:t>
            </a:r>
            <a:r>
              <a:rPr lang="lt-LT" sz="2600" b="1" dirty="0" smtClean="0"/>
              <a:t> </a:t>
            </a:r>
            <a:r>
              <a:rPr lang="lt-LT" sz="2600" b="1" dirty="0" err="1" smtClean="0"/>
              <a:t>Prokofičius</a:t>
            </a:r>
            <a:r>
              <a:rPr lang="lt-LT" sz="2600" b="1" dirty="0" smtClean="0"/>
              <a:t> </a:t>
            </a:r>
            <a:r>
              <a:rPr lang="lt-LT" sz="2600" b="1" dirty="0" err="1" smtClean="0"/>
              <a:t>Razumychinas</a:t>
            </a:r>
            <a:r>
              <a:rPr lang="lt-LT" sz="2600" dirty="0" smtClean="0"/>
              <a:t> </a:t>
            </a:r>
            <a:r>
              <a:rPr lang="az-Cyrl-AZ" sz="2600" dirty="0" smtClean="0"/>
              <a:t> – </a:t>
            </a:r>
            <a:r>
              <a:rPr lang="lt-LT" sz="2600" dirty="0" smtClean="0"/>
              <a:t>nuoširdus ir ištikimas </a:t>
            </a:r>
            <a:r>
              <a:rPr lang="lt-LT" sz="2600" dirty="0" err="1" smtClean="0"/>
              <a:t>Raskolnikovo</a:t>
            </a:r>
            <a:r>
              <a:rPr lang="lt-LT" sz="2600" dirty="0" smtClean="0"/>
              <a:t> draugas. </a:t>
            </a:r>
          </a:p>
          <a:p>
            <a:endParaRPr lang="lt-LT" sz="2000" dirty="0" smtClean="0"/>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Kūrinio apžvalga</a:t>
            </a:r>
            <a:endParaRPr lang="en-US" dirty="0"/>
          </a:p>
        </p:txBody>
      </p:sp>
      <p:sp>
        <p:nvSpPr>
          <p:cNvPr id="3" name="Content Placeholder 2"/>
          <p:cNvSpPr>
            <a:spLocks noGrp="1"/>
          </p:cNvSpPr>
          <p:nvPr>
            <p:ph idx="1"/>
          </p:nvPr>
        </p:nvSpPr>
        <p:spPr>
          <a:xfrm>
            <a:off x="457200" y="1600200"/>
            <a:ext cx="8186766" cy="4525963"/>
          </a:xfrm>
        </p:spPr>
        <p:txBody>
          <a:bodyPr>
            <a:noAutofit/>
          </a:bodyPr>
          <a:lstStyle/>
          <a:p>
            <a:r>
              <a:rPr lang="lt-LT" sz="2400" dirty="0" smtClean="0"/>
              <a:t>Pagrindinio veikėjo, vargšo studento </a:t>
            </a:r>
            <a:r>
              <a:rPr lang="lt-LT" sz="2400" dirty="0" err="1" smtClean="0"/>
              <a:t>Raskolnikovo</a:t>
            </a:r>
            <a:r>
              <a:rPr lang="lt-LT" sz="2400" dirty="0" smtClean="0"/>
              <a:t>, įvaizdis atskleidžia esminę romano mintį. </a:t>
            </a:r>
            <a:r>
              <a:rPr lang="lt-LT" sz="2400" dirty="0" err="1" smtClean="0"/>
              <a:t>Raskolnikovas</a:t>
            </a:r>
            <a:r>
              <a:rPr lang="lt-LT" sz="2400" dirty="0" smtClean="0"/>
              <a:t> dėl pinigų stygiaus nebegali tęsti mokslų universitete ir pradeda daug mąstyti apie bet kokią išeitį iš slegiančios padėties. Jo paveikslas įkūnija vargingą, niekingą, žmogaus vardo nevertą egzistavimą. Piešdamas apgailėtiną ir bedievį Peterburgo kasdienybės vaizdą, autorius žingsnis po žingsnio tiria ir vaizdingai pateikia tai, kaip veikėjo galvoje gimsta ir bręsta baisi teorija, kuri užvaldo visas jo mintis, stumdama pasimetusį žmogų daryti žiaurų nusikaltimą.</a:t>
            </a:r>
            <a:endParaRPr lang="en-US" sz="2400" dirty="0"/>
          </a:p>
        </p:txBody>
      </p:sp>
    </p:spTree>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Išvada</a:t>
            </a:r>
            <a:endParaRPr lang="en-US" dirty="0"/>
          </a:p>
        </p:txBody>
      </p:sp>
      <p:sp>
        <p:nvSpPr>
          <p:cNvPr id="3" name="Content Placeholder 2"/>
          <p:cNvSpPr>
            <a:spLocks noGrp="1"/>
          </p:cNvSpPr>
          <p:nvPr>
            <p:ph idx="1"/>
          </p:nvPr>
        </p:nvSpPr>
        <p:spPr/>
        <p:txBody>
          <a:bodyPr>
            <a:normAutofit lnSpcReduction="10000"/>
          </a:bodyPr>
          <a:lstStyle/>
          <a:p>
            <a:pPr>
              <a:buNone/>
            </a:pPr>
            <a:r>
              <a:rPr lang="lt-LT" dirty="0" smtClean="0"/>
              <a:t>Pasikeitė rašytojo pažiūros: jis įsitikino, kad socialistinės teorijos, revoliucinė prievarta negali pataisyti visuomenės ir žmogaus. Visą vėlesnį gyvenimą Dostojevskis liko ryžtingas revoliucijų priešininkas, konservatyvių, kartais net reakcingų pažiūrų. Tačiau Dostojevskio romanai, ypač žmogaus sielos gelmių meniniai atvaizdai, šias pažiūras daugsyk pranoksta.</a:t>
            </a:r>
          </a:p>
          <a:p>
            <a:endParaRPr lang="en-US" dirty="0"/>
          </a:p>
        </p:txBody>
      </p:sp>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214554"/>
            <a:ext cx="7467600" cy="1143000"/>
          </a:xfrm>
        </p:spPr>
        <p:txBody>
          <a:bodyPr/>
          <a:lstStyle/>
          <a:p>
            <a:r>
              <a:rPr lang="lt-LT" dirty="0" smtClean="0"/>
              <a:t>Ačiū už dėmesį</a:t>
            </a:r>
            <a:r>
              <a:rPr lang="en-US" dirty="0" smtClean="0"/>
              <a:t>!</a:t>
            </a:r>
            <a:endParaRPr lang="en-US" dirty="0"/>
          </a:p>
        </p:txBody>
      </p:sp>
      <p:sp>
        <p:nvSpPr>
          <p:cNvPr id="3" name="Content Placeholder 2"/>
          <p:cNvSpPr>
            <a:spLocks noGrp="1"/>
          </p:cNvSpPr>
          <p:nvPr>
            <p:ph idx="1"/>
          </p:nvPr>
        </p:nvSpPr>
        <p:spPr>
          <a:xfrm>
            <a:off x="6143636" y="4929198"/>
            <a:ext cx="2543164" cy="1625593"/>
          </a:xfrm>
        </p:spPr>
        <p:txBody>
          <a:bodyPr>
            <a:normAutofit/>
          </a:bodyPr>
          <a:lstStyle/>
          <a:p>
            <a:pPr>
              <a:buNone/>
            </a:pPr>
            <a:r>
              <a:rPr lang="lt-LT" sz="1400" smtClean="0"/>
              <a:t>ė</a:t>
            </a:r>
            <a:r>
              <a:rPr lang="lt-LT" sz="1400" dirty="0" smtClean="0"/>
              <a:t>.</a:t>
            </a:r>
            <a:endParaRPr lang="en-US" sz="1400" dirty="0"/>
          </a:p>
        </p:txBody>
      </p:sp>
    </p:spTree>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Technic">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103</TotalTime>
  <Words>348</Words>
  <Application>Microsoft Office PowerPoint</Application>
  <PresentationFormat>Demonstracija ekrane (4:3)</PresentationFormat>
  <Paragraphs>54</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Technic</vt:lpstr>
      <vt:lpstr>FIODORAS DOSTOJEVSKIS</vt:lpstr>
      <vt:lpstr>Fiodoras Michailovičius Dostojevskis</vt:lpstr>
      <vt:lpstr>Dostojevskio gyvenimas</vt:lpstr>
      <vt:lpstr>Kūryba</vt:lpstr>
      <vt:lpstr>Žymiausi romanai</vt:lpstr>
      <vt:lpstr>Kiti kūriniai</vt:lpstr>
      <vt:lpstr>,,Nusikaltimas ir bausmė”</vt:lpstr>
      <vt:lpstr>Skaidrė 8</vt:lpstr>
      <vt:lpstr>Kūrinio sandara</vt:lpstr>
      <vt:lpstr>Pagrindiniai veikėjai</vt:lpstr>
      <vt:lpstr>Pagrindiniai veikėjai</vt:lpstr>
      <vt:lpstr>Kūrinio apžvalga</vt:lpstr>
      <vt:lpstr>Išvada</vt:lpstr>
      <vt:lpstr>Ačiū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FIODORAS</dc:title>
  <dc:creator>User</dc:creator>
  <cp:lastModifiedBy>Technologiju</cp:lastModifiedBy>
  <cp:revision>12</cp:revision>
  <dcterms:created xsi:type="dcterms:W3CDTF">2015-03-18T15:16:44Z</dcterms:created>
  <dcterms:modified xsi:type="dcterms:W3CDTF">2015-03-25T07:17:22Z</dcterms:modified>
</cp:coreProperties>
</file>