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4" r:id="rId2"/>
  </p:sldMasterIdLst>
  <p:notesMasterIdLst>
    <p:notesMasterId r:id="rId33"/>
  </p:notesMasterIdLst>
  <p:sldIdLst>
    <p:sldId id="265" r:id="rId3"/>
    <p:sldId id="266" r:id="rId4"/>
    <p:sldId id="267" r:id="rId5"/>
    <p:sldId id="275" r:id="rId6"/>
    <p:sldId id="276" r:id="rId7"/>
    <p:sldId id="284" r:id="rId8"/>
    <p:sldId id="279" r:id="rId9"/>
    <p:sldId id="277" r:id="rId10"/>
    <p:sldId id="281" r:id="rId11"/>
    <p:sldId id="282" r:id="rId12"/>
    <p:sldId id="292" r:id="rId13"/>
    <p:sldId id="288" r:id="rId14"/>
    <p:sldId id="291" r:id="rId15"/>
    <p:sldId id="283" r:id="rId16"/>
    <p:sldId id="305" r:id="rId17"/>
    <p:sldId id="294" r:id="rId18"/>
    <p:sldId id="295" r:id="rId19"/>
    <p:sldId id="286" r:id="rId20"/>
    <p:sldId id="289" r:id="rId21"/>
    <p:sldId id="300" r:id="rId22"/>
    <p:sldId id="270" r:id="rId23"/>
    <p:sldId id="290" r:id="rId24"/>
    <p:sldId id="298" r:id="rId25"/>
    <p:sldId id="299" r:id="rId26"/>
    <p:sldId id="301" r:id="rId27"/>
    <p:sldId id="278" r:id="rId28"/>
    <p:sldId id="303" r:id="rId29"/>
    <p:sldId id="302" r:id="rId30"/>
    <p:sldId id="268" r:id="rId31"/>
    <p:sldId id="280"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284" autoAdjust="0"/>
  </p:normalViewPr>
  <p:slideViewPr>
    <p:cSldViewPr>
      <p:cViewPr varScale="1">
        <p:scale>
          <a:sx n="107" d="100"/>
          <a:sy n="107" d="100"/>
        </p:scale>
        <p:origin x="-173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F1CAA98-E85D-4530-BAC9-74804DBF4894}" type="datetimeFigureOut">
              <a:rPr lang="en-US"/>
              <a:pPr>
                <a:defRPr/>
              </a:pPr>
              <a:t>3/10/2015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11BE950-FA49-43BA-BEFA-4FF2B854EB88}" type="slidenum">
              <a:rPr lang="en-US"/>
              <a:pPr>
                <a:defRPr/>
              </a:pPr>
              <a:t>‹#›</a:t>
            </a:fld>
            <a:endParaRPr lang="en-US"/>
          </a:p>
        </p:txBody>
      </p:sp>
    </p:spTree>
    <p:extLst>
      <p:ext uri="{BB962C8B-B14F-4D97-AF65-F5344CB8AC3E}">
        <p14:creationId xmlns:p14="http://schemas.microsoft.com/office/powerpoint/2010/main" val="15372327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bookkeeping.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457200" y="533400"/>
            <a:ext cx="7772400" cy="1470025"/>
          </a:xfrm>
        </p:spPr>
        <p:txBody>
          <a:bodyPr/>
          <a:lstStyle>
            <a:lvl1pPr>
              <a:defRPr>
                <a:solidFill>
                  <a:schemeClr val="accent3">
                    <a:lumMod val="60000"/>
                    <a:lumOff val="40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19200" y="1981200"/>
            <a:ext cx="6400800" cy="533400"/>
          </a:xfrm>
        </p:spPr>
        <p:txBody>
          <a:bodyPr/>
          <a:lstStyle>
            <a:lvl1pPr marL="0" indent="0" algn="ctr">
              <a:buNone/>
              <a:defRPr sz="18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BookkeeperPowerPoint.png"/>
          <p:cNvPicPr>
            <a:picLocks noChangeAspect="1"/>
          </p:cNvPicPr>
          <p:nvPr userDrawn="1"/>
        </p:nvPicPr>
        <p:blipFill>
          <a:blip r:embed="rId2" cstate="print"/>
          <a:srcRect/>
          <a:stretch>
            <a:fillRect/>
          </a:stretch>
        </p:blipFill>
        <p:spPr bwMode="auto">
          <a:xfrm>
            <a:off x="0" y="0"/>
            <a:ext cx="9144000" cy="7218363"/>
          </a:xfrm>
          <a:prstGeom prst="rect">
            <a:avLst/>
          </a:prstGeom>
          <a:noFill/>
          <a:ln w="9525">
            <a:noFill/>
            <a:miter lim="800000"/>
            <a:headEnd/>
            <a:tailEnd/>
          </a:ln>
        </p:spPr>
      </p:pic>
      <p:sp>
        <p:nvSpPr>
          <p:cNvPr id="2" name="Title 1"/>
          <p:cNvSpPr>
            <a:spLocks noGrp="1"/>
          </p:cNvSpPr>
          <p:nvPr>
            <p:ph type="title"/>
          </p:nvPr>
        </p:nvSpPr>
        <p:spPr>
          <a:xfrm>
            <a:off x="457200" y="274638"/>
            <a:ext cx="8229600" cy="1020762"/>
          </a:xfrm>
        </p:spPr>
        <p:txBody>
          <a:bodyPr/>
          <a:lstStyle>
            <a:lvl1pPr>
              <a:defRPr>
                <a:solidFill>
                  <a:schemeClr val="accent3">
                    <a:lumMod val="60000"/>
                    <a:lumOff val="40000"/>
                  </a:schemeClr>
                </a:solidFill>
              </a:defRPr>
            </a:lvl1pPr>
          </a:lstStyle>
          <a:p>
            <a:r>
              <a:rPr lang="en-US" smtClean="0"/>
              <a:t>Click to edit Master title style</a:t>
            </a:r>
            <a:endParaRPr lang="en-US" dirty="0"/>
          </a:p>
        </p:txBody>
      </p:sp>
      <p:sp>
        <p:nvSpPr>
          <p:cNvPr id="3" name="Content Placeholder 2"/>
          <p:cNvSpPr>
            <a:spLocks noGrp="1"/>
          </p:cNvSpPr>
          <p:nvPr>
            <p:ph idx="1" hasCustomPrompt="1"/>
          </p:nvPr>
        </p:nvSpPr>
        <p:spPr/>
        <p:txBody>
          <a:bodyPr/>
          <a:lstStyle>
            <a:lvl1pPr>
              <a:defRPr>
                <a:solidFill>
                  <a:schemeClr val="accent3">
                    <a:lumMod val="60000"/>
                    <a:lumOff val="40000"/>
                  </a:schemeClr>
                </a:solidFill>
              </a:defRPr>
            </a:lvl1pPr>
            <a:lvl2pPr>
              <a:defRPr sz="2400">
                <a:solidFill>
                  <a:schemeClr val="accent3">
                    <a:lumMod val="60000"/>
                    <a:lumOff val="40000"/>
                  </a:schemeClr>
                </a:solidFill>
              </a:defRPr>
            </a:lvl2pPr>
            <a:lvl3pPr>
              <a:defRPr sz="2000">
                <a:solidFill>
                  <a:schemeClr val="accent3">
                    <a:lumMod val="60000"/>
                    <a:lumOff val="40000"/>
                  </a:schemeClr>
                </a:solidFill>
              </a:defRPr>
            </a:lvl3pPr>
            <a:lvl4pPr>
              <a:defRPr sz="1800">
                <a:solidFill>
                  <a:schemeClr val="accent3">
                    <a:lumMod val="60000"/>
                    <a:lumOff val="40000"/>
                  </a:schemeClr>
                </a:solidFill>
              </a:defRPr>
            </a:lvl4pPr>
            <a:lvl5pPr>
              <a:defRPr sz="1800">
                <a:solidFill>
                  <a:schemeClr val="accent3">
                    <a:lumMod val="60000"/>
                    <a:lumOff val="40000"/>
                  </a:schemeClr>
                </a:solidFill>
              </a:defRPr>
            </a:lvl5pPr>
          </a:lstStyle>
          <a:p>
            <a:pPr lvl="0"/>
            <a:r>
              <a:rPr lang="en-US" dirty="0" smtClean="0"/>
              <a:t> 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30989DC4-6BCB-4C4A-93BC-E78C7D2188D8}" type="datetimeFigureOut">
              <a:rPr lang="en-US"/>
              <a:pPr>
                <a:defRPr/>
              </a:pPr>
              <a:t>3/10/2015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F5837EF-980C-4794-816B-472C2004717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505BB45A-376F-45D1-9DAF-B4B079F308CA}" type="datetimeFigureOut">
              <a:rPr lang="en-US" smtClean="0"/>
              <a:pPr/>
              <a:t>3/10/2015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FE1D3-1857-42F4-B620-02E758DDD86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5BB45A-376F-45D1-9DAF-B4B079F308CA}" type="datetimeFigureOut">
              <a:rPr lang="en-US" smtClean="0"/>
              <a:pPr/>
              <a:t>3/10/2015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FE1D3-1857-42F4-B620-02E758DDD867}" type="slidenum">
              <a:rPr lang="en-US" smtClean="0"/>
              <a:pPr/>
              <a:t>‹#›</a:t>
            </a:fld>
            <a:endParaRPr lang="en-US"/>
          </a:p>
        </p:txBody>
      </p:sp>
      <p:pic>
        <p:nvPicPr>
          <p:cNvPr id="8" name="Picture 7" descr="BookkeeperPowerPoint.gif"/>
          <p:cNvPicPr>
            <a:picLocks noChangeAspect="1"/>
          </p:cNvPicPr>
          <p:nvPr userDrawn="1"/>
        </p:nvPicPr>
        <p:blipFill>
          <a:blip r:embed="rId2" cstate="print"/>
          <a:stretch>
            <a:fillRect/>
          </a:stretch>
        </p:blipFill>
        <p:spPr>
          <a:xfrm rot="5400000" flipV="1">
            <a:off x="1181100" y="-1181100"/>
            <a:ext cx="6858000" cy="92202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ln>
            <a:solidFill>
              <a:schemeClr val="accent3">
                <a:lumMod val="75000"/>
              </a:schemeClr>
            </a:solidFill>
          </a:ln>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5BB45A-376F-45D1-9DAF-B4B079F308CA}" type="datetimeFigureOut">
              <a:rPr lang="en-US" smtClean="0"/>
              <a:pPr/>
              <a:t>3/10/2015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FE1D3-1857-42F4-B620-02E758DDD8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5BB45A-376F-45D1-9DAF-B4B079F308CA}" type="datetimeFigureOut">
              <a:rPr lang="en-US" smtClean="0"/>
              <a:pPr/>
              <a:t>3/10/2015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FE1D3-1857-42F4-B620-02E758DDD86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BookkeeperPowerPoint.gif"/>
          <p:cNvPicPr>
            <a:picLocks noChangeAspect="1"/>
          </p:cNvPicPr>
          <p:nvPr userDrawn="1"/>
        </p:nvPicPr>
        <p:blipFill>
          <a:blip r:embed="rId2" cstate="print"/>
          <a:stretch>
            <a:fillRect/>
          </a:stretch>
        </p:blipFill>
        <p:spPr>
          <a:xfrm rot="5400000" flipV="1">
            <a:off x="1181100" y="-1181100"/>
            <a:ext cx="6858000" cy="9220200"/>
          </a:xfrm>
          <a:prstGeom prst="rect">
            <a:avLst/>
          </a:prstGeom>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5BB45A-376F-45D1-9DAF-B4B079F308CA}" type="datetimeFigureOut">
              <a:rPr lang="en-US" smtClean="0"/>
              <a:pPr/>
              <a:t>3/10/2015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FE1D3-1857-42F4-B620-02E758DDD86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3.gif"/><Relationship Id="rId5" Type="http://schemas.openxmlformats.org/officeDocument/2006/relationships/image" Target="../media/image4.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descr="bookkeeping.jpg"/>
          <p:cNvPicPr>
            <a:picLocks noChangeAspect="1"/>
          </p:cNvPicPr>
          <p:nvPr/>
        </p:nvPicPr>
        <p:blipFill>
          <a:blip r:embed="rId6"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8"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accent3">
                    <a:lumMod val="60000"/>
                    <a:lumOff val="40000"/>
                  </a:schemeClr>
                </a:solidFill>
                <a:latin typeface="+mn-lt"/>
              </a:defRPr>
            </a:lvl1pPr>
          </a:lstStyle>
          <a:p>
            <a:pPr>
              <a:defRPr/>
            </a:pPr>
            <a:fld id="{7BDAFB0A-D039-4E59-803A-21DE2928ECD4}" type="datetimeFigureOut">
              <a:rPr lang="en-US"/>
              <a:pPr>
                <a:defRPr/>
              </a:pPr>
              <a:t>3/10/2015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accent3">
                    <a:lumMod val="60000"/>
                    <a:lumOff val="40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accent3">
                    <a:lumMod val="60000"/>
                    <a:lumOff val="40000"/>
                  </a:schemeClr>
                </a:solidFill>
                <a:latin typeface="+mn-lt"/>
              </a:defRPr>
            </a:lvl1pPr>
          </a:lstStyle>
          <a:p>
            <a:pPr>
              <a:defRPr/>
            </a:pPr>
            <a:fld id="{2221AA62-283D-40CF-8EC2-7FEC0196247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26" r:id="rId3"/>
    <p:sldLayoutId id="2147483727" r:id="rId4"/>
  </p:sldLayoutIdLst>
  <p:timing>
    <p:tnLst>
      <p:par>
        <p:cTn id="1" dur="indefinite" restart="never" nodeType="tmRoot"/>
      </p:par>
    </p:tnLst>
  </p:timing>
  <p:txStyles>
    <p:titleStyle>
      <a:lvl1pPr algn="ctr" rtl="0" eaLnBrk="1" fontAlgn="base" hangingPunct="1">
        <a:spcBef>
          <a:spcPct val="0"/>
        </a:spcBef>
        <a:spcAft>
          <a:spcPct val="0"/>
        </a:spcAft>
        <a:defRPr sz="4400" b="1" kern="1200">
          <a:solidFill>
            <a:srgbClr val="C3D69B"/>
          </a:solidFill>
          <a:latin typeface="BergamoSmCaps" pitchFamily="2" charset="0"/>
          <a:ea typeface="+mj-ea"/>
          <a:cs typeface="Arial" pitchFamily="34" charset="0"/>
        </a:defRPr>
      </a:lvl1pPr>
      <a:lvl2pPr algn="ctr" rtl="0" eaLnBrk="1" fontAlgn="base" hangingPunct="1">
        <a:spcBef>
          <a:spcPct val="0"/>
        </a:spcBef>
        <a:spcAft>
          <a:spcPct val="0"/>
        </a:spcAft>
        <a:defRPr sz="3600" b="1">
          <a:solidFill>
            <a:srgbClr val="C3D69B"/>
          </a:solidFill>
          <a:latin typeface="BergamoSmCaps" pitchFamily="2" charset="0"/>
          <a:cs typeface="Arial" charset="0"/>
        </a:defRPr>
      </a:lvl2pPr>
      <a:lvl3pPr algn="ctr" rtl="0" eaLnBrk="1" fontAlgn="base" hangingPunct="1">
        <a:spcBef>
          <a:spcPct val="0"/>
        </a:spcBef>
        <a:spcAft>
          <a:spcPct val="0"/>
        </a:spcAft>
        <a:defRPr sz="3600" b="1">
          <a:solidFill>
            <a:srgbClr val="C3D69B"/>
          </a:solidFill>
          <a:latin typeface="BergamoSmCaps" pitchFamily="2" charset="0"/>
          <a:cs typeface="Arial" charset="0"/>
        </a:defRPr>
      </a:lvl3pPr>
      <a:lvl4pPr algn="ctr" rtl="0" eaLnBrk="1" fontAlgn="base" hangingPunct="1">
        <a:spcBef>
          <a:spcPct val="0"/>
        </a:spcBef>
        <a:spcAft>
          <a:spcPct val="0"/>
        </a:spcAft>
        <a:defRPr sz="3600" b="1">
          <a:solidFill>
            <a:srgbClr val="C3D69B"/>
          </a:solidFill>
          <a:latin typeface="BergamoSmCaps" pitchFamily="2" charset="0"/>
          <a:cs typeface="Arial" charset="0"/>
        </a:defRPr>
      </a:lvl4pPr>
      <a:lvl5pPr algn="ctr" rtl="0" eaLnBrk="1" fontAlgn="base" hangingPunct="1">
        <a:spcBef>
          <a:spcPct val="0"/>
        </a:spcBef>
        <a:spcAft>
          <a:spcPct val="0"/>
        </a:spcAft>
        <a:defRPr sz="3600" b="1">
          <a:solidFill>
            <a:srgbClr val="C3D69B"/>
          </a:solidFill>
          <a:latin typeface="BergamoSmCaps" pitchFamily="2" charset="0"/>
          <a:cs typeface="Arial" charset="0"/>
        </a:defRPr>
      </a:lvl5pPr>
      <a:lvl6pPr marL="457200" algn="ctr" rtl="0" eaLnBrk="1" fontAlgn="base" hangingPunct="1">
        <a:spcBef>
          <a:spcPct val="0"/>
        </a:spcBef>
        <a:spcAft>
          <a:spcPct val="0"/>
        </a:spcAft>
        <a:defRPr sz="3200" b="1">
          <a:solidFill>
            <a:schemeClr val="tx1"/>
          </a:solidFill>
          <a:latin typeface="Arial" charset="0"/>
          <a:cs typeface="Arial" charset="0"/>
        </a:defRPr>
      </a:lvl6pPr>
      <a:lvl7pPr marL="914400" algn="ctr" rtl="0" eaLnBrk="1" fontAlgn="base" hangingPunct="1">
        <a:spcBef>
          <a:spcPct val="0"/>
        </a:spcBef>
        <a:spcAft>
          <a:spcPct val="0"/>
        </a:spcAft>
        <a:defRPr sz="3200" b="1">
          <a:solidFill>
            <a:schemeClr val="tx1"/>
          </a:solidFill>
          <a:latin typeface="Arial" charset="0"/>
          <a:cs typeface="Arial" charset="0"/>
        </a:defRPr>
      </a:lvl7pPr>
      <a:lvl8pPr marL="1371600" algn="ctr" rtl="0" eaLnBrk="1" fontAlgn="base" hangingPunct="1">
        <a:spcBef>
          <a:spcPct val="0"/>
        </a:spcBef>
        <a:spcAft>
          <a:spcPct val="0"/>
        </a:spcAft>
        <a:defRPr sz="3200" b="1">
          <a:solidFill>
            <a:schemeClr val="tx1"/>
          </a:solidFill>
          <a:latin typeface="Arial" charset="0"/>
          <a:cs typeface="Arial" charset="0"/>
        </a:defRPr>
      </a:lvl8pPr>
      <a:lvl9pPr marL="1828800" algn="ctr" rtl="0" eaLnBrk="1" fontAlgn="base" hangingPunct="1">
        <a:spcBef>
          <a:spcPct val="0"/>
        </a:spcBef>
        <a:spcAft>
          <a:spcPct val="0"/>
        </a:spcAft>
        <a:defRPr sz="3200" b="1">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Wingdings" pitchFamily="2" charset="2"/>
        <a:buChar char="v"/>
        <a:defRPr sz="2800" b="1" kern="1200">
          <a:solidFill>
            <a:srgbClr val="C3D69B"/>
          </a:solidFill>
          <a:latin typeface="Barbedor" pitchFamily="2" charset="0"/>
          <a:ea typeface="+mn-ea"/>
          <a:cs typeface="Arial" pitchFamily="34" charset="0"/>
        </a:defRPr>
      </a:lvl1pPr>
      <a:lvl2pPr marL="742950" indent="-285750" algn="l" rtl="0" eaLnBrk="1" fontAlgn="base" hangingPunct="1">
        <a:spcBef>
          <a:spcPct val="20000"/>
        </a:spcBef>
        <a:spcAft>
          <a:spcPct val="0"/>
        </a:spcAft>
        <a:buFont typeface="Wingdings" pitchFamily="2" charset="2"/>
        <a:buChar char="§"/>
        <a:defRPr b="1" kern="1200">
          <a:solidFill>
            <a:srgbClr val="C3D69B"/>
          </a:solidFill>
          <a:latin typeface="Franklin Gothic Medium" pitchFamily="34" charset="0"/>
          <a:ea typeface="+mn-ea"/>
          <a:cs typeface="Arial" charset="0"/>
        </a:defRPr>
      </a:lvl2pPr>
      <a:lvl3pPr marL="1143000" indent="-228600" algn="l" rtl="0" eaLnBrk="1" fontAlgn="base" hangingPunct="1">
        <a:spcBef>
          <a:spcPct val="20000"/>
        </a:spcBef>
        <a:spcAft>
          <a:spcPct val="0"/>
        </a:spcAft>
        <a:buFont typeface="Courier New" pitchFamily="49" charset="0"/>
        <a:buChar char="o"/>
        <a:defRPr sz="1600" b="1" kern="1200">
          <a:solidFill>
            <a:srgbClr val="C3D69B"/>
          </a:solidFill>
          <a:latin typeface="+mn-lt"/>
          <a:ea typeface="+mn-ea"/>
          <a:cs typeface="Arial" charset="0"/>
        </a:defRPr>
      </a:lvl3pPr>
      <a:lvl4pPr marL="1600200" indent="-228600" algn="l" rtl="0" eaLnBrk="1" fontAlgn="base" hangingPunct="1">
        <a:spcBef>
          <a:spcPct val="20000"/>
        </a:spcBef>
        <a:spcAft>
          <a:spcPct val="0"/>
        </a:spcAft>
        <a:buFont typeface="Arial" charset="0"/>
        <a:buChar char="–"/>
        <a:defRPr sz="1400" b="1" kern="1200">
          <a:solidFill>
            <a:srgbClr val="C3D69B"/>
          </a:solidFill>
          <a:latin typeface="+mn-lt"/>
          <a:ea typeface="+mn-ea"/>
          <a:cs typeface="Arial" charset="0"/>
        </a:defRPr>
      </a:lvl4pPr>
      <a:lvl5pPr marL="2057400" indent="-228600" algn="l" rtl="0" eaLnBrk="1" fontAlgn="base" hangingPunct="1">
        <a:spcBef>
          <a:spcPct val="20000"/>
        </a:spcBef>
        <a:spcAft>
          <a:spcPct val="0"/>
        </a:spcAft>
        <a:buFont typeface="Arial" charset="0"/>
        <a:buChar char="»"/>
        <a:defRPr sz="1400" b="1" i="1" kern="1200">
          <a:solidFill>
            <a:srgbClr val="C3D69B"/>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print">
            <a:lum/>
          </a:blip>
          <a:srcRect/>
          <a:stretch>
            <a:fillRect l="-16000" r="-16000"/>
          </a:stretch>
        </a:blipFill>
        <a:effectLst/>
      </p:bgPr>
    </p:bg>
    <p:spTree>
      <p:nvGrpSpPr>
        <p:cNvPr id="1" name=""/>
        <p:cNvGrpSpPr/>
        <p:nvPr/>
      </p:nvGrpSpPr>
      <p:grpSpPr>
        <a:xfrm>
          <a:off x="0" y="0"/>
          <a:ext cx="0" cy="0"/>
          <a:chOff x="0" y="0"/>
          <a:chExt cx="0" cy="0"/>
        </a:xfrm>
      </p:grpSpPr>
      <p:pic>
        <p:nvPicPr>
          <p:cNvPr id="7" name="Picture 6" descr="BookkeeperPowerPoint.gif"/>
          <p:cNvPicPr>
            <a:picLocks noChangeAspect="1"/>
          </p:cNvPicPr>
          <p:nvPr/>
        </p:nvPicPr>
        <p:blipFill>
          <a:blip r:embed="rId6"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 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BB45A-376F-45D1-9DAF-B4B079F308CA}" type="datetimeFigureOut">
              <a:rPr lang="en-US" smtClean="0"/>
              <a:pPr/>
              <a:t>3/10/2015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FE1D3-1857-42F4-B620-02E758DDD86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6" r:id="rId1"/>
    <p:sldLayoutId id="2147483708" r:id="rId2"/>
    <p:sldLayoutId id="2147483713" r:id="rId3"/>
  </p:sldLayoutIdLst>
  <p:txStyles>
    <p:titleStyle>
      <a:lvl1pPr algn="ctr" defTabSz="914400" rtl="0" eaLnBrk="1" latinLnBrk="0" hangingPunct="1">
        <a:spcBef>
          <a:spcPct val="0"/>
        </a:spcBef>
        <a:buNone/>
        <a:defRPr sz="4400" b="1" kern="1200">
          <a:solidFill>
            <a:schemeClr val="accent3">
              <a:lumMod val="60000"/>
              <a:lumOff val="40000"/>
            </a:schemeClr>
          </a:solidFill>
          <a:latin typeface="BergamoSmCaps" pitchFamily="2" charset="0"/>
          <a:ea typeface="+mj-ea"/>
          <a:cs typeface="+mj-cs"/>
        </a:defRPr>
      </a:lvl1pPr>
    </p:titleStyle>
    <p:bodyStyle>
      <a:lvl1pPr marL="342900" indent="-342900" algn="l" defTabSz="914400" rtl="0" eaLnBrk="1" latinLnBrk="0" hangingPunct="1">
        <a:spcBef>
          <a:spcPct val="20000"/>
        </a:spcBef>
        <a:buFont typeface="Wingdings" pitchFamily="2" charset="2"/>
        <a:buChar char="v"/>
        <a:defRPr sz="2800" b="1" kern="1200">
          <a:solidFill>
            <a:schemeClr val="accent3">
              <a:lumMod val="60000"/>
              <a:lumOff val="40000"/>
            </a:schemeClr>
          </a:solidFill>
          <a:latin typeface="Barbedor" pitchFamily="2" charset="0"/>
          <a:ea typeface="+mn-ea"/>
          <a:cs typeface="+mn-cs"/>
        </a:defRPr>
      </a:lvl1pPr>
      <a:lvl2pPr marL="742950" indent="-285750" algn="l" defTabSz="914400" rtl="0" eaLnBrk="1" latinLnBrk="0" hangingPunct="1">
        <a:spcBef>
          <a:spcPct val="20000"/>
        </a:spcBef>
        <a:buFont typeface="Wingdings" pitchFamily="2" charset="2"/>
        <a:buChar char="§"/>
        <a:defRPr sz="2400" b="1" kern="1200">
          <a:solidFill>
            <a:schemeClr val="accent3">
              <a:lumMod val="60000"/>
              <a:lumOff val="40000"/>
            </a:schemeClr>
          </a:solidFill>
          <a:latin typeface="Franklin Gothic Medium" pitchFamily="34" charset="0"/>
          <a:ea typeface="+mn-ea"/>
          <a:cs typeface="+mn-cs"/>
        </a:defRPr>
      </a:lvl2pPr>
      <a:lvl3pPr marL="1143000" indent="-228600" algn="l" defTabSz="914400" rtl="0" eaLnBrk="1" latinLnBrk="0" hangingPunct="1">
        <a:spcBef>
          <a:spcPct val="20000"/>
        </a:spcBef>
        <a:buFont typeface="Courier New" pitchFamily="49" charset="0"/>
        <a:buChar char="o"/>
        <a:defRPr sz="2000" b="1" kern="1200">
          <a:solidFill>
            <a:schemeClr val="accent3">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b="1" kern="1200">
          <a:solidFill>
            <a:schemeClr val="accent3">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b="1" kern="1200">
          <a:solidFill>
            <a:schemeClr val="accent3">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4.gif"/><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5.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sz="5400" dirty="0" smtClean="0">
                <a:latin typeface="+mn-lt"/>
                <a:cs typeface="Times New Roman" pitchFamily="18" charset="0"/>
              </a:rPr>
              <a:t>Bitė </a:t>
            </a:r>
            <a:r>
              <a:rPr lang="lt-LT" sz="5400" dirty="0" err="1" smtClean="0">
                <a:latin typeface="+mn-lt"/>
                <a:cs typeface="Times New Roman" pitchFamily="18" charset="0"/>
              </a:rPr>
              <a:t>Vilimaitė</a:t>
            </a:r>
            <a:endParaRPr lang="en-US" sz="5400" dirty="0">
              <a:latin typeface="+mn-lt"/>
              <a:cs typeface="Times New Roman" pitchFamily="18" charset="0"/>
            </a:endParaRPr>
          </a:p>
        </p:txBody>
      </p:sp>
      <p:sp>
        <p:nvSpPr>
          <p:cNvPr id="4" name="Subtitle 3"/>
          <p:cNvSpPr>
            <a:spLocks noGrp="1"/>
          </p:cNvSpPr>
          <p:nvPr>
            <p:ph type="subTitle" idx="1"/>
          </p:nvPr>
        </p:nvSpPr>
        <p:spPr/>
        <p:txBody>
          <a:bodyPr/>
          <a:lstStyle/>
          <a:p>
            <a:r>
              <a:rPr lang="lt-LT" sz="3200" dirty="0" smtClean="0">
                <a:latin typeface="+mn-lt"/>
                <a:cs typeface="Times New Roman" pitchFamily="18" charset="0"/>
              </a:rPr>
              <a:t>Kūryba ir kūrybos bruožai</a:t>
            </a:r>
            <a:endParaRPr lang="lt-LT" sz="3200" dirty="0">
              <a:latin typeface="+mn-lt"/>
              <a:cs typeface="Times New Roman" pitchFamily="18"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26000" b="-2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bg1"/>
                </a:solidFill>
                <a:latin typeface="+mn-lt"/>
              </a:rPr>
              <a:t>Bitė </a:t>
            </a:r>
            <a:r>
              <a:rPr lang="lt-LT" dirty="0" err="1" smtClean="0">
                <a:solidFill>
                  <a:schemeClr val="bg1"/>
                </a:solidFill>
                <a:latin typeface="+mn-lt"/>
              </a:rPr>
              <a:t>Vilimaitė</a:t>
            </a:r>
            <a:endParaRPr lang="en-US" dirty="0">
              <a:solidFill>
                <a:schemeClr val="bg1"/>
              </a:solidFill>
              <a:latin typeface="+mn-lt"/>
            </a:endParaRPr>
          </a:p>
        </p:txBody>
      </p:sp>
      <p:sp>
        <p:nvSpPr>
          <p:cNvPr id="7" name="Content Placeholder 6"/>
          <p:cNvSpPr>
            <a:spLocks noGrp="1"/>
          </p:cNvSpPr>
          <p:nvPr>
            <p:ph idx="1"/>
          </p:nvPr>
        </p:nvSpPr>
        <p:spPr>
          <a:xfrm>
            <a:off x="179512" y="1628800"/>
            <a:ext cx="4824536" cy="4065315"/>
          </a:xfrm>
        </p:spPr>
        <p:txBody>
          <a:bodyPr>
            <a:normAutofit fontScale="92500" lnSpcReduction="10000"/>
          </a:bodyPr>
          <a:lstStyle/>
          <a:p>
            <a:pPr algn="ctr">
              <a:buNone/>
            </a:pPr>
            <a:r>
              <a:rPr lang="lt-LT" sz="4600" dirty="0" smtClean="0">
                <a:solidFill>
                  <a:schemeClr val="bg1"/>
                </a:solidFill>
                <a:latin typeface="Times New Roman" pitchFamily="18" charset="0"/>
                <a:cs typeface="Times New Roman" pitchFamily="18" charset="0"/>
              </a:rPr>
              <a:t>Lietuvių </a:t>
            </a:r>
            <a:r>
              <a:rPr lang="lt-LT" sz="4600" dirty="0" smtClean="0">
                <a:solidFill>
                  <a:schemeClr val="bg1"/>
                </a:solidFill>
                <a:latin typeface="Times New Roman" pitchFamily="18" charset="0"/>
                <a:cs typeface="Times New Roman" pitchFamily="18" charset="0"/>
              </a:rPr>
              <a:t>prozininkė</a:t>
            </a:r>
            <a:r>
              <a:rPr lang="en-US" sz="4600" dirty="0" smtClean="0">
                <a:solidFill>
                  <a:schemeClr val="bg1"/>
                </a:solidFill>
                <a:latin typeface="Times New Roman" pitchFamily="18" charset="0"/>
                <a:cs typeface="Times New Roman" pitchFamily="18" charset="0"/>
              </a:rPr>
              <a:t>,</a:t>
            </a:r>
            <a:r>
              <a:rPr lang="lt-LT" sz="4600" dirty="0" smtClean="0">
                <a:solidFill>
                  <a:schemeClr val="bg1"/>
                </a:solidFill>
                <a:latin typeface="Times New Roman" pitchFamily="18" charset="0"/>
                <a:cs typeface="Times New Roman" pitchFamily="18" charset="0"/>
              </a:rPr>
              <a:t> </a:t>
            </a:r>
            <a:r>
              <a:rPr lang="lt-LT" sz="4600" dirty="0" smtClean="0">
                <a:solidFill>
                  <a:schemeClr val="bg1"/>
                </a:solidFill>
                <a:latin typeface="Times New Roman" pitchFamily="18" charset="0"/>
                <a:cs typeface="Times New Roman" pitchFamily="18" charset="0"/>
              </a:rPr>
              <a:t>gimusi 1943.02.16 Lazdijuose.</a:t>
            </a:r>
          </a:p>
          <a:p>
            <a:pPr>
              <a:buNone/>
            </a:pPr>
            <a:r>
              <a:rPr lang="lt-LT" sz="4600" dirty="0" smtClean="0">
                <a:latin typeface="Times New Roman" pitchFamily="18" charset="0"/>
                <a:cs typeface="Times New Roman" pitchFamily="18" charset="0"/>
              </a:rPr>
              <a:t/>
            </a:r>
            <a:br>
              <a:rPr lang="lt-LT" sz="4600" dirty="0" smtClean="0">
                <a:latin typeface="Times New Roman" pitchFamily="18" charset="0"/>
                <a:cs typeface="Times New Roman" pitchFamily="18" charset="0"/>
              </a:rPr>
            </a:br>
            <a:r>
              <a:rPr lang="lt-LT" dirty="0" smtClean="0"/>
              <a:t/>
            </a:r>
            <a:br>
              <a:rPr lang="lt-LT" dirty="0" smtClean="0"/>
            </a:br>
            <a:endParaRPr lang="lt-LT" dirty="0"/>
          </a:p>
        </p:txBody>
      </p:sp>
      <p:pic>
        <p:nvPicPr>
          <p:cNvPr id="6" name="Picture 5" descr="vilnius2004_14_201.png"/>
          <p:cNvPicPr>
            <a:picLocks noChangeAspect="1"/>
          </p:cNvPicPr>
          <p:nvPr/>
        </p:nvPicPr>
        <p:blipFill>
          <a:blip r:embed="rId3" cstate="print"/>
          <a:stretch>
            <a:fillRect/>
          </a:stretch>
        </p:blipFill>
        <p:spPr>
          <a:xfrm>
            <a:off x="5148064" y="1628800"/>
            <a:ext cx="3672408" cy="3641805"/>
          </a:xfrm>
          <a:prstGeom prst="rect">
            <a:avLst/>
          </a:prstGeom>
          <a:ln>
            <a:noFill/>
          </a:ln>
          <a:effectLst>
            <a:softEdge rad="112500"/>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1000" autoRev="1" fill="hold">
                                          <p:stCondLst>
                                            <p:cond delay="0"/>
                                          </p:stCondLst>
                                        </p:cTn>
                                        <p:tgtEl>
                                          <p:spTgt spid="2"/>
                                        </p:tgtEl>
                                        <p:attrNameLst>
                                          <p:attrName>ppt_w</p:attrName>
                                        </p:attrNameLst>
                                      </p:cBhvr>
                                    </p:anim>
                                    <p:anim by="(#ppt_w*0.50)" calcmode="lin" valueType="num">
                                      <p:cBhvr>
                                        <p:cTn id="8" dur="1000" decel="50000" autoRev="1" fill="hold">
                                          <p:stCondLst>
                                            <p:cond delay="0"/>
                                          </p:stCondLst>
                                        </p:cTn>
                                        <p:tgtEl>
                                          <p:spTgt spid="2"/>
                                        </p:tgtEl>
                                        <p:attrNameLst>
                                          <p:attrName>ppt_x</p:attrName>
                                        </p:attrNameLst>
                                      </p:cBhvr>
                                    </p:anim>
                                    <p:anim from="(-#ppt_h/2)" to="(#ppt_y)" calcmode="lin" valueType="num">
                                      <p:cBhvr>
                                        <p:cTn id="9" dur="2000" fill="hold">
                                          <p:stCondLst>
                                            <p:cond delay="0"/>
                                          </p:stCondLst>
                                        </p:cTn>
                                        <p:tgtEl>
                                          <p:spTgt spid="2"/>
                                        </p:tgtEl>
                                        <p:attrNameLst>
                                          <p:attrName>ppt_y</p:attrName>
                                        </p:attrNameLst>
                                      </p:cBhvr>
                                    </p:anim>
                                    <p:animRot by="21600000">
                                      <p:cBhvr>
                                        <p:cTn id="10" dur="2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txBox="1">
            <a:spLocks/>
          </p:cNvSpPr>
          <p:nvPr/>
        </p:nvSpPr>
        <p:spPr>
          <a:xfrm rot="16200000">
            <a:off x="-2362200" y="2743200"/>
            <a:ext cx="6324600" cy="1143000"/>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lt-LT" sz="4400" b="1" dirty="0" smtClean="0">
                <a:solidFill>
                  <a:schemeClr val="tx1">
                    <a:lumMod val="95000"/>
                    <a:lumOff val="5000"/>
                  </a:schemeClr>
                </a:solidFill>
                <a:latin typeface="+mn-lt"/>
                <a:ea typeface="+mj-ea"/>
                <a:cs typeface="+mj-cs"/>
              </a:rPr>
              <a:t>Bibliografija</a:t>
            </a:r>
            <a:endParaRPr kumimoji="0" lang="en-US" sz="2000" b="1" i="0" u="none" strike="noStrike" kern="1200" cap="none" spc="0" normalizeH="0" baseline="0" noProof="0" dirty="0">
              <a:ln>
                <a:noFill/>
              </a:ln>
              <a:solidFill>
                <a:schemeClr val="tx1">
                  <a:lumMod val="95000"/>
                  <a:lumOff val="5000"/>
                </a:schemeClr>
              </a:solidFill>
              <a:effectLst/>
              <a:uLnTx/>
              <a:uFillTx/>
              <a:latin typeface="+mn-lt"/>
              <a:ea typeface="+mj-ea"/>
              <a:cs typeface="+mj-cs"/>
            </a:endParaRPr>
          </a:p>
        </p:txBody>
      </p:sp>
      <p:sp>
        <p:nvSpPr>
          <p:cNvPr id="10" name="TextBox 9"/>
          <p:cNvSpPr txBox="1"/>
          <p:nvPr/>
        </p:nvSpPr>
        <p:spPr>
          <a:xfrm>
            <a:off x="2339752" y="620688"/>
            <a:ext cx="6192688" cy="5447645"/>
          </a:xfrm>
          <a:prstGeom prst="rect">
            <a:avLst/>
          </a:prstGeom>
          <a:noFill/>
        </p:spPr>
        <p:txBody>
          <a:bodyPr wrap="square" rtlCol="0">
            <a:spAutoFit/>
          </a:bodyPr>
          <a:lstStyle/>
          <a:p>
            <a:pPr>
              <a:buFont typeface="Arial" pitchFamily="34" charset="0"/>
              <a:buChar char="•"/>
            </a:pPr>
            <a:r>
              <a:rPr lang="lt-LT" sz="2400" b="1" i="1" dirty="0" smtClean="0">
                <a:solidFill>
                  <a:schemeClr val="tx1">
                    <a:lumMod val="95000"/>
                    <a:lumOff val="5000"/>
                  </a:schemeClr>
                </a:solidFill>
              </a:rPr>
              <a:t>Papartynų saulė [apsakymai] 2002</a:t>
            </a:r>
          </a:p>
          <a:p>
            <a:pPr>
              <a:buFont typeface="Arial" pitchFamily="34" charset="0"/>
              <a:buChar char="•"/>
            </a:pPr>
            <a:r>
              <a:rPr lang="lt-LT" sz="2400" b="1" i="1" dirty="0" smtClean="0">
                <a:solidFill>
                  <a:schemeClr val="tx1">
                    <a:lumMod val="95000"/>
                    <a:lumOff val="5000"/>
                  </a:schemeClr>
                </a:solidFill>
              </a:rPr>
              <a:t>Grūdų miestelis [apsakymai]1966</a:t>
            </a:r>
          </a:p>
          <a:p>
            <a:pPr>
              <a:buFont typeface="Arial" pitchFamily="34" charset="0"/>
              <a:buChar char="•"/>
            </a:pPr>
            <a:r>
              <a:rPr lang="lt-LT" sz="2400" b="1" i="1" dirty="0" smtClean="0">
                <a:solidFill>
                  <a:schemeClr val="tx1">
                    <a:lumMod val="95000"/>
                    <a:lumOff val="5000"/>
                  </a:schemeClr>
                </a:solidFill>
              </a:rPr>
              <a:t>Baltos dėmės [apsakymai] 1969</a:t>
            </a:r>
          </a:p>
          <a:p>
            <a:pPr>
              <a:buFont typeface="Arial" pitchFamily="34" charset="0"/>
              <a:buChar char="•"/>
            </a:pPr>
            <a:r>
              <a:rPr lang="lt-LT" sz="2400" b="1" i="1" dirty="0" smtClean="0">
                <a:solidFill>
                  <a:schemeClr val="tx1">
                    <a:lumMod val="95000"/>
                    <a:lumOff val="5000"/>
                  </a:schemeClr>
                </a:solidFill>
              </a:rPr>
              <a:t>Lėlių pamoka 1972</a:t>
            </a:r>
          </a:p>
          <a:p>
            <a:pPr>
              <a:buFont typeface="Arial" pitchFamily="34" charset="0"/>
              <a:buChar char="•"/>
            </a:pPr>
            <a:r>
              <a:rPr lang="lt-LT" sz="2400" b="1" i="1" dirty="0" smtClean="0">
                <a:solidFill>
                  <a:schemeClr val="tx1">
                    <a:lumMod val="95000"/>
                    <a:lumOff val="5000"/>
                  </a:schemeClr>
                </a:solidFill>
              </a:rPr>
              <a:t>Kregždžių aikštė  1973</a:t>
            </a:r>
          </a:p>
          <a:p>
            <a:pPr>
              <a:buFont typeface="Arial" pitchFamily="34" charset="0"/>
              <a:buChar char="•"/>
            </a:pPr>
            <a:r>
              <a:rPr lang="lt-LT" sz="2400" b="1" i="1" dirty="0" smtClean="0">
                <a:solidFill>
                  <a:schemeClr val="tx1">
                    <a:lumMod val="95000"/>
                    <a:lumOff val="5000"/>
                  </a:schemeClr>
                </a:solidFill>
              </a:rPr>
              <a:t>Obelų sunki našta [apsakymai] 1975</a:t>
            </a:r>
          </a:p>
          <a:p>
            <a:pPr>
              <a:buFont typeface="Arial" pitchFamily="34" charset="0"/>
              <a:buChar char="•"/>
            </a:pPr>
            <a:r>
              <a:rPr lang="lt-LT" sz="2400" b="1" i="1" dirty="0" smtClean="0">
                <a:solidFill>
                  <a:schemeClr val="tx1">
                    <a:lumMod val="95000"/>
                    <a:lumOff val="5000"/>
                  </a:schemeClr>
                </a:solidFill>
              </a:rPr>
              <a:t>Pirmūnų šventė [apsakymai] 1977</a:t>
            </a:r>
          </a:p>
          <a:p>
            <a:pPr>
              <a:buFont typeface="Arial" pitchFamily="34" charset="0"/>
              <a:buChar char="•"/>
            </a:pPr>
            <a:r>
              <a:rPr lang="lt-LT" sz="2400" b="1" i="1" dirty="0" smtClean="0">
                <a:solidFill>
                  <a:schemeClr val="tx1">
                    <a:lumMod val="95000"/>
                    <a:lumOff val="5000"/>
                  </a:schemeClr>
                </a:solidFill>
              </a:rPr>
              <a:t>Rojaus obuoliukai [apysaka] 1981</a:t>
            </a:r>
          </a:p>
          <a:p>
            <a:pPr>
              <a:buFont typeface="Arial" pitchFamily="34" charset="0"/>
              <a:buChar char="•"/>
            </a:pPr>
            <a:r>
              <a:rPr lang="lt-LT" sz="2400" b="1" i="1" dirty="0" smtClean="0">
                <a:solidFill>
                  <a:schemeClr val="tx1">
                    <a:lumMod val="95000"/>
                    <a:lumOff val="5000"/>
                  </a:schemeClr>
                </a:solidFill>
              </a:rPr>
              <a:t>Vasaros paveikslėlis[apsakymai]1981</a:t>
            </a:r>
          </a:p>
          <a:p>
            <a:pPr>
              <a:buFont typeface="Arial" pitchFamily="34" charset="0"/>
              <a:buChar char="•"/>
            </a:pPr>
            <a:r>
              <a:rPr lang="lt-LT" sz="2400" b="1" i="1" dirty="0" smtClean="0">
                <a:solidFill>
                  <a:schemeClr val="tx1">
                    <a:lumMod val="95000"/>
                    <a:lumOff val="5000"/>
                  </a:schemeClr>
                </a:solidFill>
              </a:rPr>
              <a:t>Tėvo vardas [novelės]1987</a:t>
            </a:r>
          </a:p>
          <a:p>
            <a:pPr>
              <a:buFont typeface="Arial" pitchFamily="34" charset="0"/>
              <a:buChar char="•"/>
            </a:pPr>
            <a:r>
              <a:rPr lang="lt-LT" sz="2400" b="1" i="1" dirty="0" smtClean="0">
                <a:solidFill>
                  <a:schemeClr val="tx1">
                    <a:lumMod val="95000"/>
                    <a:lumOff val="5000"/>
                  </a:schemeClr>
                </a:solidFill>
              </a:rPr>
              <a:t>Čiuožyklos muzika [apsakymai]1992</a:t>
            </a:r>
          </a:p>
          <a:p>
            <a:pPr>
              <a:buFont typeface="Arial" pitchFamily="34" charset="0"/>
              <a:buChar char="•"/>
            </a:pPr>
            <a:r>
              <a:rPr lang="lt-LT" sz="2400" b="1" i="1" dirty="0" smtClean="0">
                <a:solidFill>
                  <a:schemeClr val="tx1">
                    <a:lumMod val="95000"/>
                    <a:lumOff val="5000"/>
                  </a:schemeClr>
                </a:solidFill>
              </a:rPr>
              <a:t>Užpustytas traukinys [novelės] 1996</a:t>
            </a:r>
          </a:p>
          <a:p>
            <a:pPr>
              <a:buFont typeface="Arial" pitchFamily="34" charset="0"/>
              <a:buChar char="•"/>
            </a:pPr>
            <a:r>
              <a:rPr lang="lt-LT" sz="2400" b="1" i="1" dirty="0" smtClean="0">
                <a:solidFill>
                  <a:schemeClr val="tx1">
                    <a:lumMod val="95000"/>
                    <a:lumOff val="5000"/>
                  </a:schemeClr>
                </a:solidFill>
              </a:rPr>
              <a:t>Mergaitės romanas [apysaka]</a:t>
            </a:r>
            <a:endParaRPr lang="lt-LT" sz="2400" b="1" dirty="0" smtClean="0">
              <a:solidFill>
                <a:schemeClr val="tx1">
                  <a:lumMod val="95000"/>
                  <a:lumOff val="5000"/>
                </a:schemeClr>
              </a:solidFill>
            </a:endParaRPr>
          </a:p>
          <a:p>
            <a:r>
              <a:rPr lang="lt-LT" b="1" dirty="0" smtClean="0">
                <a:solidFill>
                  <a:schemeClr val="tx1">
                    <a:lumMod val="95000"/>
                    <a:lumOff val="5000"/>
                  </a:schemeClr>
                </a:solidFill>
              </a:rPr>
              <a:t/>
            </a:r>
            <a:br>
              <a:rPr lang="lt-LT" b="1" dirty="0" smtClean="0">
                <a:solidFill>
                  <a:schemeClr val="tx1">
                    <a:lumMod val="95000"/>
                    <a:lumOff val="5000"/>
                  </a:schemeClr>
                </a:solidFill>
              </a:rPr>
            </a:br>
            <a:endParaRPr lang="lt-LT" b="1"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1"/>
                                          </p:val>
                                        </p:tav>
                                        <p:tav tm="100000">
                                          <p:val>
                                            <p:strVal val="#ppt_x"/>
                                          </p:val>
                                        </p:tav>
                                      </p:tavLst>
                                    </p:anim>
                                    <p:anim calcmode="lin" valueType="num">
                                      <p:cBhvr>
                                        <p:cTn id="9"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lumOff val="15000"/>
          </a:schemeClr>
        </a:solidFill>
        <a:effectLst/>
      </p:bgPr>
    </p:bg>
    <p:spTree>
      <p:nvGrpSpPr>
        <p:cNvPr id="1" name=""/>
        <p:cNvGrpSpPr/>
        <p:nvPr/>
      </p:nvGrpSpPr>
      <p:grpSpPr>
        <a:xfrm>
          <a:off x="0" y="0"/>
          <a:ext cx="0" cy="0"/>
          <a:chOff x="0" y="0"/>
          <a:chExt cx="0" cy="0"/>
        </a:xfrm>
      </p:grpSpPr>
      <p:pic>
        <p:nvPicPr>
          <p:cNvPr id="12290" name="Picture 2" descr="http://kaskaityti.files.wordpress.com/2011/08/vilimaite_obelu.jpg"/>
          <p:cNvPicPr>
            <a:picLocks noChangeAspect="1" noChangeArrowheads="1"/>
          </p:cNvPicPr>
          <p:nvPr/>
        </p:nvPicPr>
        <p:blipFill>
          <a:blip r:embed="rId2" cstate="print"/>
          <a:srcRect/>
          <a:stretch>
            <a:fillRect/>
          </a:stretch>
        </p:blipFill>
        <p:spPr bwMode="auto">
          <a:xfrm>
            <a:off x="323528" y="1268760"/>
            <a:ext cx="2016224" cy="3123495"/>
          </a:xfrm>
          <a:prstGeom prst="rect">
            <a:avLst/>
          </a:prstGeom>
          <a:noFill/>
        </p:spPr>
      </p:pic>
      <p:pic>
        <p:nvPicPr>
          <p:cNvPr id="12292" name="Picture 4" descr="http://rubinaitis.lnb.lt/rub/m/m_images/wfiles/itr6jy1002.jpg"/>
          <p:cNvPicPr>
            <a:picLocks noChangeAspect="1" noChangeArrowheads="1"/>
          </p:cNvPicPr>
          <p:nvPr/>
        </p:nvPicPr>
        <p:blipFill>
          <a:blip r:embed="rId3" cstate="print"/>
          <a:srcRect/>
          <a:stretch>
            <a:fillRect/>
          </a:stretch>
        </p:blipFill>
        <p:spPr bwMode="auto">
          <a:xfrm>
            <a:off x="2771800" y="1268760"/>
            <a:ext cx="1676657" cy="2736304"/>
          </a:xfrm>
          <a:prstGeom prst="rect">
            <a:avLst/>
          </a:prstGeom>
          <a:noFill/>
        </p:spPr>
      </p:pic>
      <p:pic>
        <p:nvPicPr>
          <p:cNvPr id="12294" name="Picture 6" descr="http://www.manoknyga.lt/knyga/papartynu-saule/virselis-400.jpg"/>
          <p:cNvPicPr>
            <a:picLocks noChangeAspect="1" noChangeArrowheads="1"/>
          </p:cNvPicPr>
          <p:nvPr/>
        </p:nvPicPr>
        <p:blipFill>
          <a:blip r:embed="rId4" cstate="print"/>
          <a:srcRect/>
          <a:stretch>
            <a:fillRect/>
          </a:stretch>
        </p:blipFill>
        <p:spPr bwMode="auto">
          <a:xfrm>
            <a:off x="5004048" y="1412776"/>
            <a:ext cx="1800200" cy="2808313"/>
          </a:xfrm>
          <a:prstGeom prst="rect">
            <a:avLst/>
          </a:prstGeom>
          <a:noFill/>
        </p:spPr>
      </p:pic>
      <p:pic>
        <p:nvPicPr>
          <p:cNvPr id="12296" name="Picture 8" descr="http://www.ipc.lt/liet/old/old/dalel/vilimaite4.jpg"/>
          <p:cNvPicPr>
            <a:picLocks noChangeAspect="1" noChangeArrowheads="1"/>
          </p:cNvPicPr>
          <p:nvPr/>
        </p:nvPicPr>
        <p:blipFill>
          <a:blip r:embed="rId5" cstate="print"/>
          <a:srcRect/>
          <a:stretch>
            <a:fillRect/>
          </a:stretch>
        </p:blipFill>
        <p:spPr bwMode="auto">
          <a:xfrm>
            <a:off x="683568" y="4581128"/>
            <a:ext cx="1282089" cy="2000622"/>
          </a:xfrm>
          <a:prstGeom prst="rect">
            <a:avLst/>
          </a:prstGeom>
          <a:noFill/>
        </p:spPr>
      </p:pic>
      <p:pic>
        <p:nvPicPr>
          <p:cNvPr id="12298" name="Picture 10" descr="http://www.super.lt/media/images/2011/01/28/scan0008.jpg.330x330_q85.jpg"/>
          <p:cNvPicPr>
            <a:picLocks noChangeAspect="1" noChangeArrowheads="1"/>
          </p:cNvPicPr>
          <p:nvPr/>
        </p:nvPicPr>
        <p:blipFill>
          <a:blip r:embed="rId6" cstate="print"/>
          <a:srcRect/>
          <a:stretch>
            <a:fillRect/>
          </a:stretch>
        </p:blipFill>
        <p:spPr bwMode="auto">
          <a:xfrm>
            <a:off x="3059832" y="4221088"/>
            <a:ext cx="1943074" cy="2448272"/>
          </a:xfrm>
          <a:prstGeom prst="rect">
            <a:avLst/>
          </a:prstGeom>
          <a:noFill/>
        </p:spPr>
      </p:pic>
      <p:pic>
        <p:nvPicPr>
          <p:cNvPr id="12300" name="Picture 12" descr="http://iknyga.lt/uploads/books/big/vilimaite-bite-tevo-vardas-30555.jpg"/>
          <p:cNvPicPr>
            <a:picLocks noChangeAspect="1" noChangeArrowheads="1"/>
          </p:cNvPicPr>
          <p:nvPr/>
        </p:nvPicPr>
        <p:blipFill>
          <a:blip r:embed="rId7" cstate="print"/>
          <a:srcRect/>
          <a:stretch>
            <a:fillRect/>
          </a:stretch>
        </p:blipFill>
        <p:spPr bwMode="auto">
          <a:xfrm>
            <a:off x="7092280" y="1268760"/>
            <a:ext cx="1872208" cy="2895167"/>
          </a:xfrm>
          <a:prstGeom prst="rect">
            <a:avLst/>
          </a:prstGeom>
          <a:noFill/>
        </p:spPr>
      </p:pic>
      <p:pic>
        <p:nvPicPr>
          <p:cNvPr id="12302" name="Picture 14" descr="http://www.lnb.lt/stotisFiles/uploadedImages/Ciuozykl20052933652.gif"/>
          <p:cNvPicPr>
            <a:picLocks noChangeAspect="1" noChangeArrowheads="1"/>
          </p:cNvPicPr>
          <p:nvPr/>
        </p:nvPicPr>
        <p:blipFill>
          <a:blip r:embed="rId8" cstate="print"/>
          <a:srcRect/>
          <a:stretch>
            <a:fillRect/>
          </a:stretch>
        </p:blipFill>
        <p:spPr bwMode="auto">
          <a:xfrm>
            <a:off x="6516216" y="4293096"/>
            <a:ext cx="1674359" cy="2366765"/>
          </a:xfrm>
          <a:prstGeom prst="rect">
            <a:avLst/>
          </a:prstGeom>
          <a:noFill/>
        </p:spPr>
      </p:pic>
      <p:sp>
        <p:nvSpPr>
          <p:cNvPr id="15" name="TextBox 14"/>
          <p:cNvSpPr txBox="1"/>
          <p:nvPr/>
        </p:nvSpPr>
        <p:spPr>
          <a:xfrm>
            <a:off x="1835696" y="188640"/>
            <a:ext cx="5544616" cy="707886"/>
          </a:xfrm>
          <a:prstGeom prst="rect">
            <a:avLst/>
          </a:prstGeom>
          <a:noFill/>
        </p:spPr>
        <p:txBody>
          <a:bodyPr wrap="square" rtlCol="0">
            <a:spAutoFit/>
          </a:bodyPr>
          <a:lstStyle/>
          <a:p>
            <a:pPr algn="ctr"/>
            <a:r>
              <a:rPr lang="lt-LT" sz="4000" b="1" dirty="0" smtClean="0">
                <a:latin typeface="+mn-lt"/>
              </a:rPr>
              <a:t>Bibliografija</a:t>
            </a:r>
            <a:endParaRPr lang="lt-LT" sz="4000" b="1" dirty="0">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43000" b="-4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229600" cy="1020762"/>
          </a:xfrm>
        </p:spPr>
        <p:txBody>
          <a:bodyPr>
            <a:normAutofit/>
          </a:bodyPr>
          <a:lstStyle/>
          <a:p>
            <a:r>
              <a:rPr lang="lt-LT" sz="4800" dirty="0" smtClean="0">
                <a:solidFill>
                  <a:srgbClr val="FF0000"/>
                </a:solidFill>
                <a:latin typeface="+mn-lt"/>
              </a:rPr>
              <a:t>Apie kūrybą</a:t>
            </a:r>
            <a:endParaRPr lang="lt-LT" sz="4800" dirty="0">
              <a:solidFill>
                <a:srgbClr val="FF0000"/>
              </a:solidFill>
              <a:latin typeface="+mn-lt"/>
            </a:endParaRPr>
          </a:p>
        </p:txBody>
      </p:sp>
      <p:sp>
        <p:nvSpPr>
          <p:cNvPr id="5" name="Content Placeholder 4"/>
          <p:cNvSpPr>
            <a:spLocks noGrp="1"/>
          </p:cNvSpPr>
          <p:nvPr>
            <p:ph idx="1"/>
          </p:nvPr>
        </p:nvSpPr>
        <p:spPr>
          <a:xfrm>
            <a:off x="251520" y="1628800"/>
            <a:ext cx="8229600" cy="4525963"/>
          </a:xfrm>
        </p:spPr>
        <p:txBody>
          <a:bodyPr>
            <a:normAutofit/>
          </a:bodyPr>
          <a:lstStyle/>
          <a:p>
            <a:pPr algn="just">
              <a:buNone/>
            </a:pPr>
            <a:r>
              <a:rPr lang="lt-LT" i="1" dirty="0" smtClean="0">
                <a:solidFill>
                  <a:schemeClr val="bg1"/>
                </a:solidFill>
                <a:latin typeface="Times New Roman" pitchFamily="18" charset="0"/>
                <a:cs typeface="Times New Roman" pitchFamily="18" charset="0"/>
              </a:rPr>
              <a:t> 	</a:t>
            </a:r>
            <a:r>
              <a:rPr lang="lt-LT" i="1" dirty="0" smtClean="0">
                <a:solidFill>
                  <a:srgbClr val="FF0000"/>
                </a:solidFill>
                <a:latin typeface="Times New Roman" pitchFamily="18" charset="0"/>
                <a:cs typeface="Times New Roman" pitchFamily="18" charset="0"/>
              </a:rPr>
              <a:t>“Rašyti pradėjau dar mokyklos suole. Aš norėjau pagražinti gyvenimą, kuris supo mane, norėjau atsilaikyti prieš gailestį, kurį mūsų šeimai jautė aplinkiniai. “</a:t>
            </a:r>
          </a:p>
          <a:p>
            <a:endParaRPr lang="lt-LT" dirty="0" smtClean="0">
              <a:solidFill>
                <a:schemeClr val="bg1"/>
              </a:solidFill>
              <a:latin typeface="Times New Roman" pitchFamily="18" charset="0"/>
              <a:cs typeface="Times New Roman" pitchFamily="18" charset="0"/>
            </a:endParaRPr>
          </a:p>
          <a:p>
            <a:endParaRPr lang="lt-LT" dirty="0" smtClean="0">
              <a:solidFill>
                <a:schemeClr val="bg1"/>
              </a:solidFill>
              <a:latin typeface="Times New Roman" pitchFamily="18" charset="0"/>
              <a:cs typeface="Times New Roman" pitchFamily="18" charset="0"/>
            </a:endParaRPr>
          </a:p>
          <a:p>
            <a:pPr>
              <a:buNone/>
            </a:pPr>
            <a:endParaRPr lang="lt-LT" dirty="0" smtClean="0">
              <a:solidFill>
                <a:schemeClr val="bg1"/>
              </a:solidFill>
              <a:latin typeface="Times New Roman" pitchFamily="18" charset="0"/>
              <a:cs typeface="Times New Roman" pitchFamily="18" charset="0"/>
            </a:endParaRPr>
          </a:p>
          <a:p>
            <a:pPr>
              <a:buNone/>
            </a:pPr>
            <a:endParaRPr lang="lt-LT" dirty="0" smtClean="0">
              <a:solidFill>
                <a:srgbClr val="FF0000"/>
              </a:solidFill>
              <a:latin typeface="Arial Black" pitchFamily="34" charset="0"/>
              <a:cs typeface="Times New Roman" pitchFamily="18" charset="0"/>
            </a:endParaRPr>
          </a:p>
          <a:p>
            <a:pPr algn="ctr">
              <a:buNone/>
            </a:pPr>
            <a:r>
              <a:rPr lang="lt-LT" sz="3600" dirty="0" smtClean="0">
                <a:solidFill>
                  <a:srgbClr val="FF0000"/>
                </a:solidFill>
                <a:latin typeface="Arial Black" pitchFamily="34" charset="0"/>
                <a:cs typeface="Times New Roman" pitchFamily="18" charset="0"/>
              </a:rPr>
              <a:t>“</a:t>
            </a:r>
            <a:r>
              <a:rPr lang="lt-LT" sz="3600" i="1" dirty="0" smtClean="0">
                <a:solidFill>
                  <a:srgbClr val="FF0000"/>
                </a:solidFill>
                <a:latin typeface="Arial Black" pitchFamily="34" charset="0"/>
                <a:cs typeface="Times New Roman" pitchFamily="18" charset="0"/>
              </a:rPr>
              <a:t>Mano kūryba - mano likimas.“</a:t>
            </a:r>
          </a:p>
          <a:p>
            <a:endParaRPr lang="lt-L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kuryba.jpg"/>
          <p:cNvPicPr>
            <a:picLocks noChangeAspect="1"/>
          </p:cNvPicPr>
          <p:nvPr/>
        </p:nvPicPr>
        <p:blipFill>
          <a:blip r:embed="rId2" cstate="print"/>
          <a:stretch>
            <a:fillRect/>
          </a:stretch>
        </p:blipFill>
        <p:spPr>
          <a:xfrm>
            <a:off x="0" y="0"/>
            <a:ext cx="9144000" cy="6858000"/>
          </a:xfrm>
          <a:prstGeom prst="rect">
            <a:avLst/>
          </a:prstGeom>
        </p:spPr>
      </p:pic>
      <p:sp>
        <p:nvSpPr>
          <p:cNvPr id="6" name="TextBox 5"/>
          <p:cNvSpPr txBox="1"/>
          <p:nvPr/>
        </p:nvSpPr>
        <p:spPr>
          <a:xfrm>
            <a:off x="971600" y="4725144"/>
            <a:ext cx="7020272" cy="830997"/>
          </a:xfrm>
          <a:prstGeom prst="rect">
            <a:avLst/>
          </a:prstGeom>
          <a:noFill/>
        </p:spPr>
        <p:txBody>
          <a:bodyPr wrap="square" rtlCol="0">
            <a:spAutoFit/>
          </a:bodyPr>
          <a:lstStyle/>
          <a:p>
            <a:pPr algn="ctr"/>
            <a:r>
              <a:rPr lang="lt-LT" sz="4800" b="1" i="1" dirty="0" smtClean="0"/>
              <a:t>KŪRYBOS BRUOŽAI</a:t>
            </a:r>
            <a:endParaRPr lang="lt-LT" sz="4800"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12000" r="-12000"/>
          </a:stretch>
        </a:blipFill>
        <a:effectLst/>
      </p:bgPr>
    </p:bg>
    <p:spTree>
      <p:nvGrpSpPr>
        <p:cNvPr id="1" name=""/>
        <p:cNvGrpSpPr/>
        <p:nvPr/>
      </p:nvGrpSpPr>
      <p:grpSpPr>
        <a:xfrm>
          <a:off x="0" y="0"/>
          <a:ext cx="0" cy="0"/>
          <a:chOff x="0" y="0"/>
          <a:chExt cx="0" cy="0"/>
        </a:xfrm>
      </p:grpSpPr>
      <p:sp>
        <p:nvSpPr>
          <p:cNvPr id="7" name="TextBox 6"/>
          <p:cNvSpPr txBox="1"/>
          <p:nvPr/>
        </p:nvSpPr>
        <p:spPr>
          <a:xfrm>
            <a:off x="251520" y="0"/>
            <a:ext cx="8640960" cy="2308324"/>
          </a:xfrm>
          <a:prstGeom prst="rect">
            <a:avLst/>
          </a:prstGeom>
          <a:noFill/>
        </p:spPr>
        <p:txBody>
          <a:bodyPr wrap="square" rtlCol="0">
            <a:spAutoFit/>
          </a:bodyPr>
          <a:lstStyle/>
          <a:p>
            <a:pPr algn="ctr"/>
            <a:r>
              <a:rPr lang="lt-LT" sz="3600" dirty="0" smtClean="0">
                <a:solidFill>
                  <a:schemeClr val="bg1"/>
                </a:solidFill>
                <a:latin typeface="+mn-lt"/>
                <a:cs typeface="Times New Roman" pitchFamily="18" charset="0"/>
              </a:rPr>
              <a:t>B</a:t>
            </a:r>
            <a:r>
              <a:rPr lang="en-US" sz="3600" dirty="0" smtClean="0">
                <a:solidFill>
                  <a:schemeClr val="bg1"/>
                </a:solidFill>
                <a:latin typeface="+mn-lt"/>
                <a:cs typeface="Times New Roman" pitchFamily="18" charset="0"/>
              </a:rPr>
              <a:t>it</a:t>
            </a:r>
            <a:r>
              <a:rPr lang="lt-LT" sz="3600" dirty="0" smtClean="0">
                <a:solidFill>
                  <a:schemeClr val="bg1"/>
                </a:solidFill>
                <a:latin typeface="+mn-lt"/>
                <a:cs typeface="Times New Roman" pitchFamily="18" charset="0"/>
              </a:rPr>
              <a:t>ė </a:t>
            </a:r>
            <a:r>
              <a:rPr lang="lt-LT" sz="3600" dirty="0" err="1" smtClean="0">
                <a:solidFill>
                  <a:schemeClr val="bg1"/>
                </a:solidFill>
                <a:latin typeface="+mn-lt"/>
                <a:cs typeface="Times New Roman" pitchFamily="18" charset="0"/>
              </a:rPr>
              <a:t>Vilimaitė</a:t>
            </a:r>
            <a:r>
              <a:rPr lang="lt-LT" sz="3600" dirty="0" smtClean="0">
                <a:solidFill>
                  <a:schemeClr val="bg1"/>
                </a:solidFill>
                <a:latin typeface="+mn-lt"/>
                <a:cs typeface="Times New Roman" pitchFamily="18" charset="0"/>
              </a:rPr>
              <a:t> </a:t>
            </a:r>
            <a:r>
              <a:rPr lang="lt-LT" sz="3600" dirty="0" smtClean="0">
                <a:solidFill>
                  <a:schemeClr val="bg1"/>
                </a:solidFill>
                <a:latin typeface="+mn-lt"/>
                <a:cs typeface="Times New Roman" pitchFamily="18" charset="0"/>
              </a:rPr>
              <a:t>pirmoji iš sovietmečio rašytojų pradėjo talentingai aprašinėti smulkmenas, absorbuojančias milžinišką psichinės energijos dalį, ypač moters pasaulyje.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sp>
        <p:nvSpPr>
          <p:cNvPr id="4" name="Rectangle 3"/>
          <p:cNvSpPr/>
          <p:nvPr/>
        </p:nvSpPr>
        <p:spPr>
          <a:xfrm>
            <a:off x="467544" y="332656"/>
            <a:ext cx="8352928" cy="2062103"/>
          </a:xfrm>
          <a:prstGeom prst="rect">
            <a:avLst/>
          </a:prstGeom>
        </p:spPr>
        <p:txBody>
          <a:bodyPr wrap="square">
            <a:spAutoFit/>
          </a:bodyPr>
          <a:lstStyle/>
          <a:p>
            <a:pPr algn="ctr"/>
            <a:r>
              <a:rPr lang="lt-LT" sz="3200" dirty="0" err="1" smtClean="0">
                <a:solidFill>
                  <a:schemeClr val="bg1"/>
                </a:solidFill>
                <a:latin typeface="+mn-lt"/>
                <a:cs typeface="Times New Roman" pitchFamily="18" charset="0"/>
              </a:rPr>
              <a:t>B.Vilimaitė</a:t>
            </a:r>
            <a:r>
              <a:rPr lang="lt-LT" sz="3200" dirty="0" smtClean="0">
                <a:solidFill>
                  <a:schemeClr val="bg1"/>
                </a:solidFill>
                <a:latin typeface="+mn-lt"/>
                <a:cs typeface="Times New Roman" pitchFamily="18" charset="0"/>
              </a:rPr>
              <a:t> kreipiasi į tokį skaitytoją, kuris sugeba savo patirtimi užpildyti praleidimus ir nutylėjimus, „baltas dėmes“, jungiančias atskiras psichologines detales. </a:t>
            </a:r>
            <a:endParaRPr lang="lt-LT" sz="3200" dirty="0">
              <a:solidFill>
                <a:schemeClr val="bg1"/>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6" name="TextBox 5"/>
          <p:cNvSpPr txBox="1"/>
          <p:nvPr/>
        </p:nvSpPr>
        <p:spPr>
          <a:xfrm>
            <a:off x="0" y="188640"/>
            <a:ext cx="8784976" cy="2246769"/>
          </a:xfrm>
          <a:prstGeom prst="rect">
            <a:avLst/>
          </a:prstGeom>
          <a:noFill/>
        </p:spPr>
        <p:txBody>
          <a:bodyPr wrap="square" rtlCol="0">
            <a:spAutoFit/>
          </a:bodyPr>
          <a:lstStyle/>
          <a:p>
            <a:pPr algn="ctr"/>
            <a:r>
              <a:rPr lang="lt-LT" sz="2800" dirty="0" smtClean="0">
                <a:latin typeface="+mn-lt"/>
                <a:cs typeface="Times New Roman" pitchFamily="18" charset="0"/>
              </a:rPr>
              <a:t>Bitė </a:t>
            </a:r>
            <a:r>
              <a:rPr lang="lt-LT" sz="2800" dirty="0" err="1" smtClean="0">
                <a:latin typeface="+mn-lt"/>
                <a:cs typeface="Times New Roman" pitchFamily="18" charset="0"/>
              </a:rPr>
              <a:t>Vilimaitė</a:t>
            </a:r>
            <a:r>
              <a:rPr lang="lt-LT" sz="2800" dirty="0" smtClean="0">
                <a:latin typeface="+mn-lt"/>
                <a:cs typeface="Times New Roman" pitchFamily="18" charset="0"/>
              </a:rPr>
              <a:t> yra </a:t>
            </a:r>
            <a:r>
              <a:rPr lang="lt-LT" sz="2800" dirty="0" smtClean="0">
                <a:solidFill>
                  <a:srgbClr val="FF0000"/>
                </a:solidFill>
                <a:latin typeface="+mn-lt"/>
                <a:cs typeface="Times New Roman" pitchFamily="18" charset="0"/>
              </a:rPr>
              <a:t>ryškiausia lakoniškos novelės atstovė.</a:t>
            </a:r>
            <a:r>
              <a:rPr lang="lt-LT" sz="2800" dirty="0" smtClean="0">
                <a:latin typeface="+mn-lt"/>
                <a:cs typeface="Times New Roman" pitchFamily="18" charset="0"/>
              </a:rPr>
              <a:t> Jos novelėse galima įžvelgti daug iš pirmo žvilgsnio nereikšmingų gyvenimo momentų, slepiančių kažkokią prasmę ar pamoką. Novelėse vengiama dramatiškumo, skaudžių dalykų. </a:t>
            </a:r>
            <a:endParaRPr lang="lt-LT" sz="2800" dirty="0">
              <a:latin typeface="+mn-lt"/>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agesCADAHLT4.jpg"/>
          <p:cNvPicPr>
            <a:picLocks noChangeAspect="1"/>
          </p:cNvPicPr>
          <p:nvPr/>
        </p:nvPicPr>
        <p:blipFill>
          <a:blip r:embed="rId2" cstate="print"/>
          <a:stretch>
            <a:fillRect/>
          </a:stretch>
        </p:blipFill>
        <p:spPr>
          <a:xfrm>
            <a:off x="0" y="0"/>
            <a:ext cx="9144000" cy="6858000"/>
          </a:xfrm>
          <a:prstGeom prst="rect">
            <a:avLst/>
          </a:prstGeom>
        </p:spPr>
      </p:pic>
      <p:pic>
        <p:nvPicPr>
          <p:cNvPr id="8" name="Picture 7" descr="moteris.gif"/>
          <p:cNvPicPr>
            <a:picLocks noChangeAspect="1"/>
          </p:cNvPicPr>
          <p:nvPr/>
        </p:nvPicPr>
        <p:blipFill>
          <a:blip r:embed="rId3" cstate="print"/>
          <a:stretch>
            <a:fillRect/>
          </a:stretch>
        </p:blipFill>
        <p:spPr>
          <a:xfrm>
            <a:off x="0" y="764704"/>
            <a:ext cx="6143625" cy="5743575"/>
          </a:xfrm>
          <a:prstGeom prst="rect">
            <a:avLst/>
          </a:prstGeom>
        </p:spPr>
      </p:pic>
      <p:sp>
        <p:nvSpPr>
          <p:cNvPr id="9" name="Rectangle 8"/>
          <p:cNvSpPr/>
          <p:nvPr/>
        </p:nvSpPr>
        <p:spPr>
          <a:xfrm>
            <a:off x="4572000" y="1484784"/>
            <a:ext cx="4572000" cy="1754326"/>
          </a:xfrm>
          <a:prstGeom prst="rect">
            <a:avLst/>
          </a:prstGeom>
        </p:spPr>
        <p:txBody>
          <a:bodyPr>
            <a:spAutoFit/>
          </a:bodyPr>
          <a:lstStyle/>
          <a:p>
            <a:pPr algn="ctr"/>
            <a:r>
              <a:rPr lang="lt-LT" sz="3600" dirty="0" smtClean="0">
                <a:latin typeface="+mn-lt"/>
                <a:cs typeface="Times New Roman" pitchFamily="18" charset="0"/>
              </a:rPr>
              <a:t>Pagrindinė kūrybos tema – moteris ir jos likimas. </a:t>
            </a:r>
            <a:endParaRPr lang="lt-LT" sz="3600" dirty="0">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383360" y="0"/>
            <a:ext cx="5760640" cy="2062103"/>
          </a:xfrm>
          <a:prstGeom prst="rect">
            <a:avLst/>
          </a:prstGeom>
        </p:spPr>
        <p:txBody>
          <a:bodyPr wrap="square">
            <a:spAutoFit/>
          </a:bodyPr>
          <a:lstStyle/>
          <a:p>
            <a:pPr algn="ctr"/>
            <a:r>
              <a:rPr lang="lt-LT" sz="3200" dirty="0" smtClean="0">
                <a:solidFill>
                  <a:schemeClr val="bg1"/>
                </a:solidFill>
                <a:latin typeface="+mn-lt"/>
              </a:rPr>
              <a:t>Trumpučiuose B. </a:t>
            </a:r>
            <a:r>
              <a:rPr lang="lt-LT" sz="3200" dirty="0" err="1" smtClean="0">
                <a:solidFill>
                  <a:schemeClr val="bg1"/>
                </a:solidFill>
                <a:latin typeface="+mn-lt"/>
              </a:rPr>
              <a:t>Vilimaitės</a:t>
            </a:r>
            <a:r>
              <a:rPr lang="lt-LT" sz="3200" dirty="0" smtClean="0">
                <a:solidFill>
                  <a:schemeClr val="bg1"/>
                </a:solidFill>
                <a:latin typeface="+mn-lt"/>
              </a:rPr>
              <a:t> kūriniuose telpa visas žmogaus gyvenimas, atskleidžiama laiko įtaka.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saulis%20ratu_0.jpg"/>
          <p:cNvPicPr>
            <a:picLocks noChangeAspect="1"/>
          </p:cNvPicPr>
          <p:nvPr/>
        </p:nvPicPr>
        <p:blipFill>
          <a:blip r:embed="rId2" cstate="print"/>
          <a:stretch>
            <a:fillRect/>
          </a:stretch>
        </p:blipFill>
        <p:spPr>
          <a:xfrm>
            <a:off x="0" y="0"/>
            <a:ext cx="9396536" cy="6858000"/>
          </a:xfrm>
          <a:prstGeom prst="rect">
            <a:avLst/>
          </a:prstGeom>
        </p:spPr>
      </p:pic>
      <p:sp>
        <p:nvSpPr>
          <p:cNvPr id="7" name="Rectangle 6"/>
          <p:cNvSpPr/>
          <p:nvPr/>
        </p:nvSpPr>
        <p:spPr>
          <a:xfrm>
            <a:off x="971600" y="260648"/>
            <a:ext cx="7488832" cy="2677656"/>
          </a:xfrm>
          <a:prstGeom prst="rect">
            <a:avLst/>
          </a:prstGeom>
        </p:spPr>
        <p:txBody>
          <a:bodyPr wrap="square">
            <a:spAutoFit/>
          </a:bodyPr>
          <a:lstStyle/>
          <a:p>
            <a:pPr algn="ctr"/>
            <a:r>
              <a:rPr lang="lt-LT" sz="2800" dirty="0" smtClean="0">
                <a:solidFill>
                  <a:schemeClr val="bg1"/>
                </a:solidFill>
                <a:latin typeface="+mn-lt"/>
              </a:rPr>
              <a:t>Buitiniai pašnekesiai ir įvykiai nėra nereikšmingi. Rašytojos santykis su pasauliu grynai emocinis, tačiau dramatiški išgyvenimai atvirai nerodomi,</a:t>
            </a:r>
            <a:r>
              <a:rPr lang="lt-LT" sz="2800" dirty="0" smtClean="0">
                <a:solidFill>
                  <a:schemeClr val="bg1"/>
                </a:solidFill>
                <a:latin typeface="+mn-lt"/>
                <a:cs typeface="Times New Roman" pitchFamily="18" charset="0"/>
              </a:rPr>
              <a:t> apie dvasines traumas ir nusivylimus kalbama ramiu tonu, vengiant sentimentų, kartais – su lengva ironija.</a:t>
            </a:r>
            <a:endParaRPr lang="lt-LT" sz="2800" dirty="0" smtClean="0">
              <a:solidFill>
                <a:schemeClr val="bg1"/>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12000" r="-12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339752" y="1268760"/>
            <a:ext cx="6804248" cy="3960440"/>
          </a:xfrm>
        </p:spPr>
        <p:txBody>
          <a:bodyPr/>
          <a:lstStyle/>
          <a:p>
            <a:pPr algn="ctr">
              <a:buNone/>
            </a:pPr>
            <a:r>
              <a:rPr lang="lt-LT" dirty="0" smtClean="0">
                <a:solidFill>
                  <a:schemeClr val="bg1"/>
                </a:solidFill>
                <a:latin typeface="Segoe UI Semibold" pitchFamily="34" charset="0"/>
              </a:rPr>
              <a:t>		</a:t>
            </a:r>
            <a:r>
              <a:rPr lang="lt-LT" sz="3200" b="0" dirty="0" smtClean="0">
                <a:solidFill>
                  <a:schemeClr val="bg1"/>
                </a:solidFill>
                <a:latin typeface="+mn-lt"/>
              </a:rPr>
              <a:t>Apie skaudžius dalykus – dvasines traumas ir nusivylimus – kalbama ramiu tonu, vengiant sentimentų.</a:t>
            </a:r>
          </a:p>
          <a:p>
            <a:pPr>
              <a:buNone/>
            </a:pPr>
            <a:endParaRPr lang="lt-L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23000" b="-23000"/>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347864" y="260648"/>
            <a:ext cx="5436096" cy="2952328"/>
          </a:xfrm>
        </p:spPr>
        <p:txBody>
          <a:bodyPr/>
          <a:lstStyle/>
          <a:p>
            <a:pPr algn="r">
              <a:buNone/>
            </a:pPr>
            <a:r>
              <a:rPr lang="lt-LT" dirty="0" smtClean="0">
                <a:latin typeface="Segoe UI Semibold" pitchFamily="34" charset="0"/>
              </a:rPr>
              <a:t>		</a:t>
            </a:r>
            <a:r>
              <a:rPr lang="lt-LT" sz="3200" b="0" dirty="0" smtClean="0">
                <a:solidFill>
                  <a:schemeClr val="tx1"/>
                </a:solidFill>
                <a:latin typeface="+mn-lt"/>
              </a:rPr>
              <a:t>B. </a:t>
            </a:r>
            <a:r>
              <a:rPr lang="lt-LT" sz="3200" b="0" dirty="0" err="1" smtClean="0">
                <a:solidFill>
                  <a:schemeClr val="tx1"/>
                </a:solidFill>
                <a:latin typeface="+mn-lt"/>
              </a:rPr>
              <a:t>Vilimaitės</a:t>
            </a:r>
            <a:r>
              <a:rPr lang="lt-LT" sz="3200" b="0" dirty="0" smtClean="0">
                <a:solidFill>
                  <a:schemeClr val="tx1"/>
                </a:solidFill>
                <a:latin typeface="+mn-lt"/>
              </a:rPr>
              <a:t> novelės minimalistinės: trumpos, sudarytos iš atskirų epizodų, psichologinių detalių ir nutrūkstančių dialogų. </a:t>
            </a:r>
            <a:endParaRPr lang="lt-LT" sz="3200" b="0" dirty="0">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5000" r="-5000"/>
          </a:stretch>
        </a:blipFill>
        <a:effectLst/>
      </p:bgPr>
    </p:bg>
    <p:spTree>
      <p:nvGrpSpPr>
        <p:cNvPr id="1" name=""/>
        <p:cNvGrpSpPr/>
        <p:nvPr/>
      </p:nvGrpSpPr>
      <p:grpSpPr>
        <a:xfrm>
          <a:off x="0" y="0"/>
          <a:ext cx="0" cy="0"/>
          <a:chOff x="0" y="0"/>
          <a:chExt cx="0" cy="0"/>
        </a:xfrm>
      </p:grpSpPr>
      <p:sp>
        <p:nvSpPr>
          <p:cNvPr id="4" name="Rectangle 3"/>
          <p:cNvSpPr/>
          <p:nvPr/>
        </p:nvSpPr>
        <p:spPr>
          <a:xfrm>
            <a:off x="251520" y="188640"/>
            <a:ext cx="8892480" cy="2062103"/>
          </a:xfrm>
          <a:prstGeom prst="rect">
            <a:avLst/>
          </a:prstGeom>
        </p:spPr>
        <p:txBody>
          <a:bodyPr wrap="square">
            <a:spAutoFit/>
          </a:bodyPr>
          <a:lstStyle/>
          <a:p>
            <a:pPr algn="ctr"/>
            <a:r>
              <a:rPr lang="lt-LT" sz="3200" dirty="0" smtClean="0">
                <a:solidFill>
                  <a:schemeClr val="bg1"/>
                </a:solidFill>
                <a:latin typeface="+mn-lt"/>
              </a:rPr>
              <a:t>Daugelyje kūrinių įvykiai, apie kuriuos kalbama, detaliai nepasakojami, tradicinį siužetą atstoja tik jo punktyras, emocinis akcentas paprastai nukeliamas į efektingą pasakojimo pabaigą.</a:t>
            </a:r>
            <a:endParaRPr lang="lt-LT" sz="3200" dirty="0">
              <a:solidFill>
                <a:schemeClr val="bg1"/>
              </a:solidFill>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4" name="Rectangle 3"/>
          <p:cNvSpPr/>
          <p:nvPr/>
        </p:nvSpPr>
        <p:spPr>
          <a:xfrm>
            <a:off x="0" y="4941168"/>
            <a:ext cx="8892480" cy="1200329"/>
          </a:xfrm>
          <a:prstGeom prst="rect">
            <a:avLst/>
          </a:prstGeom>
        </p:spPr>
        <p:txBody>
          <a:bodyPr wrap="square">
            <a:spAutoFit/>
          </a:bodyPr>
          <a:lstStyle/>
          <a:p>
            <a:pPr algn="ctr"/>
            <a:r>
              <a:rPr lang="lt-LT" sz="3200" dirty="0" smtClean="0">
                <a:latin typeface="Segoe UI Semibold" pitchFamily="34" charset="0"/>
              </a:rPr>
              <a:t> </a:t>
            </a:r>
            <a:r>
              <a:rPr lang="lt-LT" sz="3600" dirty="0" smtClean="0">
                <a:latin typeface="+mn-lt"/>
              </a:rPr>
              <a:t>Veikėjai – įvairiausio išsilavinimo, charakterių, profesijų, socialinės padėties žmonės.</a:t>
            </a:r>
            <a:endParaRPr lang="lt-LT" sz="3600" dirty="0">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4" name="Rectangle 3"/>
          <p:cNvSpPr/>
          <p:nvPr/>
        </p:nvSpPr>
        <p:spPr>
          <a:xfrm>
            <a:off x="467544" y="476672"/>
            <a:ext cx="8208912" cy="4031873"/>
          </a:xfrm>
          <a:prstGeom prst="rect">
            <a:avLst/>
          </a:prstGeom>
        </p:spPr>
        <p:txBody>
          <a:bodyPr wrap="square">
            <a:spAutoFit/>
          </a:bodyPr>
          <a:lstStyle/>
          <a:p>
            <a:pPr algn="ctr"/>
            <a:r>
              <a:rPr lang="lt-LT" sz="3200" dirty="0" smtClean="0">
                <a:solidFill>
                  <a:schemeClr val="bg1"/>
                </a:solidFill>
                <a:latin typeface="+mn-lt"/>
              </a:rPr>
              <a:t>Autorė solidarizuojasi su „pažemintaisiais ir nuskriaustaisiais” (seneliais, vaikais, paliktomis žmonomis, nevykėliais, ligoniais, kaliniais), kurių jautrumui ar skausmui priešina sėkmingai padariusius karjerą, atbukusius valdžios ar verslo atstovus. Rašytoją jaudina yranti šiuolaikinė šeima, auganti vienatvė ir nykstantis meilės jausmas.</a:t>
            </a:r>
            <a:endParaRPr lang="lt-LT" sz="3200" dirty="0">
              <a:solidFill>
                <a:schemeClr val="bg1"/>
              </a:solidFill>
              <a:latin typeface="+mn-l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2536" y="0"/>
            <a:ext cx="6516216" cy="4525963"/>
          </a:xfrm>
        </p:spPr>
        <p:txBody>
          <a:bodyPr/>
          <a:lstStyle/>
          <a:p>
            <a:pPr>
              <a:buNone/>
            </a:pPr>
            <a:r>
              <a:rPr lang="lt-LT" sz="2400" dirty="0" smtClean="0">
                <a:solidFill>
                  <a:schemeClr val="tx1"/>
                </a:solidFill>
                <a:latin typeface="Segoe UI Semibold" pitchFamily="34" charset="0"/>
              </a:rPr>
              <a:t>	</a:t>
            </a:r>
            <a:r>
              <a:rPr lang="lt-LT" sz="2400" dirty="0" smtClean="0">
                <a:solidFill>
                  <a:schemeClr val="tx1"/>
                </a:solidFill>
                <a:latin typeface="+mn-lt"/>
              </a:rPr>
              <a:t>B. </a:t>
            </a:r>
            <a:r>
              <a:rPr lang="lt-LT" sz="2400" dirty="0" err="1" smtClean="0">
                <a:solidFill>
                  <a:schemeClr val="tx1"/>
                </a:solidFill>
                <a:latin typeface="+mn-lt"/>
              </a:rPr>
              <a:t>Vilimaitės</a:t>
            </a:r>
            <a:r>
              <a:rPr lang="lt-LT" sz="2400" dirty="0" smtClean="0">
                <a:solidFill>
                  <a:schemeClr val="tx1"/>
                </a:solidFill>
                <a:latin typeface="+mn-lt"/>
              </a:rPr>
              <a:t> kūryboje jau nerasime daugelio įprastų, stereotipinių temų, kurių nemažai to meto vyrų prozoje </a:t>
            </a:r>
            <a:r>
              <a:rPr lang="lt-LT" sz="2400" dirty="0" smtClean="0">
                <a:solidFill>
                  <a:schemeClr val="tx1"/>
                </a:solidFill>
                <a:latin typeface="+mn-lt"/>
              </a:rPr>
              <a:t>( </a:t>
            </a:r>
            <a:r>
              <a:rPr lang="lt-LT" sz="2400" dirty="0" smtClean="0">
                <a:solidFill>
                  <a:schemeClr val="tx1"/>
                </a:solidFill>
                <a:latin typeface="+mn-lt"/>
              </a:rPr>
              <a:t>menininko aukštinimas, motinos kultas, požiūris į namus kaip į ramybės uostą ar dvasinių vertybių </a:t>
            </a:r>
            <a:r>
              <a:rPr lang="lt-LT" sz="2400" dirty="0" smtClean="0">
                <a:solidFill>
                  <a:schemeClr val="tx1"/>
                </a:solidFill>
                <a:latin typeface="+mn-lt"/>
              </a:rPr>
              <a:t>saugyklą).</a:t>
            </a:r>
            <a:endParaRPr lang="lt-LT" sz="2400" dirty="0">
              <a:solidFill>
                <a:schemeClr val="tx1"/>
              </a:solidFill>
              <a:latin typeface="+mn-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22_gsized.jpg"/>
          <p:cNvPicPr>
            <a:picLocks noChangeAspect="1"/>
          </p:cNvPicPr>
          <p:nvPr/>
        </p:nvPicPr>
        <p:blipFill>
          <a:blip r:embed="rId2" cstate="print"/>
          <a:stretch>
            <a:fillRect/>
          </a:stretch>
        </p:blipFill>
        <p:spPr>
          <a:xfrm>
            <a:off x="-1" y="0"/>
            <a:ext cx="9153499" cy="6858001"/>
          </a:xfrm>
          <a:prstGeom prst="rect">
            <a:avLst/>
          </a:prstGeom>
        </p:spPr>
      </p:pic>
      <p:sp>
        <p:nvSpPr>
          <p:cNvPr id="8" name="Rectangle 7"/>
          <p:cNvSpPr/>
          <p:nvPr/>
        </p:nvSpPr>
        <p:spPr>
          <a:xfrm>
            <a:off x="0" y="3933056"/>
            <a:ext cx="9144000" cy="2246769"/>
          </a:xfrm>
          <a:prstGeom prst="rect">
            <a:avLst/>
          </a:prstGeom>
        </p:spPr>
        <p:txBody>
          <a:bodyPr wrap="square">
            <a:spAutoFit/>
          </a:bodyPr>
          <a:lstStyle/>
          <a:p>
            <a:pPr algn="ctr"/>
            <a:r>
              <a:rPr lang="lt-LT" sz="2800" dirty="0" smtClean="0">
                <a:solidFill>
                  <a:schemeClr val="bg1"/>
                </a:solidFill>
                <a:latin typeface="+mn-lt"/>
              </a:rPr>
              <a:t>Rašytojos manymu, gyvenime nėra nereikšmingų dalykų, o žmogus atsiskleidžia ne parodomuoju elgesiu ir kalbomis apie save, bet kasdieniškomis smulkmenomis, trumpomis replikomis, kurios rodo jo jautrumą arba abejingumą šalia esantiesiems.</a:t>
            </a:r>
            <a:endParaRPr lang="lt-LT" sz="2800" dirty="0">
              <a:solidFill>
                <a:schemeClr val="bg1"/>
              </a:solidFill>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323528" y="4797152"/>
            <a:ext cx="4572000" cy="1569660"/>
          </a:xfrm>
          <a:prstGeom prst="rect">
            <a:avLst/>
          </a:prstGeom>
        </p:spPr>
        <p:txBody>
          <a:bodyPr>
            <a:spAutoFit/>
          </a:bodyPr>
          <a:lstStyle/>
          <a:p>
            <a:pPr algn="ctr"/>
            <a:r>
              <a:rPr lang="lt-LT" sz="3200" b="1" i="1" dirty="0" smtClean="0">
                <a:latin typeface="Arial" pitchFamily="34" charset="0"/>
              </a:rPr>
              <a:t>Kritikų ir kitų autorių nuomonė apie Bitę </a:t>
            </a:r>
            <a:r>
              <a:rPr lang="lt-LT" sz="3200" b="1" i="1" dirty="0" err="1" smtClean="0">
                <a:latin typeface="Arial" pitchFamily="34" charset="0"/>
              </a:rPr>
              <a:t>Vilimaitę</a:t>
            </a:r>
            <a:endParaRPr lang="lt-LT" sz="3200" b="1" i="1" dirty="0">
              <a:latin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3">
                <a:lumMod val="75000"/>
              </a:schemeClr>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pic>
        <p:nvPicPr>
          <p:cNvPr id="6" name="Picture 5" descr="virselis-400.jpg"/>
          <p:cNvPicPr>
            <a:picLocks noChangeAspect="1"/>
          </p:cNvPicPr>
          <p:nvPr/>
        </p:nvPicPr>
        <p:blipFill>
          <a:blip r:embed="rId2" cstate="print"/>
          <a:stretch>
            <a:fillRect/>
          </a:stretch>
        </p:blipFill>
        <p:spPr>
          <a:xfrm>
            <a:off x="683568" y="1196752"/>
            <a:ext cx="2736304" cy="4268634"/>
          </a:xfrm>
          <a:prstGeom prst="rect">
            <a:avLst/>
          </a:prstGeom>
          <a:ln>
            <a:noFill/>
          </a:ln>
          <a:effectLst>
            <a:softEdge rad="112500"/>
          </a:effectLst>
        </p:spPr>
      </p:pic>
      <p:sp>
        <p:nvSpPr>
          <p:cNvPr id="8" name="Rectangle 7"/>
          <p:cNvSpPr/>
          <p:nvPr/>
        </p:nvSpPr>
        <p:spPr>
          <a:xfrm>
            <a:off x="3995936" y="1916832"/>
            <a:ext cx="4572000" cy="3170099"/>
          </a:xfrm>
          <a:prstGeom prst="rect">
            <a:avLst/>
          </a:prstGeom>
        </p:spPr>
        <p:txBody>
          <a:bodyPr wrap="square">
            <a:spAutoFit/>
          </a:bodyPr>
          <a:lstStyle/>
          <a:p>
            <a:pPr algn="ctr"/>
            <a:r>
              <a:rPr lang="lt-LT" sz="2000" b="1" dirty="0" smtClean="0">
                <a:solidFill>
                  <a:schemeClr val="tx1">
                    <a:lumMod val="95000"/>
                    <a:lumOff val="5000"/>
                  </a:schemeClr>
                </a:solidFill>
                <a:latin typeface="Segoe UI Semibold" pitchFamily="34" charset="0"/>
                <a:cs typeface="Times New Roman" pitchFamily="18" charset="0"/>
              </a:rPr>
              <a:t>“Bitės </a:t>
            </a:r>
            <a:r>
              <a:rPr lang="lt-LT" sz="2000" b="1" dirty="0" err="1" smtClean="0">
                <a:solidFill>
                  <a:schemeClr val="tx1">
                    <a:lumMod val="95000"/>
                    <a:lumOff val="5000"/>
                  </a:schemeClr>
                </a:solidFill>
                <a:latin typeface="Segoe UI Semibold" pitchFamily="34" charset="0"/>
                <a:cs typeface="Times New Roman" pitchFamily="18" charset="0"/>
              </a:rPr>
              <a:t>Vilimaitės</a:t>
            </a:r>
            <a:r>
              <a:rPr lang="lt-LT" sz="2000" b="1" dirty="0" smtClean="0">
                <a:solidFill>
                  <a:schemeClr val="tx1">
                    <a:lumMod val="95000"/>
                    <a:lumOff val="5000"/>
                  </a:schemeClr>
                </a:solidFill>
                <a:latin typeface="Segoe UI Semibold" pitchFamily="34" charset="0"/>
                <a:cs typeface="Times New Roman" pitchFamily="18" charset="0"/>
              </a:rPr>
              <a:t> rinktinę „Papartynų saulė“ šiandien netgi truputį baugoka paimti į </a:t>
            </a:r>
            <a:r>
              <a:rPr lang="lt-LT" sz="2000" b="1" dirty="0" smtClean="0">
                <a:solidFill>
                  <a:schemeClr val="tx1">
                    <a:lumMod val="95000"/>
                    <a:lumOff val="5000"/>
                  </a:schemeClr>
                </a:solidFill>
                <a:latin typeface="Segoe UI Semibold" pitchFamily="34" charset="0"/>
                <a:cs typeface="Times New Roman" pitchFamily="18" charset="0"/>
              </a:rPr>
              <a:t>rankas </a:t>
            </a:r>
            <a:r>
              <a:rPr lang="lt-LT" sz="2000" b="1" dirty="0" smtClean="0">
                <a:solidFill>
                  <a:schemeClr val="tx1">
                    <a:lumMod val="95000"/>
                    <a:lumOff val="5000"/>
                  </a:schemeClr>
                </a:solidFill>
                <a:latin typeface="Segoe UI Semibold" pitchFamily="34" charset="0"/>
                <a:cs typeface="Times New Roman" pitchFamily="18" charset="0"/>
              </a:rPr>
              <a:t>ir veikiausiai todėl, kad ji - tvilkantis grynuolis be jokių literatūrinės mados apnašų. Labai aštriai išgaląsti ašmenys, žeidžiantys vienu švelniu brūkštelėjimu. Galbūt ji ir nėra populiari dėl to, kad turi galią žeisti.” </a:t>
            </a:r>
          </a:p>
          <a:p>
            <a:pPr algn="ctr"/>
            <a:r>
              <a:rPr lang="lt-LT" sz="2000" b="1" dirty="0" smtClean="0">
                <a:solidFill>
                  <a:schemeClr val="tx1">
                    <a:lumMod val="95000"/>
                    <a:lumOff val="5000"/>
                  </a:schemeClr>
                </a:solidFill>
                <a:latin typeface="Segoe UI Semibold" pitchFamily="34" charset="0"/>
                <a:cs typeface="Times New Roman" pitchFamily="18" charset="0"/>
              </a:rPr>
              <a:t>(Renata </a:t>
            </a:r>
            <a:r>
              <a:rPr lang="lt-LT" sz="2000" b="1" dirty="0" err="1" smtClean="0">
                <a:solidFill>
                  <a:schemeClr val="tx1">
                    <a:lumMod val="95000"/>
                    <a:lumOff val="5000"/>
                  </a:schemeClr>
                </a:solidFill>
                <a:latin typeface="Segoe UI Semibold" pitchFamily="34" charset="0"/>
                <a:cs typeface="Times New Roman" pitchFamily="18" charset="0"/>
              </a:rPr>
              <a:t>Šerelytė</a:t>
            </a:r>
            <a:r>
              <a:rPr lang="lt-LT" b="1" dirty="0" smtClean="0">
                <a:solidFill>
                  <a:schemeClr val="tx1">
                    <a:lumMod val="95000"/>
                    <a:lumOff val="5000"/>
                  </a:schemeClr>
                </a:solidFill>
                <a:latin typeface="Segoe UI Semibold" pitchFamily="34" charset="0"/>
                <a:cs typeface="Times New Roman" pitchFamily="18" charset="0"/>
              </a:rPr>
              <a:t>)</a:t>
            </a:r>
            <a:endParaRPr lang="lt-LT" b="1" dirty="0">
              <a:solidFill>
                <a:schemeClr val="tx1">
                  <a:lumMod val="95000"/>
                  <a:lumOff val="5000"/>
                </a:schemeClr>
              </a:solidFill>
              <a:latin typeface="Segoe UI Semi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65000"/>
          </a:schemeClr>
        </a:solidFill>
        <a:effectLst/>
      </p:bgPr>
    </p:bg>
    <p:spTree>
      <p:nvGrpSpPr>
        <p:cNvPr id="1" name=""/>
        <p:cNvGrpSpPr/>
        <p:nvPr/>
      </p:nvGrpSpPr>
      <p:grpSpPr>
        <a:xfrm>
          <a:off x="0" y="0"/>
          <a:ext cx="0" cy="0"/>
          <a:chOff x="0" y="0"/>
          <a:chExt cx="0" cy="0"/>
        </a:xfrm>
      </p:grpSpPr>
      <p:pic>
        <p:nvPicPr>
          <p:cNvPr id="4" name="Content Placeholder 3" descr="sprindyte_.jpg"/>
          <p:cNvPicPr>
            <a:picLocks noGrp="1" noChangeAspect="1"/>
          </p:cNvPicPr>
          <p:nvPr>
            <p:ph idx="1"/>
          </p:nvPr>
        </p:nvPicPr>
        <p:blipFill>
          <a:blip r:embed="rId2" cstate="print"/>
          <a:stretch>
            <a:fillRect/>
          </a:stretch>
        </p:blipFill>
        <p:spPr>
          <a:xfrm>
            <a:off x="539552" y="1340768"/>
            <a:ext cx="2809099" cy="3520994"/>
          </a:xfrm>
          <a:prstGeom prst="rect">
            <a:avLst/>
          </a:prstGeom>
          <a:ln>
            <a:noFill/>
          </a:ln>
          <a:effectLst>
            <a:softEdge rad="112500"/>
          </a:effectLst>
        </p:spPr>
      </p:pic>
      <p:sp>
        <p:nvSpPr>
          <p:cNvPr id="5" name="Rectangle 4"/>
          <p:cNvSpPr/>
          <p:nvPr/>
        </p:nvSpPr>
        <p:spPr>
          <a:xfrm>
            <a:off x="4067944" y="1628800"/>
            <a:ext cx="4572000" cy="2862322"/>
          </a:xfrm>
          <a:prstGeom prst="rect">
            <a:avLst/>
          </a:prstGeom>
        </p:spPr>
        <p:txBody>
          <a:bodyPr>
            <a:spAutoFit/>
          </a:bodyPr>
          <a:lstStyle/>
          <a:p>
            <a:r>
              <a:rPr lang="lt-LT" sz="2000" b="1" dirty="0" smtClean="0">
                <a:latin typeface="Segoe UI Semibold" pitchFamily="34" charset="0"/>
                <a:cs typeface="Times New Roman" pitchFamily="18" charset="0"/>
              </a:rPr>
              <a:t>“…subtilaus bendravimo erdvėje nuolat tvyro neištarti klausimai, nutylėti atsakymai, o byloja gestai, žvilgsniai, drabužių spalvos ir klostės, meteorologiniai reiškiniai, supančių daiktų tirštuma, rafinuotos ar kičinės detalės. Detalės - beveik visada vidinių charakteristikų, psichologinių situacijų ar būsenų šifrai</a:t>
            </a:r>
            <a:r>
              <a:rPr lang="lt-LT" sz="2000" dirty="0" smtClean="0">
                <a:latin typeface="Times New Roman" pitchFamily="18" charset="0"/>
                <a:cs typeface="Times New Roman" pitchFamily="18" charset="0"/>
              </a:rPr>
              <a:t>.”</a:t>
            </a:r>
          </a:p>
        </p:txBody>
      </p:sp>
      <p:sp>
        <p:nvSpPr>
          <p:cNvPr id="6" name="Rectangle 5"/>
          <p:cNvSpPr/>
          <p:nvPr/>
        </p:nvSpPr>
        <p:spPr>
          <a:xfrm>
            <a:off x="-252536" y="5085184"/>
            <a:ext cx="4572000" cy="646331"/>
          </a:xfrm>
          <a:prstGeom prst="rect">
            <a:avLst/>
          </a:prstGeom>
        </p:spPr>
        <p:txBody>
          <a:bodyPr>
            <a:spAutoFit/>
          </a:bodyPr>
          <a:lstStyle/>
          <a:p>
            <a:pPr algn="ctr"/>
            <a:r>
              <a:rPr lang="lt-LT" b="1" dirty="0" err="1" smtClean="0">
                <a:solidFill>
                  <a:schemeClr val="bg1"/>
                </a:solidFill>
              </a:rPr>
              <a:t>Sprindytė</a:t>
            </a:r>
            <a:r>
              <a:rPr lang="lt-LT" b="1" dirty="0" smtClean="0">
                <a:solidFill>
                  <a:schemeClr val="bg1"/>
                </a:solidFill>
              </a:rPr>
              <a:t> Jūratė</a:t>
            </a:r>
            <a:r>
              <a:rPr lang="lt-LT" dirty="0" smtClean="0">
                <a:solidFill>
                  <a:schemeClr val="bg1"/>
                </a:solidFill>
              </a:rPr>
              <a:t>,</a:t>
            </a:r>
          </a:p>
          <a:p>
            <a:pPr algn="ctr"/>
            <a:r>
              <a:rPr lang="lt-LT" dirty="0" smtClean="0">
                <a:solidFill>
                  <a:schemeClr val="bg1"/>
                </a:solidFill>
              </a:rPr>
              <a:t> literatūrologė, literatūros kritikė</a:t>
            </a:r>
            <a:endParaRPr lang="lt-LT"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Zmogeliukas%20su%20lupa.jpg"/>
          <p:cNvPicPr>
            <a:picLocks noGrp="1" noChangeAspect="1"/>
          </p:cNvPicPr>
          <p:nvPr>
            <p:ph idx="1"/>
          </p:nvPr>
        </p:nvPicPr>
        <p:blipFill>
          <a:blip r:embed="rId2" cstate="print"/>
          <a:stretch>
            <a:fillRect/>
          </a:stretch>
        </p:blipFill>
        <p:spPr>
          <a:xfrm>
            <a:off x="179512" y="1124744"/>
            <a:ext cx="3744416" cy="3744416"/>
          </a:xfrm>
          <a:prstGeom prst="rect">
            <a:avLst/>
          </a:prstGeom>
          <a:ln>
            <a:noFill/>
          </a:ln>
          <a:effectLst>
            <a:softEdge rad="112500"/>
          </a:effectLst>
        </p:spPr>
      </p:pic>
      <p:sp>
        <p:nvSpPr>
          <p:cNvPr id="5" name="Rectangle 4"/>
          <p:cNvSpPr/>
          <p:nvPr/>
        </p:nvSpPr>
        <p:spPr>
          <a:xfrm>
            <a:off x="3851920" y="1412776"/>
            <a:ext cx="5112568" cy="3477875"/>
          </a:xfrm>
          <a:prstGeom prst="rect">
            <a:avLst/>
          </a:prstGeom>
        </p:spPr>
        <p:txBody>
          <a:bodyPr wrap="square">
            <a:spAutoFit/>
          </a:bodyPr>
          <a:lstStyle/>
          <a:p>
            <a:pPr algn="ctr"/>
            <a:r>
              <a:rPr lang="lt-LT" sz="2000" dirty="0" smtClean="0">
                <a:latin typeface="Times New Roman" pitchFamily="18" charset="0"/>
                <a:cs typeface="Times New Roman" pitchFamily="18" charset="0"/>
              </a:rPr>
              <a:t>“Dėmesiu mažmožiui ji radikaliai oponavo sovietinės prozos gigantomanijai, temų „</a:t>
            </a:r>
            <a:r>
              <a:rPr lang="lt-LT" sz="2000" dirty="0" err="1" smtClean="0">
                <a:latin typeface="Times New Roman" pitchFamily="18" charset="0"/>
                <a:cs typeface="Times New Roman" pitchFamily="18" charset="0"/>
              </a:rPr>
              <a:t>nereikšmingumas</a:t>
            </a:r>
            <a:r>
              <a:rPr lang="lt-LT" sz="2000" dirty="0" smtClean="0">
                <a:latin typeface="Times New Roman" pitchFamily="18" charset="0"/>
                <a:cs typeface="Times New Roman" pitchFamily="18" charset="0"/>
              </a:rPr>
              <a:t>“ (šeima, vienatvė, meilės stygius, vaikystės traumos) buvo iššūkis to meto literatūros reikalavimams. </a:t>
            </a:r>
            <a:r>
              <a:rPr lang="lt-LT" sz="2000" dirty="0" err="1" smtClean="0">
                <a:latin typeface="Times New Roman" pitchFamily="18" charset="0"/>
                <a:cs typeface="Times New Roman" pitchFamily="18" charset="0"/>
              </a:rPr>
              <a:t>Punktyriškas</a:t>
            </a:r>
            <a:r>
              <a:rPr lang="lt-LT" sz="2000" dirty="0" smtClean="0">
                <a:latin typeface="Times New Roman" pitchFamily="18" charset="0"/>
                <a:cs typeface="Times New Roman" pitchFamily="18" charset="0"/>
              </a:rPr>
              <a:t> pasakojimas, dėmesys detalei susijęs su autorės nedeklaruojamomis nuostatomis, kad gyvenime nėra bereikšmių dalykų, o žmogų atskleidžia ne jo parodomasis elgesys ir kalbos apie save, bet kasdieniškos smulkmenos, išduodančios jautrumą ar abejingumą šalia esantiems.”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pic>
        <p:nvPicPr>
          <p:cNvPr id="4" name="Content Placeholder 3" descr="Zmogeliukas-su-knyga-21.jpg"/>
          <p:cNvPicPr>
            <a:picLocks noGrp="1" noChangeAspect="1"/>
          </p:cNvPicPr>
          <p:nvPr>
            <p:ph idx="1"/>
          </p:nvPr>
        </p:nvPicPr>
        <p:blipFill>
          <a:blip r:embed="rId2" cstate="print"/>
          <a:stretch>
            <a:fillRect/>
          </a:stretch>
        </p:blipFill>
        <p:spPr>
          <a:xfrm>
            <a:off x="323528" y="1412776"/>
            <a:ext cx="3240360" cy="4294452"/>
          </a:xfrm>
          <a:prstGeom prst="rect">
            <a:avLst/>
          </a:prstGeom>
          <a:ln>
            <a:noFill/>
          </a:ln>
          <a:effectLst>
            <a:softEdge rad="112500"/>
          </a:effectLst>
        </p:spPr>
      </p:pic>
      <p:sp>
        <p:nvSpPr>
          <p:cNvPr id="5" name="Rectangle 4"/>
          <p:cNvSpPr/>
          <p:nvPr/>
        </p:nvSpPr>
        <p:spPr>
          <a:xfrm>
            <a:off x="4211960" y="1124744"/>
            <a:ext cx="4572000" cy="4524315"/>
          </a:xfrm>
          <a:prstGeom prst="rect">
            <a:avLst/>
          </a:prstGeom>
        </p:spPr>
        <p:txBody>
          <a:bodyPr>
            <a:spAutoFit/>
          </a:bodyPr>
          <a:lstStyle/>
          <a:p>
            <a:r>
              <a:rPr lang="lt-LT" dirty="0" smtClean="0">
                <a:latin typeface="Times New Roman" pitchFamily="18" charset="0"/>
                <a:cs typeface="Times New Roman" pitchFamily="18" charset="0"/>
              </a:rPr>
              <a:t>“Paskutiniuose rinkiniuose stiprėja socialinė problematika, vaizduojama tamsioji gyvenimo pusė – neapsaugoti vaikai, senukai, siaubingos mirtys, dingimai. Tai užuominos ir ženklai, kad visas pasaulis nesaugus, apimtas destrukcijos. Mirčiai nuplėšiamas šventumas, panašiai kaip absurdo pjesėse. 1996 m. pasirodžiusi knyga “Užpustytas traukinys” laikoma geriausia mažosios prozos knyga po nepriklausomybės atgavimo. Ilgą laiką </a:t>
            </a:r>
            <a:r>
              <a:rPr lang="lt-LT" dirty="0" err="1" smtClean="0">
                <a:latin typeface="Times New Roman" pitchFamily="18" charset="0"/>
                <a:cs typeface="Times New Roman" pitchFamily="18" charset="0"/>
              </a:rPr>
              <a:t>Vilimaitės</a:t>
            </a:r>
            <a:r>
              <a:rPr lang="lt-LT" dirty="0" smtClean="0">
                <a:latin typeface="Times New Roman" pitchFamily="18" charset="0"/>
                <a:cs typeface="Times New Roman" pitchFamily="18" charset="0"/>
              </a:rPr>
              <a:t> kūryba egzistavo lietuvių literatūros nuošalėje, bet 2002 m. išleista visos kūrybos rinktinė “Papartynų saulė” sulaukė didelio pripažinimo: Lietuvių literatūros instituto komisija išrinko rinktinę geriausia metų knyga, 2003 m. rašytoja apdovanota Nacionaline literatūros premija.”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a:gsLst>
            <a:gs pos="0">
              <a:srgbClr val="669900"/>
            </a:gs>
            <a:gs pos="50000">
              <a:srgbClr val="9CB86E"/>
            </a:gs>
            <a:gs pos="100000">
              <a:srgbClr val="156B1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5157192"/>
            <a:ext cx="8229600" cy="1020762"/>
          </a:xfrm>
        </p:spPr>
        <p:txBody>
          <a:bodyPr/>
          <a:lstStyle/>
          <a:p>
            <a:r>
              <a:rPr lang="lt-LT" sz="2400" dirty="0" smtClean="0">
                <a:latin typeface="Times New Roman" pitchFamily="18" charset="0"/>
                <a:cs typeface="Times New Roman" pitchFamily="18" charset="0"/>
              </a:rPr>
              <a:t>literatūros tyrinėtoja, habilituota humanitarinių mokslų daktarė apie Bitę </a:t>
            </a:r>
            <a:r>
              <a:rPr lang="lt-LT" sz="2400" dirty="0" err="1" smtClean="0">
                <a:latin typeface="Times New Roman" pitchFamily="18" charset="0"/>
                <a:cs typeface="Times New Roman" pitchFamily="18" charset="0"/>
              </a:rPr>
              <a:t>Vilimaitę</a:t>
            </a:r>
            <a:endParaRPr lang="lt-LT" sz="2400" dirty="0">
              <a:latin typeface="Times New Roman" pitchFamily="18" charset="0"/>
              <a:cs typeface="Times New Roman" pitchFamily="18" charset="0"/>
            </a:endParaRPr>
          </a:p>
        </p:txBody>
      </p:sp>
      <p:pic>
        <p:nvPicPr>
          <p:cNvPr id="4" name="Picture 3" descr="news_one_photo_1_20091023144337.jpg"/>
          <p:cNvPicPr>
            <a:picLocks noChangeAspect="1"/>
          </p:cNvPicPr>
          <p:nvPr/>
        </p:nvPicPr>
        <p:blipFill>
          <a:blip r:embed="rId2" cstate="print"/>
          <a:stretch>
            <a:fillRect/>
          </a:stretch>
        </p:blipFill>
        <p:spPr>
          <a:xfrm>
            <a:off x="2123728" y="836712"/>
            <a:ext cx="5146543" cy="3859907"/>
          </a:xfrm>
          <a:prstGeom prst="rect">
            <a:avLst/>
          </a:prstGeom>
          <a:ln>
            <a:noFill/>
          </a:ln>
          <a:effectLst>
            <a:softEdge rad="112500"/>
          </a:effectLst>
        </p:spPr>
      </p:pic>
      <p:sp>
        <p:nvSpPr>
          <p:cNvPr id="5" name="Rectangle 4"/>
          <p:cNvSpPr/>
          <p:nvPr/>
        </p:nvSpPr>
        <p:spPr>
          <a:xfrm>
            <a:off x="1835696" y="188640"/>
            <a:ext cx="5960863" cy="584775"/>
          </a:xfrm>
          <a:prstGeom prst="rect">
            <a:avLst/>
          </a:prstGeom>
        </p:spPr>
        <p:txBody>
          <a:bodyPr wrap="none">
            <a:spAutoFit/>
          </a:bodyPr>
          <a:lstStyle/>
          <a:p>
            <a:r>
              <a:rPr lang="lt-LT" sz="3200" b="1" dirty="0" smtClean="0">
                <a:solidFill>
                  <a:schemeClr val="accent3">
                    <a:lumMod val="40000"/>
                    <a:lumOff val="60000"/>
                  </a:schemeClr>
                </a:solidFill>
              </a:rPr>
              <a:t>Viktorija Daujotytė-</a:t>
            </a:r>
            <a:r>
              <a:rPr lang="lt-LT" sz="3200" b="1" dirty="0" err="1" smtClean="0">
                <a:solidFill>
                  <a:schemeClr val="accent3">
                    <a:lumMod val="40000"/>
                    <a:lumOff val="60000"/>
                  </a:schemeClr>
                </a:solidFill>
              </a:rPr>
              <a:t>Pakerienė</a:t>
            </a:r>
            <a:r>
              <a:rPr lang="lt-LT" sz="3200" b="1" dirty="0" smtClean="0">
                <a:solidFill>
                  <a:schemeClr val="accent3">
                    <a:lumMod val="40000"/>
                    <a:lumOff val="60000"/>
                  </a:schemeClr>
                </a:solidFill>
              </a:rPr>
              <a:t> </a:t>
            </a:r>
            <a:endParaRPr lang="lt-LT" sz="3200" b="1" dirty="0">
              <a:solidFill>
                <a:schemeClr val="accent3">
                  <a:lumMod val="40000"/>
                  <a:lumOff val="60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a:gsLst>
            <a:gs pos="21000">
              <a:srgbClr val="669900"/>
            </a:gs>
            <a:gs pos="0">
              <a:srgbClr val="9CB86E"/>
            </a:gs>
            <a:gs pos="100000">
              <a:srgbClr val="156B13"/>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179512" y="1484784"/>
            <a:ext cx="8748464" cy="2862322"/>
          </a:xfrm>
          <a:prstGeom prst="rect">
            <a:avLst/>
          </a:prstGeom>
        </p:spPr>
        <p:txBody>
          <a:bodyPr wrap="square">
            <a:spAutoFit/>
          </a:bodyPr>
          <a:lstStyle/>
          <a:p>
            <a:pPr algn="ctr"/>
            <a:r>
              <a:rPr lang="lt-LT" sz="2000" dirty="0" smtClean="0">
                <a:solidFill>
                  <a:schemeClr val="bg2">
                    <a:lumMod val="10000"/>
                  </a:schemeClr>
                </a:solidFill>
                <a:latin typeface="Times New Roman" pitchFamily="18" charset="0"/>
                <a:cs typeface="Times New Roman" pitchFamily="18" charset="0"/>
              </a:rPr>
              <a:t>“Bitė </a:t>
            </a:r>
            <a:r>
              <a:rPr lang="lt-LT" sz="2000" dirty="0" err="1" smtClean="0">
                <a:solidFill>
                  <a:schemeClr val="bg2">
                    <a:lumMod val="10000"/>
                  </a:schemeClr>
                </a:solidFill>
                <a:latin typeface="Times New Roman" pitchFamily="18" charset="0"/>
                <a:cs typeface="Times New Roman" pitchFamily="18" charset="0"/>
              </a:rPr>
              <a:t>Vilimaitė</a:t>
            </a:r>
            <a:r>
              <a:rPr lang="lt-LT" sz="2000" dirty="0" smtClean="0">
                <a:solidFill>
                  <a:schemeClr val="bg2">
                    <a:lumMod val="10000"/>
                  </a:schemeClr>
                </a:solidFill>
                <a:latin typeface="Times New Roman" pitchFamily="18" charset="0"/>
                <a:cs typeface="Times New Roman" pitchFamily="18" charset="0"/>
              </a:rPr>
              <a:t> mato gyvenimą, mato ir girdi jį iš pačių pažemių, iš pačių varganiausių, silpniausių: beglobių vaikų, niekam nebereikalingų senų žmonių. Tai nėra temos (vaikų, senų, pavargėlių), tai tiesiog gyvenimo girdėjimas - jo žemųjų gaidų, jo užguito tono. Apsakyme "Šaltoji ugnis" mažas vaikas, pabėgęs iš internato, nori išvažiuoti traukiniu (traukinys B. </a:t>
            </a:r>
            <a:r>
              <a:rPr lang="lt-LT" sz="2000" dirty="0" err="1" smtClean="0">
                <a:solidFill>
                  <a:schemeClr val="bg2">
                    <a:lumMod val="10000"/>
                  </a:schemeClr>
                </a:solidFill>
                <a:latin typeface="Times New Roman" pitchFamily="18" charset="0"/>
                <a:cs typeface="Times New Roman" pitchFamily="18" charset="0"/>
              </a:rPr>
              <a:t>Vilimaitės</a:t>
            </a:r>
            <a:r>
              <a:rPr lang="lt-LT" sz="2000" dirty="0" smtClean="0">
                <a:solidFill>
                  <a:schemeClr val="bg2">
                    <a:lumMod val="10000"/>
                  </a:schemeClr>
                </a:solidFill>
                <a:latin typeface="Times New Roman" pitchFamily="18" charset="0"/>
                <a:cs typeface="Times New Roman" pitchFamily="18" charset="0"/>
              </a:rPr>
              <a:t> apsakymuose apskritai svarbus: užpustytas, užsidegantis, galimybių ir </a:t>
            </a:r>
            <a:r>
              <a:rPr lang="lt-LT" sz="2000" dirty="0" err="1" smtClean="0">
                <a:solidFill>
                  <a:schemeClr val="bg2">
                    <a:lumMod val="10000"/>
                  </a:schemeClr>
                </a:solidFill>
                <a:latin typeface="Times New Roman" pitchFamily="18" charset="0"/>
                <a:cs typeface="Times New Roman" pitchFamily="18" charset="0"/>
              </a:rPr>
              <a:t>negalimybių</a:t>
            </a:r>
            <a:r>
              <a:rPr lang="lt-LT" sz="2000" dirty="0" smtClean="0">
                <a:solidFill>
                  <a:schemeClr val="bg2">
                    <a:lumMod val="10000"/>
                  </a:schemeClr>
                </a:solidFill>
                <a:latin typeface="Times New Roman" pitchFamily="18" charset="0"/>
                <a:cs typeface="Times New Roman" pitchFamily="18" charset="0"/>
              </a:rPr>
              <a:t> lydinys), bet yra sulaikomas. Jis nieko neturi. Jis yra vienas. Girdėdamas milicininko ir budėtojo pokalbį, kad sūnus papjovė tėvą, jis pagalvoja, "kad savo tėvą irgi galėtų lengvai papjauti, jeigu tik kada nors susitiktų gyvenimo kelyje”</a:t>
            </a:r>
            <a:endParaRPr lang="lt-LT" sz="200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a:gsLst>
            <a:gs pos="18000">
              <a:srgbClr val="669900">
                <a:alpha val="83000"/>
              </a:srgbClr>
            </a:gs>
            <a:gs pos="0">
              <a:srgbClr val="9CB86E"/>
            </a:gs>
            <a:gs pos="100000">
              <a:srgbClr val="156B13"/>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lt-LT" sz="2000" dirty="0" smtClean="0">
                <a:solidFill>
                  <a:schemeClr val="bg2">
                    <a:lumMod val="90000"/>
                  </a:schemeClr>
                </a:solidFill>
                <a:latin typeface="Times New Roman" pitchFamily="18" charset="0"/>
                <a:cs typeface="Times New Roman" pitchFamily="18" charset="0"/>
              </a:rPr>
              <a:t>		</a:t>
            </a:r>
            <a:r>
              <a:rPr lang="lt-LT" sz="2000" b="0" dirty="0" smtClean="0">
                <a:solidFill>
                  <a:schemeClr val="bg2">
                    <a:lumMod val="10000"/>
                  </a:schemeClr>
                </a:solidFill>
                <a:latin typeface="Times New Roman" pitchFamily="18" charset="0"/>
                <a:cs typeface="Times New Roman" pitchFamily="18" charset="0"/>
              </a:rPr>
              <a:t>"</a:t>
            </a:r>
            <a:r>
              <a:rPr lang="lt-LT" sz="2000" b="0" dirty="0" err="1" smtClean="0">
                <a:solidFill>
                  <a:schemeClr val="bg2">
                    <a:lumMod val="10000"/>
                  </a:schemeClr>
                </a:solidFill>
                <a:latin typeface="Times New Roman" pitchFamily="18" charset="0"/>
                <a:cs typeface="Times New Roman" pitchFamily="18" charset="0"/>
              </a:rPr>
              <a:t>Homo</a:t>
            </a:r>
            <a:r>
              <a:rPr lang="lt-LT" sz="2000" b="0" dirty="0" smtClean="0">
                <a:solidFill>
                  <a:schemeClr val="bg2">
                    <a:lumMod val="10000"/>
                  </a:schemeClr>
                </a:solidFill>
                <a:latin typeface="Times New Roman" pitchFamily="18" charset="0"/>
                <a:cs typeface="Times New Roman" pitchFamily="18" charset="0"/>
              </a:rPr>
              <a:t> </a:t>
            </a:r>
            <a:r>
              <a:rPr lang="lt-LT" sz="2000" b="0" dirty="0" err="1" smtClean="0">
                <a:solidFill>
                  <a:schemeClr val="bg2">
                    <a:lumMod val="10000"/>
                  </a:schemeClr>
                </a:solidFill>
                <a:latin typeface="Times New Roman" pitchFamily="18" charset="0"/>
                <a:cs typeface="Times New Roman" pitchFamily="18" charset="0"/>
              </a:rPr>
              <a:t>sapiens</a:t>
            </a:r>
            <a:r>
              <a:rPr lang="lt-LT" sz="2000" b="0" dirty="0" smtClean="0">
                <a:solidFill>
                  <a:schemeClr val="bg2">
                    <a:lumMod val="10000"/>
                  </a:schemeClr>
                </a:solidFill>
                <a:latin typeface="Times New Roman" pitchFamily="18" charset="0"/>
                <a:cs typeface="Times New Roman" pitchFamily="18" charset="0"/>
              </a:rPr>
              <a:t>", mažas žmogus baugioje </a:t>
            </a:r>
            <a:r>
              <a:rPr lang="lt-LT" sz="2000" b="0" dirty="0" err="1" smtClean="0">
                <a:solidFill>
                  <a:schemeClr val="bg2">
                    <a:lumMod val="10000"/>
                  </a:schemeClr>
                </a:solidFill>
                <a:latin typeface="Times New Roman" pitchFamily="18" charset="0"/>
                <a:cs typeface="Times New Roman" pitchFamily="18" charset="0"/>
              </a:rPr>
              <a:t>apleistyje</a:t>
            </a:r>
            <a:r>
              <a:rPr lang="lt-LT" sz="2000" b="0" dirty="0" smtClean="0">
                <a:solidFill>
                  <a:schemeClr val="bg2">
                    <a:lumMod val="10000"/>
                  </a:schemeClr>
                </a:solidFill>
                <a:latin typeface="Times New Roman" pitchFamily="18" charset="0"/>
                <a:cs typeface="Times New Roman" pitchFamily="18" charset="0"/>
              </a:rPr>
              <a:t>, - širdies ir kūno. Vienas </a:t>
            </a:r>
            <a:r>
              <a:rPr lang="lt-LT" sz="2000" b="0" dirty="0" err="1" smtClean="0">
                <a:solidFill>
                  <a:schemeClr val="bg2">
                    <a:lumMod val="10000"/>
                  </a:schemeClr>
                </a:solidFill>
                <a:latin typeface="Times New Roman" pitchFamily="18" charset="0"/>
                <a:cs typeface="Times New Roman" pitchFamily="18" charset="0"/>
              </a:rPr>
              <a:t>dykroje</a:t>
            </a:r>
            <a:r>
              <a:rPr lang="lt-LT" sz="2000" b="0" dirty="0" smtClean="0">
                <a:solidFill>
                  <a:schemeClr val="bg2">
                    <a:lumMod val="10000"/>
                  </a:schemeClr>
                </a:solidFill>
                <a:latin typeface="Times New Roman" pitchFamily="18" charset="0"/>
                <a:cs typeface="Times New Roman" pitchFamily="18" charset="0"/>
              </a:rPr>
              <a:t>, kur jis niekam nesvarbus, tik trukdantis. Lyg Gabrielės Petkevičaitės-Bitės "</a:t>
            </a:r>
            <a:r>
              <a:rPr lang="lt-LT" sz="2000" b="0" dirty="0" err="1" smtClean="0">
                <a:solidFill>
                  <a:schemeClr val="bg2">
                    <a:lumMod val="10000"/>
                  </a:schemeClr>
                </a:solidFill>
                <a:latin typeface="Times New Roman" pitchFamily="18" charset="0"/>
                <a:cs typeface="Times New Roman" pitchFamily="18" charset="0"/>
              </a:rPr>
              <a:t>Homo</a:t>
            </a:r>
            <a:r>
              <a:rPr lang="lt-LT" sz="2000" b="0" dirty="0" smtClean="0">
                <a:solidFill>
                  <a:schemeClr val="bg2">
                    <a:lumMod val="10000"/>
                  </a:schemeClr>
                </a:solidFill>
                <a:latin typeface="Times New Roman" pitchFamily="18" charset="0"/>
                <a:cs typeface="Times New Roman" pitchFamily="18" charset="0"/>
              </a:rPr>
              <a:t> </a:t>
            </a:r>
            <a:r>
              <a:rPr lang="lt-LT" sz="2000" b="0" dirty="0" err="1" smtClean="0">
                <a:solidFill>
                  <a:schemeClr val="bg2">
                    <a:lumMod val="10000"/>
                  </a:schemeClr>
                </a:solidFill>
                <a:latin typeface="Times New Roman" pitchFamily="18" charset="0"/>
                <a:cs typeface="Times New Roman" pitchFamily="18" charset="0"/>
              </a:rPr>
              <a:t>sapiens</a:t>
            </a:r>
            <a:r>
              <a:rPr lang="lt-LT" sz="2000" b="0" dirty="0" smtClean="0">
                <a:solidFill>
                  <a:schemeClr val="bg2">
                    <a:lumMod val="10000"/>
                  </a:schemeClr>
                </a:solidFill>
                <a:latin typeface="Times New Roman" pitchFamily="18" charset="0"/>
                <a:cs typeface="Times New Roman" pitchFamily="18" charset="0"/>
              </a:rPr>
              <a:t>" </a:t>
            </a:r>
            <a:r>
              <a:rPr lang="lt-LT" sz="2000" b="0" dirty="0" err="1" smtClean="0">
                <a:solidFill>
                  <a:schemeClr val="bg2">
                    <a:lumMod val="10000"/>
                  </a:schemeClr>
                </a:solidFill>
                <a:latin typeface="Times New Roman" pitchFamily="18" charset="0"/>
                <a:cs typeface="Times New Roman" pitchFamily="18" charset="0"/>
              </a:rPr>
              <a:t>atošauka</a:t>
            </a:r>
            <a:r>
              <a:rPr lang="lt-LT" sz="2000" b="0" dirty="0" smtClean="0">
                <a:solidFill>
                  <a:schemeClr val="bg2">
                    <a:lumMod val="10000"/>
                  </a:schemeClr>
                </a:solidFill>
                <a:latin typeface="Times New Roman" pitchFamily="18" charset="0"/>
                <a:cs typeface="Times New Roman" pitchFamily="18" charset="0"/>
              </a:rPr>
              <a:t>, bet ne tiesioginė, o iškylanti iš to paties gyvenimo požemio - iš užguitųjų, apleistųjų. Sunku išlaikyti savaime sunkios temos įtampą. Bitė </a:t>
            </a:r>
            <a:r>
              <a:rPr lang="lt-LT" sz="2000" b="0" dirty="0" err="1" smtClean="0">
                <a:solidFill>
                  <a:schemeClr val="bg2">
                    <a:lumMod val="10000"/>
                  </a:schemeClr>
                </a:solidFill>
                <a:latin typeface="Times New Roman" pitchFamily="18" charset="0"/>
                <a:cs typeface="Times New Roman" pitchFamily="18" charset="0"/>
              </a:rPr>
              <a:t>Vilimaitė</a:t>
            </a:r>
            <a:r>
              <a:rPr lang="lt-LT" sz="2000" b="0" dirty="0" smtClean="0">
                <a:solidFill>
                  <a:schemeClr val="bg2">
                    <a:lumMod val="10000"/>
                  </a:schemeClr>
                </a:solidFill>
                <a:latin typeface="Times New Roman" pitchFamily="18" charset="0"/>
                <a:cs typeface="Times New Roman" pitchFamily="18" charset="0"/>
              </a:rPr>
              <a:t> lyg ir žengia atgal: nebesiekia teksto vidinės sklaidos, o tarsi užkloja ant jo kitą sluoksnį - melodraminio komentaro ("Jį surado gulintį ta poza, kuria užmiega amžinu miegu visi bedaliai; taip susirietęs, kad kūnas kuo ilgiau išsaugotų šilumą"). Ir šiuo keliu eidama, ji perima G. Petkevičaitės-Bitės pasaulio girdėjimą ir matymą. Ji ir stilistiškai kūrinio pabaigoje dar suteikia apibendrinimo galimybę.</a:t>
            </a:r>
            <a:endParaRPr lang="lt-LT" sz="2000" b="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a:gsLst>
            <a:gs pos="34000">
              <a:srgbClr val="669900">
                <a:alpha val="83000"/>
              </a:srgbClr>
            </a:gs>
            <a:gs pos="0">
              <a:srgbClr val="9CB86E"/>
            </a:gs>
            <a:gs pos="0">
              <a:srgbClr val="156B13"/>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lt-LT" sz="1600" dirty="0" smtClean="0">
                <a:solidFill>
                  <a:schemeClr val="bg2">
                    <a:lumMod val="90000"/>
                  </a:schemeClr>
                </a:solidFill>
                <a:latin typeface="Times New Roman" pitchFamily="18" charset="0"/>
                <a:cs typeface="Times New Roman" pitchFamily="18" charset="0"/>
              </a:rPr>
              <a:t>		</a:t>
            </a:r>
            <a:r>
              <a:rPr lang="lt-LT" sz="2000" b="0" dirty="0" smtClean="0">
                <a:solidFill>
                  <a:schemeClr val="bg2">
                    <a:lumMod val="10000"/>
                  </a:schemeClr>
                </a:solidFill>
                <a:latin typeface="Times New Roman" pitchFamily="18" charset="0"/>
                <a:cs typeface="Times New Roman" pitchFamily="18" charset="0"/>
              </a:rPr>
              <a:t>  Pasaulis tarsi dar sykį pamatuojamas tuo matu, kurį iškėlė sukurtas tekstas - bedalio, niekam nereikalingo vaiko, turėjusio valios per rudenio polaidį (nuneštas tiltas) perbristi per brastą, nueiti ilgą kelią į mirtį kaip išsigelbėjimą. Tačiau kai problema nustoja skleidusis pati iš savęs ir perduodama pasakotojo valiai, tekstas susilpnėja, neranda tikslaus (tai - pabaigos akimirka) taško. Paskutinis "Šaltosios ugnies" sakinys ("Jo nueita didžiulis vargingas kelias į mirtį, kaip į išsigelbėjimą") yra sakinys po pabaigos. Bet ne apie tai kalba. Svarbiausia kūrybos principas, vedantis į skausmingųjų gyvenimo situacijų tyrinėjimą - iki pat </a:t>
            </a:r>
            <a:r>
              <a:rPr lang="lt-LT" sz="2000" b="0" dirty="0" err="1" smtClean="0">
                <a:solidFill>
                  <a:schemeClr val="bg2">
                    <a:lumMod val="10000"/>
                  </a:schemeClr>
                </a:solidFill>
                <a:latin typeface="Times New Roman" pitchFamily="18" charset="0"/>
                <a:cs typeface="Times New Roman" pitchFamily="18" charset="0"/>
              </a:rPr>
              <a:t>dabartiškiausios</a:t>
            </a:r>
            <a:r>
              <a:rPr lang="lt-LT" sz="2000" b="0" dirty="0" smtClean="0">
                <a:solidFill>
                  <a:schemeClr val="bg2">
                    <a:lumMod val="10000"/>
                  </a:schemeClr>
                </a:solidFill>
                <a:latin typeface="Times New Roman" pitchFamily="18" charset="0"/>
                <a:cs typeface="Times New Roman" pitchFamily="18" charset="0"/>
              </a:rPr>
              <a:t> dabarties, kuri visada yra klausianti ir atsakymo ieškanti.”</a:t>
            </a:r>
            <a:endParaRPr lang="lt-LT" sz="2000" b="0" dirty="0" smtClean="0">
              <a:solidFill>
                <a:schemeClr val="bg2">
                  <a:lumMod val="10000"/>
                </a:schemeClr>
              </a:solidFill>
            </a:endParaRPr>
          </a:p>
          <a:p>
            <a:endParaRPr lang="lt-LT" sz="1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itle 1"/>
          <p:cNvSpPr txBox="1">
            <a:spLocks/>
          </p:cNvSpPr>
          <p:nvPr/>
        </p:nvSpPr>
        <p:spPr>
          <a:xfrm rot="16200000">
            <a:off x="-2362200" y="2743200"/>
            <a:ext cx="6324600" cy="1143000"/>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lt-LT" sz="4400" b="1" noProof="0" dirty="0" smtClean="0">
                <a:solidFill>
                  <a:schemeClr val="bg2">
                    <a:lumMod val="10000"/>
                  </a:schemeClr>
                </a:solidFill>
                <a:latin typeface="+mn-lt"/>
                <a:ea typeface="+mj-ea"/>
                <a:cs typeface="+mj-cs"/>
              </a:rPr>
              <a:t>Literatūra</a:t>
            </a:r>
            <a:endParaRPr kumimoji="0" lang="en-US" sz="2000" b="1" i="0" u="none" strike="noStrike" kern="1200" cap="none" spc="0" normalizeH="0" baseline="0" noProof="0" dirty="0">
              <a:ln>
                <a:noFill/>
              </a:ln>
              <a:solidFill>
                <a:schemeClr val="bg2">
                  <a:lumMod val="10000"/>
                </a:schemeClr>
              </a:solidFill>
              <a:effectLst/>
              <a:uLnTx/>
              <a:uFillTx/>
              <a:latin typeface="+mn-lt"/>
              <a:ea typeface="+mj-ea"/>
              <a:cs typeface="+mj-cs"/>
            </a:endParaRPr>
          </a:p>
        </p:txBody>
      </p:sp>
      <p:sp>
        <p:nvSpPr>
          <p:cNvPr id="11" name="TextBox 10"/>
          <p:cNvSpPr txBox="1"/>
          <p:nvPr/>
        </p:nvSpPr>
        <p:spPr>
          <a:xfrm>
            <a:off x="2195736" y="260648"/>
            <a:ext cx="6192688" cy="3693319"/>
          </a:xfrm>
          <a:prstGeom prst="rect">
            <a:avLst/>
          </a:prstGeom>
          <a:noFill/>
        </p:spPr>
        <p:txBody>
          <a:bodyPr wrap="square" rtlCol="0">
            <a:spAutoFit/>
          </a:bodyPr>
          <a:lstStyle/>
          <a:p>
            <a:pPr>
              <a:buFont typeface="Arial" pitchFamily="34" charset="0"/>
              <a:buChar char="•"/>
            </a:pPr>
            <a:r>
              <a:rPr lang="lt-LT" dirty="0" smtClean="0">
                <a:solidFill>
                  <a:schemeClr val="bg2">
                    <a:lumMod val="10000"/>
                  </a:schemeClr>
                </a:solidFill>
              </a:rPr>
              <a:t> http:/ziniukai.com/bite-vilimaite/</a:t>
            </a:r>
          </a:p>
          <a:p>
            <a:pPr>
              <a:buFont typeface="Arial" pitchFamily="34" charset="0"/>
              <a:buChar char="•"/>
            </a:pPr>
            <a:r>
              <a:rPr lang="lt-LT" dirty="0" smtClean="0">
                <a:solidFill>
                  <a:schemeClr val="bg2">
                    <a:lumMod val="10000"/>
                  </a:schemeClr>
                </a:solidFill>
              </a:rPr>
              <a:t>http://www.rasytojai.lt/writers.php?id=261&amp;sritis=rasytojai</a:t>
            </a:r>
          </a:p>
          <a:p>
            <a:pPr>
              <a:buFont typeface="Arial" pitchFamily="34" charset="0"/>
              <a:buChar char="•"/>
            </a:pPr>
            <a:r>
              <a:rPr lang="lt-LT" dirty="0" smtClean="0">
                <a:solidFill>
                  <a:schemeClr val="bg2">
                    <a:lumMod val="10000"/>
                  </a:schemeClr>
                </a:solidFill>
              </a:rPr>
              <a:t>http://www.ipc.lt/liet/old/old/bite.htm</a:t>
            </a:r>
          </a:p>
          <a:p>
            <a:pPr>
              <a:buFont typeface="Arial" pitchFamily="34" charset="0"/>
              <a:buChar char="•"/>
            </a:pPr>
            <a:r>
              <a:rPr lang="lt-LT" dirty="0" smtClean="0">
                <a:solidFill>
                  <a:schemeClr val="bg2">
                    <a:lumMod val="10000"/>
                  </a:schemeClr>
                </a:solidFill>
              </a:rPr>
              <a:t>http://sites.google.com/site/egzaiegzai/bit%C4%97vilimait%C4%97</a:t>
            </a:r>
          </a:p>
          <a:p>
            <a:pPr>
              <a:buFont typeface="Arial" pitchFamily="34" charset="0"/>
              <a:buChar char="•"/>
            </a:pPr>
            <a:r>
              <a:rPr lang="lt-LT" dirty="0" smtClean="0">
                <a:solidFill>
                  <a:schemeClr val="bg2">
                    <a:lumMod val="10000"/>
                  </a:schemeClr>
                </a:solidFill>
              </a:rPr>
              <a:t>http://lt.wikipedia.org/wiki/Viktorija_Daujotyt%C4%97</a:t>
            </a:r>
          </a:p>
          <a:p>
            <a:pPr>
              <a:buFont typeface="Arial" pitchFamily="34" charset="0"/>
              <a:buChar char="•"/>
            </a:pPr>
            <a:r>
              <a:rPr lang="lt-LT" dirty="0" smtClean="0">
                <a:solidFill>
                  <a:schemeClr val="bg2">
                    <a:lumMod val="10000"/>
                  </a:schemeClr>
                </a:solidFill>
              </a:rPr>
              <a:t>http://lt.wikipedia.org/wiki/Bit%C4%97_Vilimait%C4%97</a:t>
            </a:r>
          </a:p>
          <a:p>
            <a:pPr>
              <a:buFont typeface="Arial" pitchFamily="34" charset="0"/>
              <a:buChar char="•"/>
            </a:pPr>
            <a:r>
              <a:rPr lang="lt-LT" dirty="0" smtClean="0">
                <a:solidFill>
                  <a:schemeClr val="bg2">
                    <a:lumMod val="10000"/>
                  </a:schemeClr>
                </a:solidFill>
              </a:rPr>
              <a:t>http://www.rasyk.lt/rasytojai/bite-vilimaite.html</a:t>
            </a:r>
          </a:p>
          <a:p>
            <a:pPr>
              <a:buFont typeface="Arial" pitchFamily="34" charset="0"/>
              <a:buChar char="•"/>
            </a:pPr>
            <a:endParaRPr lang="lt-LT" dirty="0" smtClean="0">
              <a:solidFill>
                <a:schemeClr val="accent3">
                  <a:lumMod val="60000"/>
                  <a:lumOff val="40000"/>
                </a:schemeClr>
              </a:solidFill>
            </a:endParaRPr>
          </a:p>
          <a:p>
            <a:pPr>
              <a:buFont typeface="Arial" pitchFamily="34" charset="0"/>
              <a:buChar char="•"/>
            </a:pPr>
            <a:endParaRPr lang="lt-LT" dirty="0" smtClean="0">
              <a:solidFill>
                <a:schemeClr val="accent3">
                  <a:lumMod val="60000"/>
                  <a:lumOff val="40000"/>
                </a:schemeClr>
              </a:solidFill>
            </a:endParaRPr>
          </a:p>
          <a:p>
            <a:pPr>
              <a:buFont typeface="Arial" pitchFamily="34" charset="0"/>
              <a:buChar char="•"/>
            </a:pPr>
            <a:endParaRPr lang="lt-LT" dirty="0" smtClean="0">
              <a:solidFill>
                <a:schemeClr val="accent3">
                  <a:lumMod val="60000"/>
                  <a:lumOff val="40000"/>
                </a:schemeClr>
              </a:solidFill>
            </a:endParaRPr>
          </a:p>
          <a:p>
            <a:pPr>
              <a:buFont typeface="Arial" pitchFamily="34" charset="0"/>
              <a:buChar char="•"/>
            </a:pPr>
            <a:endParaRPr lang="lt-LT" dirty="0" smtClean="0">
              <a:solidFill>
                <a:schemeClr val="accent3">
                  <a:lumMod val="60000"/>
                  <a:lumOff val="40000"/>
                </a:schemeClr>
              </a:solidFill>
            </a:endParaRPr>
          </a:p>
          <a:p>
            <a:pPr>
              <a:buFont typeface="Arial" pitchFamily="34" charset="0"/>
              <a:buChar char="•"/>
            </a:pPr>
            <a:endParaRPr lang="lt-LT" dirty="0">
              <a:solidFill>
                <a:schemeClr val="accent3">
                  <a:lumMod val="60000"/>
                  <a:lumOff val="40000"/>
                </a:schemeClr>
              </a:solidFill>
            </a:endParaRPr>
          </a:p>
        </p:txBody>
      </p:sp>
      <p:pic>
        <p:nvPicPr>
          <p:cNvPr id="4" name="Picture 3" descr="book_21569_lg.gif"/>
          <p:cNvPicPr>
            <a:picLocks noChangeAspect="1"/>
          </p:cNvPicPr>
          <p:nvPr/>
        </p:nvPicPr>
        <p:blipFill>
          <a:blip r:embed="rId2" cstate="print"/>
          <a:stretch>
            <a:fillRect/>
          </a:stretch>
        </p:blipFill>
        <p:spPr>
          <a:xfrm>
            <a:off x="2915816" y="2564904"/>
            <a:ext cx="4032448" cy="397644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1"/>
                                          </p:val>
                                        </p:tav>
                                        <p:tav tm="100000">
                                          <p:val>
                                            <p:strVal val="#ppt_x"/>
                                          </p:val>
                                        </p:tav>
                                      </p:tavLst>
                                    </p:anim>
                                    <p:anim calcmode="lin" valueType="num">
                                      <p:cBhvr>
                                        <p:cTn id="9"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5000" b="-5000"/>
          </a:stretch>
        </a:blipFill>
        <a:effectLst/>
      </p:bgPr>
    </p:bg>
    <p:spTree>
      <p:nvGrpSpPr>
        <p:cNvPr id="1" name=""/>
        <p:cNvGrpSpPr/>
        <p:nvPr/>
      </p:nvGrpSpPr>
      <p:grpSpPr>
        <a:xfrm>
          <a:off x="0" y="0"/>
          <a:ext cx="0" cy="0"/>
          <a:chOff x="0" y="0"/>
          <a:chExt cx="0" cy="0"/>
        </a:xfrm>
      </p:grpSpPr>
      <p:sp>
        <p:nvSpPr>
          <p:cNvPr id="5" name="Rectangle 4"/>
          <p:cNvSpPr/>
          <p:nvPr/>
        </p:nvSpPr>
        <p:spPr>
          <a:xfrm>
            <a:off x="1763688" y="4365104"/>
            <a:ext cx="5917005"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lt-LT" sz="5400" b="1" dirty="0" smtClean="0">
                <a:ln/>
                <a:solidFill>
                  <a:schemeClr val="accent3"/>
                </a:solidFill>
              </a:rPr>
              <a:t>Ačiū už dėmesį</a:t>
            </a:r>
            <a:r>
              <a:rPr lang="en-US" sz="5400" b="1" dirty="0" smtClean="0">
                <a:ln/>
                <a:solidFill>
                  <a:schemeClr val="accent3"/>
                </a:solidFill>
              </a:rPr>
              <a:t>!!!</a:t>
            </a:r>
            <a:endParaRPr lang="en-US" sz="5400" b="1" dirty="0">
              <a:ln/>
              <a:solidFill>
                <a:schemeClr val="accent3"/>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Book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TheBooks</Template>
  <TotalTime>264</TotalTime>
  <Words>817</Words>
  <Application>Microsoft Office PowerPoint</Application>
  <PresentationFormat>Demonstracija ekrane (4:3)</PresentationFormat>
  <Paragraphs>67</Paragraphs>
  <Slides>30</Slides>
  <Notes>0</Notes>
  <HiddenSlides>0</HiddenSlides>
  <MMClips>0</MMClips>
  <ScaleCrop>false</ScaleCrop>
  <HeadingPairs>
    <vt:vector size="4" baseType="variant">
      <vt:variant>
        <vt:lpstr>Tema</vt:lpstr>
      </vt:variant>
      <vt:variant>
        <vt:i4>2</vt:i4>
      </vt:variant>
      <vt:variant>
        <vt:lpstr>Skaidrių pavadinimai</vt:lpstr>
      </vt:variant>
      <vt:variant>
        <vt:i4>30</vt:i4>
      </vt:variant>
    </vt:vector>
  </HeadingPairs>
  <TitlesOfParts>
    <vt:vector size="32" baseType="lpstr">
      <vt:lpstr>TheBooks</vt:lpstr>
      <vt:lpstr>Custom Design</vt:lpstr>
      <vt:lpstr>Bitė Vilimaitė</vt:lpstr>
      <vt:lpstr>Bitė Vilimaitė</vt:lpstr>
      <vt:lpstr>PowerPoint pristatymas</vt:lpstr>
      <vt:lpstr>PowerPoint pristatymas</vt:lpstr>
      <vt:lpstr>Apie kūrybą</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literatūros tyrinėtoja, habilituota humanitarinių mokslų daktarė apie Bitę Vilimaitę</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Bitė Vilimaitė</dc:title>
  <dc:creator>Akvile</dc:creator>
  <cp:lastModifiedBy>Vartotojas</cp:lastModifiedBy>
  <cp:revision>32</cp:revision>
  <dcterms:created xsi:type="dcterms:W3CDTF">2012-03-02T15:12:18Z</dcterms:created>
  <dcterms:modified xsi:type="dcterms:W3CDTF">2015-03-10T15:05:52Z</dcterms:modified>
</cp:coreProperties>
</file>