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57" r:id="rId4"/>
    <p:sldId id="258" r:id="rId5"/>
    <p:sldId id="259" r:id="rId6"/>
    <p:sldId id="261" r:id="rId7"/>
    <p:sldId id="262" r:id="rId8"/>
    <p:sldId id="263" r:id="rId9"/>
    <p:sldId id="264" r:id="rId10"/>
    <p:sldId id="265" r:id="rId11"/>
    <p:sldId id="266" r:id="rId12"/>
    <p:sldId id="267" r:id="rId13"/>
    <p:sldId id="260"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08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dirty="0" smtClean="0"/>
              <a:t>Marcelijus Martinaitis</a:t>
            </a:r>
            <a:endParaRPr lang="lt-LT" dirty="0"/>
          </a:p>
        </p:txBody>
      </p:sp>
      <p:sp>
        <p:nvSpPr>
          <p:cNvPr id="3" name="Subtitle 2"/>
          <p:cNvSpPr>
            <a:spLocks noGrp="1"/>
          </p:cNvSpPr>
          <p:nvPr>
            <p:ph type="subTitle" idx="1"/>
          </p:nvPr>
        </p:nvSpPr>
        <p:spPr/>
        <p:txBody>
          <a:bodyPr/>
          <a:lstStyle/>
          <a:p>
            <a:r>
              <a:rPr lang="lt-LT" dirty="0" smtClean="0"/>
              <a:t>Mintys „Apie darbą“ </a:t>
            </a:r>
            <a:r>
              <a:rPr lang="lt-LT" dirty="0" smtClean="0"/>
              <a:t>iš knygos</a:t>
            </a:r>
          </a:p>
          <a:p>
            <a:r>
              <a:rPr lang="lt-LT" dirty="0" smtClean="0"/>
              <a:t>„</a:t>
            </a:r>
            <a:r>
              <a:rPr lang="lt-LT" dirty="0" smtClean="0"/>
              <a:t>Gairės“, Kaunas</a:t>
            </a:r>
            <a:r>
              <a:rPr lang="lt-LT" dirty="0" smtClean="0"/>
              <a:t>, Šviesa, 1992</a:t>
            </a:r>
            <a:endParaRPr lang="lt-L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Marcelijus Martinaitis</a:t>
            </a:r>
            <a:endParaRPr lang="lt-LT" dirty="0"/>
          </a:p>
        </p:txBody>
      </p:sp>
      <p:pic>
        <p:nvPicPr>
          <p:cNvPr id="4" name="Content Placeholder 3" descr="POETAS-MARCELIJUS-MARTINAITIS-NEBIJAU-GYVENTI-LIETUVOJE_imagelarge.jpg"/>
          <p:cNvPicPr>
            <a:picLocks noGrp="1" noChangeAspect="1"/>
          </p:cNvPicPr>
          <p:nvPr>
            <p:ph idx="1"/>
          </p:nvPr>
        </p:nvPicPr>
        <p:blipFill>
          <a:blip r:embed="rId2" cstate="print"/>
          <a:stretch>
            <a:fillRect/>
          </a:stretch>
        </p:blipFill>
        <p:spPr>
          <a:xfrm>
            <a:off x="2012750" y="1600200"/>
            <a:ext cx="5118499" cy="4525963"/>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lt-LT" dirty="0" smtClean="0"/>
              <a:t>B. Radzevičius „ Šiąnakt bus šalna“</a:t>
            </a:r>
            <a:endParaRPr lang="lt-LT" dirty="0" smtClean="0"/>
          </a:p>
        </p:txBody>
      </p:sp>
      <p:sp>
        <p:nvSpPr>
          <p:cNvPr id="3" name="Content Placeholder 2"/>
          <p:cNvSpPr>
            <a:spLocks noGrp="1"/>
          </p:cNvSpPr>
          <p:nvPr>
            <p:ph idx="1"/>
          </p:nvPr>
        </p:nvSpPr>
        <p:spPr/>
        <p:txBody>
          <a:bodyPr>
            <a:normAutofit/>
          </a:bodyPr>
          <a:lstStyle/>
          <a:p>
            <a:pPr>
              <a:buNone/>
            </a:pPr>
            <a:r>
              <a:rPr lang="lt-LT" sz="3600" dirty="0" smtClean="0">
                <a:latin typeface="Times New Roman" pitchFamily="18" charset="0"/>
                <a:cs typeface="Times New Roman" pitchFamily="18" charset="0"/>
              </a:rPr>
              <a:t> „ Kaime </a:t>
            </a:r>
            <a:r>
              <a:rPr lang="lt-LT" sz="3600" dirty="0" smtClean="0">
                <a:latin typeface="Times New Roman" pitchFamily="18" charset="0"/>
                <a:cs typeface="Times New Roman" pitchFamily="18" charset="0"/>
              </a:rPr>
              <a:t>praleista vaikystė ir dalis jaunystės, žemės darbai išugdė manyje gamtos ir gyvenimo ritmų, jų didžiųjų ciklų pojūtį</a:t>
            </a:r>
            <a:r>
              <a:rPr lang="lt-LT" sz="3600" dirty="0" smtClean="0">
                <a:latin typeface="Times New Roman" pitchFamily="18" charset="0"/>
                <a:cs typeface="Times New Roman" pitchFamily="18" charset="0"/>
              </a:rPr>
              <a:t>.“</a:t>
            </a:r>
            <a:endParaRPr lang="lt-LT" sz="3600" dirty="0" smtClean="0">
              <a:latin typeface="Times New Roman" pitchFamily="18" charset="0"/>
              <a:cs typeface="Times New Roman" pitchFamily="18" charset="0"/>
            </a:endParaRPr>
          </a:p>
          <a:p>
            <a:pPr>
              <a:buNone/>
            </a:pPr>
            <a:r>
              <a:rPr lang="lt-LT" sz="3600" dirty="0" smtClean="0">
                <a:latin typeface="Times New Roman" pitchFamily="18" charset="0"/>
                <a:cs typeface="Times New Roman" pitchFamily="18" charset="0"/>
              </a:rPr>
              <a:t> </a:t>
            </a:r>
            <a:endParaRPr lang="lt-LT" sz="3600" dirty="0">
              <a:latin typeface="Times New Roman" pitchFamily="18" charset="0"/>
              <a:cs typeface="Times New Roman" pitchFamily="18" charset="0"/>
            </a:endParaRPr>
          </a:p>
        </p:txBody>
      </p:sp>
      <p:pic>
        <p:nvPicPr>
          <p:cNvPr id="4" name="Picture 3" descr="0443b3711db3ca07863f3429ac9957fd.jpg"/>
          <p:cNvPicPr>
            <a:picLocks noChangeAspect="1"/>
          </p:cNvPicPr>
          <p:nvPr/>
        </p:nvPicPr>
        <p:blipFill>
          <a:blip r:embed="rId2" cstate="print"/>
          <a:stretch>
            <a:fillRect/>
          </a:stretch>
        </p:blipFill>
        <p:spPr>
          <a:xfrm>
            <a:off x="3733800" y="3429000"/>
            <a:ext cx="4143375" cy="311073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 Donelaitis „ Metai“</a:t>
            </a:r>
            <a:endParaRPr lang="lt-LT" dirty="0"/>
          </a:p>
        </p:txBody>
      </p:sp>
      <p:sp>
        <p:nvSpPr>
          <p:cNvPr id="3" name="Content Placeholder 2"/>
          <p:cNvSpPr>
            <a:spLocks noGrp="1"/>
          </p:cNvSpPr>
          <p:nvPr>
            <p:ph idx="1"/>
          </p:nvPr>
        </p:nvSpPr>
        <p:spPr/>
        <p:txBody>
          <a:bodyPr>
            <a:normAutofit/>
          </a:bodyPr>
          <a:lstStyle/>
          <a:p>
            <a:pPr>
              <a:buNone/>
            </a:pPr>
            <a:r>
              <a:rPr lang="lt-LT" sz="3600" dirty="0" smtClean="0">
                <a:latin typeface="Times New Roman" pitchFamily="18" charset="0"/>
                <a:cs typeface="Times New Roman" pitchFamily="18" charset="0"/>
              </a:rPr>
              <a:t> „ Dirbantis </a:t>
            </a:r>
            <a:r>
              <a:rPr lang="lt-LT" sz="3600" dirty="0" smtClean="0">
                <a:latin typeface="Times New Roman" pitchFamily="18" charset="0"/>
                <a:cs typeface="Times New Roman" pitchFamily="18" charset="0"/>
              </a:rPr>
              <a:t>ir sugebantis dirbti žmogus yra ramus. Didžiausias nuovargis gali būti džiūgus, tapti kūno ir dvasios švente, jei darbas gerai ir laiku užbaigtas</a:t>
            </a:r>
            <a:r>
              <a:rPr lang="lt-LT" sz="3600" dirty="0" smtClean="0">
                <a:latin typeface="Times New Roman" pitchFamily="18" charset="0"/>
                <a:cs typeface="Times New Roman" pitchFamily="18" charset="0"/>
              </a:rPr>
              <a:t>.“</a:t>
            </a:r>
            <a:endParaRPr lang="lt-LT" sz="3600" dirty="0" smtClean="0">
              <a:latin typeface="Times New Roman" pitchFamily="18" charset="0"/>
              <a:cs typeface="Times New Roman" pitchFamily="18" charset="0"/>
            </a:endParaRPr>
          </a:p>
          <a:p>
            <a:pPr>
              <a:buNone/>
            </a:pPr>
            <a:endParaRPr lang="lt-LT" sz="3600" dirty="0">
              <a:latin typeface="Times New Roman" pitchFamily="18" charset="0"/>
              <a:cs typeface="Times New Roman" pitchFamily="18" charset="0"/>
            </a:endParaRPr>
          </a:p>
        </p:txBody>
      </p:sp>
      <p:pic>
        <p:nvPicPr>
          <p:cNvPr id="4" name="Picture 3" descr="20090217113218.jpg"/>
          <p:cNvPicPr>
            <a:picLocks noChangeAspect="1"/>
          </p:cNvPicPr>
          <p:nvPr/>
        </p:nvPicPr>
        <p:blipFill>
          <a:blip r:embed="rId2" cstate="print"/>
          <a:stretch>
            <a:fillRect/>
          </a:stretch>
        </p:blipFill>
        <p:spPr>
          <a:xfrm>
            <a:off x="3124200" y="3962400"/>
            <a:ext cx="2971800" cy="2145704"/>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Vaižgantas „ Dėdės ir dėdienės“</a:t>
            </a:r>
            <a:endParaRPr lang="lt-LT" dirty="0"/>
          </a:p>
        </p:txBody>
      </p:sp>
      <p:sp>
        <p:nvSpPr>
          <p:cNvPr id="3" name="Content Placeholder 2"/>
          <p:cNvSpPr>
            <a:spLocks noGrp="1"/>
          </p:cNvSpPr>
          <p:nvPr>
            <p:ph idx="1"/>
          </p:nvPr>
        </p:nvSpPr>
        <p:spPr/>
        <p:txBody>
          <a:bodyPr>
            <a:normAutofit/>
          </a:bodyPr>
          <a:lstStyle/>
          <a:p>
            <a:pPr>
              <a:buNone/>
            </a:pPr>
            <a:r>
              <a:rPr lang="lt-LT" sz="3600" dirty="0" smtClean="0">
                <a:latin typeface="Times New Roman" pitchFamily="18" charset="0"/>
                <a:cs typeface="Times New Roman" pitchFamily="18" charset="0"/>
              </a:rPr>
              <a:t>  „ Kai </a:t>
            </a:r>
            <a:r>
              <a:rPr lang="lt-LT" sz="3600" dirty="0" smtClean="0">
                <a:latin typeface="Times New Roman" pitchFamily="18" charset="0"/>
                <a:cs typeface="Times New Roman" pitchFamily="18" charset="0"/>
              </a:rPr>
              <a:t>nieko nebelieka, kai viskas beviltiška, dar yra darbas, kuris padeda apsaugoti asmenybę. Lietuvių tauta, visų pirma, išlikdavo dirbdama, kaip ir dainuodama. Sunkiausiais laikais karta kartai dirbdamos perteikia kultūrą, paveldą, papročius, kalbą</a:t>
            </a:r>
            <a:r>
              <a:rPr lang="lt-LT" sz="3600" dirty="0" smtClean="0">
                <a:latin typeface="Times New Roman" pitchFamily="18" charset="0"/>
                <a:cs typeface="Times New Roman" pitchFamily="18" charset="0"/>
              </a:rPr>
              <a:t>.“</a:t>
            </a:r>
            <a:endParaRPr lang="lt-LT"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A. Škėma „Balta drobulė“</a:t>
            </a:r>
            <a:endParaRPr lang="lt-LT" dirty="0"/>
          </a:p>
        </p:txBody>
      </p:sp>
      <p:sp>
        <p:nvSpPr>
          <p:cNvPr id="3" name="Content Placeholder 2"/>
          <p:cNvSpPr>
            <a:spLocks noGrp="1"/>
          </p:cNvSpPr>
          <p:nvPr>
            <p:ph idx="1"/>
          </p:nvPr>
        </p:nvSpPr>
        <p:spPr/>
        <p:txBody>
          <a:bodyPr>
            <a:normAutofit/>
          </a:bodyPr>
          <a:lstStyle/>
          <a:p>
            <a:pPr>
              <a:buNone/>
            </a:pPr>
            <a:r>
              <a:rPr lang="lt-LT" sz="3600" dirty="0" smtClean="0">
                <a:latin typeface="Times New Roman" pitchFamily="18" charset="0"/>
                <a:cs typeface="Times New Roman" pitchFamily="18" charset="0"/>
              </a:rPr>
              <a:t>„ Darbas </a:t>
            </a:r>
            <a:r>
              <a:rPr lang="lt-LT" sz="3600" dirty="0" smtClean="0">
                <a:latin typeface="Times New Roman" pitchFamily="18" charset="0"/>
                <a:cs typeface="Times New Roman" pitchFamily="18" charset="0"/>
              </a:rPr>
              <a:t>yra protavimo būdas, kai į jį pasineriame visu kūnu, visais nervais, kai jaučiame medžiagą, jos virpesius, pulsavimą. Taip pulsuoja žodis „kuriant“, eiliuojant, rašant. Tokiomis didžiosiomis darbo ir kūrybos akimirkomis yra užmirštama nauda, negalvojama apie atlyginimą</a:t>
            </a:r>
            <a:r>
              <a:rPr lang="lt-LT" sz="3600" dirty="0" smtClean="0">
                <a:latin typeface="Times New Roman" pitchFamily="18" charset="0"/>
                <a:cs typeface="Times New Roman" pitchFamily="18" charset="0"/>
              </a:rPr>
              <a:t>.“</a:t>
            </a:r>
            <a:endParaRPr lang="lt-LT"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V. Krėvė „ Skerdžius“</a:t>
            </a:r>
            <a:endParaRPr lang="lt-LT" dirty="0"/>
          </a:p>
        </p:txBody>
      </p:sp>
      <p:sp>
        <p:nvSpPr>
          <p:cNvPr id="3" name="Content Placeholder 2"/>
          <p:cNvSpPr>
            <a:spLocks noGrp="1"/>
          </p:cNvSpPr>
          <p:nvPr>
            <p:ph idx="1"/>
          </p:nvPr>
        </p:nvSpPr>
        <p:spPr/>
        <p:txBody>
          <a:bodyPr/>
          <a:lstStyle/>
          <a:p>
            <a:pPr>
              <a:buNone/>
            </a:pPr>
            <a:r>
              <a:rPr lang="lt-LT" sz="3600" dirty="0" smtClean="0">
                <a:latin typeface="Times New Roman" pitchFamily="18" charset="0"/>
                <a:cs typeface="Times New Roman" pitchFamily="18" charset="0"/>
              </a:rPr>
              <a:t>„Daug </a:t>
            </a:r>
            <a:r>
              <a:rPr lang="lt-LT" sz="3600" dirty="0" smtClean="0">
                <a:latin typeface="Times New Roman" pitchFamily="18" charset="0"/>
                <a:cs typeface="Times New Roman" pitchFamily="18" charset="0"/>
              </a:rPr>
              <a:t>dirbę arba dirbantys žmonės būna protingi. Tokie būdavo mūsų bemoksliai kaimiečiai – tie mažai kalbantys lietuvių klasikos išminčiai, žinoję Visatos, gamtos ir žmogaus sielos paslaptis. Jų vienintelė knyga buvo delnai, išrašyti raukšlių rašmenimis</a:t>
            </a:r>
            <a:r>
              <a:rPr lang="lt-LT" dirty="0" smtClean="0"/>
              <a:t>.“</a:t>
            </a:r>
            <a:endParaRPr lang="lt-L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Vaižgantas „ Dėdės ir dėdienės“</a:t>
            </a:r>
            <a:endParaRPr lang="lt-LT" dirty="0"/>
          </a:p>
        </p:txBody>
      </p:sp>
      <p:sp>
        <p:nvSpPr>
          <p:cNvPr id="3" name="Content Placeholder 2"/>
          <p:cNvSpPr>
            <a:spLocks noGrp="1"/>
          </p:cNvSpPr>
          <p:nvPr>
            <p:ph idx="1"/>
          </p:nvPr>
        </p:nvSpPr>
        <p:spPr/>
        <p:txBody>
          <a:bodyPr>
            <a:normAutofit/>
          </a:bodyPr>
          <a:lstStyle/>
          <a:p>
            <a:pPr>
              <a:buNone/>
            </a:pPr>
            <a:r>
              <a:rPr lang="lt-LT" sz="3600" dirty="0" smtClean="0">
                <a:latin typeface="Times New Roman" pitchFamily="18" charset="0"/>
                <a:cs typeface="Times New Roman" pitchFamily="18" charset="0"/>
              </a:rPr>
              <a:t> „Dirbdami </a:t>
            </a:r>
            <a:r>
              <a:rPr lang="lt-LT" sz="3600" dirty="0" smtClean="0">
                <a:latin typeface="Times New Roman" pitchFamily="18" charset="0"/>
                <a:cs typeface="Times New Roman" pitchFamily="18" charset="0"/>
              </a:rPr>
              <a:t>žemę jie sukūrė ir paliko didžiausią lietuvių tautos kūrinį – etninę kultūrą</a:t>
            </a:r>
            <a:r>
              <a:rPr lang="lt-LT" sz="3600" dirty="0" smtClean="0">
                <a:latin typeface="Times New Roman" pitchFamily="18" charset="0"/>
                <a:cs typeface="Times New Roman" pitchFamily="18" charset="0"/>
              </a:rPr>
              <a:t>.“</a:t>
            </a:r>
            <a:endParaRPr lang="lt-LT" sz="3600" dirty="0" smtClean="0">
              <a:latin typeface="Times New Roman" pitchFamily="18" charset="0"/>
              <a:cs typeface="Times New Roman" pitchFamily="18" charset="0"/>
            </a:endParaRPr>
          </a:p>
          <a:p>
            <a:endParaRPr lang="lt-LT" sz="3600" dirty="0">
              <a:latin typeface="Times New Roman" pitchFamily="18" charset="0"/>
              <a:cs typeface="Times New Roman" pitchFamily="18" charset="0"/>
            </a:endParaRPr>
          </a:p>
        </p:txBody>
      </p:sp>
      <p:pic>
        <p:nvPicPr>
          <p:cNvPr id="4" name="Picture 3" descr="sodai-leliumoj-127.jpg"/>
          <p:cNvPicPr>
            <a:picLocks noChangeAspect="1"/>
          </p:cNvPicPr>
          <p:nvPr/>
        </p:nvPicPr>
        <p:blipFill>
          <a:blip r:embed="rId2" cstate="print"/>
          <a:stretch>
            <a:fillRect/>
          </a:stretch>
        </p:blipFill>
        <p:spPr>
          <a:xfrm flipH="1">
            <a:off x="3048000" y="3124200"/>
            <a:ext cx="4419600" cy="3201003"/>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 Donelaitis „ Metai“</a:t>
            </a:r>
            <a:endParaRPr lang="lt-LT" dirty="0"/>
          </a:p>
        </p:txBody>
      </p:sp>
      <p:sp>
        <p:nvSpPr>
          <p:cNvPr id="3" name="Content Placeholder 2"/>
          <p:cNvSpPr>
            <a:spLocks noGrp="1"/>
          </p:cNvSpPr>
          <p:nvPr>
            <p:ph idx="1"/>
          </p:nvPr>
        </p:nvSpPr>
        <p:spPr/>
        <p:txBody>
          <a:bodyPr>
            <a:normAutofit/>
          </a:bodyPr>
          <a:lstStyle/>
          <a:p>
            <a:pPr>
              <a:buNone/>
            </a:pPr>
            <a:r>
              <a:rPr lang="lt-LT" sz="3600" dirty="0" smtClean="0">
                <a:latin typeface="Times New Roman" pitchFamily="18" charset="0"/>
                <a:cs typeface="Times New Roman" pitchFamily="18" charset="0"/>
              </a:rPr>
              <a:t> „Įsiklausykime</a:t>
            </a:r>
            <a:r>
              <a:rPr lang="lt-LT" sz="3600" dirty="0" smtClean="0">
                <a:latin typeface="Times New Roman" pitchFamily="18" charset="0"/>
                <a:cs typeface="Times New Roman" pitchFamily="18" charset="0"/>
              </a:rPr>
              <a:t>, kaip žmogus dirba liaudies dainoj. Šalia jo yra saulė, dangus, medžiai, kalva, moteris, augalas. Ten jis niekada nebūna vienas, nes dirba su visais. Išėjęs arti daina pasiskelbdavo Visatai, Dievui, visai gamtai ir žmonėms</a:t>
            </a:r>
            <a:r>
              <a:rPr lang="lt-LT" sz="3600" dirty="0" smtClean="0">
                <a:latin typeface="Times New Roman" pitchFamily="18" charset="0"/>
                <a:cs typeface="Times New Roman" pitchFamily="18" charset="0"/>
              </a:rPr>
              <a:t>.“</a:t>
            </a:r>
            <a:endParaRPr lang="lt-LT"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M. Katiliškis „ Užuovėja“</a:t>
            </a:r>
            <a:endParaRPr lang="lt-LT" dirty="0"/>
          </a:p>
        </p:txBody>
      </p:sp>
      <p:sp>
        <p:nvSpPr>
          <p:cNvPr id="3" name="Content Placeholder 2"/>
          <p:cNvSpPr>
            <a:spLocks noGrp="1"/>
          </p:cNvSpPr>
          <p:nvPr>
            <p:ph idx="1"/>
          </p:nvPr>
        </p:nvSpPr>
        <p:spPr/>
        <p:txBody>
          <a:bodyPr>
            <a:normAutofit/>
          </a:bodyPr>
          <a:lstStyle/>
          <a:p>
            <a:pPr>
              <a:buNone/>
            </a:pPr>
            <a:r>
              <a:rPr lang="lt-LT" sz="3600" dirty="0" smtClean="0">
                <a:latin typeface="Times New Roman" pitchFamily="18" charset="0"/>
                <a:cs typeface="Times New Roman" pitchFamily="18" charset="0"/>
              </a:rPr>
              <a:t> „Žmogus </a:t>
            </a:r>
            <a:r>
              <a:rPr lang="lt-LT" sz="3600" dirty="0" smtClean="0">
                <a:latin typeface="Times New Roman" pitchFamily="18" charset="0"/>
                <a:cs typeface="Times New Roman" pitchFamily="18" charset="0"/>
              </a:rPr>
              <a:t>darbą laikė pasaulio kūrimo arba atkūrimo aktu. Pavasariais išleisdamas gyvulius, išeidamas arti, jis pradėdavo visą metinį folklorinės kultūros ciklą, iš naujo prisukdavo gyvenimo spyruoklę visiems metams</a:t>
            </a:r>
            <a:r>
              <a:rPr lang="lt-LT" sz="3600" dirty="0" smtClean="0">
                <a:latin typeface="Times New Roman" pitchFamily="18" charset="0"/>
                <a:cs typeface="Times New Roman" pitchFamily="18" charset="0"/>
              </a:rPr>
              <a:t>.“</a:t>
            </a:r>
            <a:endParaRPr lang="lt-LT"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R. Granauskas „ Gyvenimas po klevu</a:t>
            </a:r>
            <a:endParaRPr lang="lt-LT" dirty="0"/>
          </a:p>
        </p:txBody>
      </p:sp>
      <p:sp>
        <p:nvSpPr>
          <p:cNvPr id="3" name="Content Placeholder 2"/>
          <p:cNvSpPr>
            <a:spLocks noGrp="1"/>
          </p:cNvSpPr>
          <p:nvPr>
            <p:ph idx="1"/>
          </p:nvPr>
        </p:nvSpPr>
        <p:spPr/>
        <p:txBody>
          <a:bodyPr>
            <a:normAutofit/>
          </a:bodyPr>
          <a:lstStyle/>
          <a:p>
            <a:pPr>
              <a:buNone/>
            </a:pPr>
            <a:r>
              <a:rPr lang="lt-LT" sz="3600" dirty="0" smtClean="0">
                <a:latin typeface="Times New Roman" pitchFamily="18" charset="0"/>
                <a:cs typeface="Times New Roman" pitchFamily="18" charset="0"/>
              </a:rPr>
              <a:t>„ Nemokantys </a:t>
            </a:r>
            <a:r>
              <a:rPr lang="lt-LT" sz="3600" dirty="0" smtClean="0">
                <a:latin typeface="Times New Roman" pitchFamily="18" charset="0"/>
                <a:cs typeface="Times New Roman" pitchFamily="18" charset="0"/>
              </a:rPr>
              <a:t>dirbti arba užsiimantys visokiais niekais, </a:t>
            </a:r>
            <a:r>
              <a:rPr lang="lt-LT" sz="3600" dirty="0" smtClean="0">
                <a:latin typeface="Times New Roman" pitchFamily="18" charset="0"/>
                <a:cs typeface="Times New Roman" pitchFamily="18" charset="0"/>
              </a:rPr>
              <a:t>savo </a:t>
            </a:r>
            <a:r>
              <a:rPr lang="lt-LT" sz="3600" dirty="0" smtClean="0">
                <a:latin typeface="Times New Roman" pitchFamily="18" charset="0"/>
                <a:cs typeface="Times New Roman" pitchFamily="18" charset="0"/>
              </a:rPr>
              <a:t>veikla kenkiantys niekad neturi poilsio, tiksliau – jo </a:t>
            </a:r>
            <a:r>
              <a:rPr lang="lt-LT" sz="3600" dirty="0" smtClean="0">
                <a:latin typeface="Times New Roman" pitchFamily="18" charset="0"/>
                <a:cs typeface="Times New Roman" pitchFamily="18" charset="0"/>
              </a:rPr>
              <a:t>nejaučia, </a:t>
            </a:r>
            <a:r>
              <a:rPr lang="lt-LT" sz="3600" dirty="0" smtClean="0">
                <a:latin typeface="Times New Roman" pitchFamily="18" charset="0"/>
                <a:cs typeface="Times New Roman" pitchFamily="18" charset="0"/>
              </a:rPr>
              <a:t>nesuvokia. Jie nežino nei darbo pradžios, nei pabaigos, visada pavargę ir pikti, vis kur nepataiko, sugadina, pradeda iš naujo</a:t>
            </a:r>
            <a:r>
              <a:rPr lang="lt-LT" sz="3600" dirty="0" smtClean="0">
                <a:latin typeface="Times New Roman" pitchFamily="18" charset="0"/>
                <a:cs typeface="Times New Roman" pitchFamily="18" charset="0"/>
              </a:rPr>
              <a:t>.“</a:t>
            </a:r>
            <a:endParaRPr lang="lt-LT"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A. Baranauskas„ Anykščių šilelis“</a:t>
            </a:r>
            <a:endParaRPr lang="lt-LT" dirty="0"/>
          </a:p>
        </p:txBody>
      </p:sp>
      <p:sp>
        <p:nvSpPr>
          <p:cNvPr id="3" name="Content Placeholder 2"/>
          <p:cNvSpPr>
            <a:spLocks noGrp="1"/>
          </p:cNvSpPr>
          <p:nvPr>
            <p:ph idx="1"/>
          </p:nvPr>
        </p:nvSpPr>
        <p:spPr/>
        <p:txBody>
          <a:bodyPr>
            <a:normAutofit/>
          </a:bodyPr>
          <a:lstStyle/>
          <a:p>
            <a:pPr>
              <a:buNone/>
            </a:pPr>
            <a:r>
              <a:rPr lang="lt-LT" sz="3600" dirty="0" smtClean="0">
                <a:latin typeface="Times New Roman" pitchFamily="18" charset="0"/>
                <a:cs typeface="Times New Roman" pitchFamily="18" charset="0"/>
              </a:rPr>
              <a:t> „Pačios </a:t>
            </a:r>
            <a:r>
              <a:rPr lang="lt-LT" sz="3600" dirty="0" smtClean="0">
                <a:latin typeface="Times New Roman" pitchFamily="18" charset="0"/>
                <a:cs typeface="Times New Roman" pitchFamily="18" charset="0"/>
              </a:rPr>
              <a:t>prigimties mums yra įsakyta ką nors nuolat veikti.Ar matėte, kaip negiedodamas ir nejudėdamas negali išbūti paukštis, žvėrelis, nors tai nesusiję su pavojumi, nei su maisto ieškojimu</a:t>
            </a:r>
            <a:r>
              <a:rPr lang="lt-LT" sz="3600" dirty="0" smtClean="0">
                <a:latin typeface="Times New Roman" pitchFamily="18" charset="0"/>
                <a:cs typeface="Times New Roman" pitchFamily="18" charset="0"/>
              </a:rPr>
              <a:t>?“</a:t>
            </a:r>
            <a:endParaRPr lang="lt-LT" sz="3600" dirty="0" smtClean="0">
              <a:latin typeface="Times New Roman" pitchFamily="18" charset="0"/>
              <a:cs typeface="Times New Roman" pitchFamily="18" charset="0"/>
            </a:endParaRPr>
          </a:p>
          <a:p>
            <a:endParaRPr lang="lt-LT" sz="3600" dirty="0">
              <a:latin typeface="Times New Roman" pitchFamily="18" charset="0"/>
              <a:cs typeface="Times New Roman" pitchFamily="18" charset="0"/>
            </a:endParaRPr>
          </a:p>
        </p:txBody>
      </p:sp>
      <p:pic>
        <p:nvPicPr>
          <p:cNvPr id="4" name="Picture 3" descr="paukstis4web.jpg"/>
          <p:cNvPicPr>
            <a:picLocks noChangeAspect="1"/>
          </p:cNvPicPr>
          <p:nvPr/>
        </p:nvPicPr>
        <p:blipFill>
          <a:blip r:embed="rId2" cstate="print"/>
          <a:stretch>
            <a:fillRect/>
          </a:stretch>
        </p:blipFill>
        <p:spPr>
          <a:xfrm>
            <a:off x="3429000" y="4495800"/>
            <a:ext cx="2779835" cy="192735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R. Granauskas „ Duonos valgytojai“</a:t>
            </a:r>
            <a:endParaRPr lang="lt-LT" dirty="0"/>
          </a:p>
        </p:txBody>
      </p:sp>
      <p:sp>
        <p:nvSpPr>
          <p:cNvPr id="3" name="Content Placeholder 2"/>
          <p:cNvSpPr>
            <a:spLocks noGrp="1"/>
          </p:cNvSpPr>
          <p:nvPr>
            <p:ph idx="1"/>
          </p:nvPr>
        </p:nvSpPr>
        <p:spPr/>
        <p:txBody>
          <a:bodyPr>
            <a:normAutofit/>
          </a:bodyPr>
          <a:lstStyle/>
          <a:p>
            <a:pPr>
              <a:buNone/>
            </a:pPr>
            <a:r>
              <a:rPr lang="lt-LT" sz="3600" dirty="0" smtClean="0">
                <a:latin typeface="Times New Roman" pitchFamily="18" charset="0"/>
                <a:cs typeface="Times New Roman" pitchFamily="18" charset="0"/>
              </a:rPr>
              <a:t>„ Tas </a:t>
            </a:r>
            <a:r>
              <a:rPr lang="lt-LT" sz="3600" dirty="0" smtClean="0">
                <a:latin typeface="Times New Roman" pitchFamily="18" charset="0"/>
                <a:cs typeface="Times New Roman" pitchFamily="18" charset="0"/>
              </a:rPr>
              <a:t>judėjimas, noras judinti, </a:t>
            </a:r>
            <a:r>
              <a:rPr lang="lt-LT" sz="3600" dirty="0" smtClean="0">
                <a:latin typeface="Times New Roman" pitchFamily="18" charset="0"/>
                <a:cs typeface="Times New Roman" pitchFamily="18" charset="0"/>
              </a:rPr>
              <a:t>sakyti </a:t>
            </a:r>
            <a:r>
              <a:rPr lang="lt-LT" sz="3600" dirty="0" smtClean="0">
                <a:latin typeface="Times New Roman" pitchFamily="18" charset="0"/>
                <a:cs typeface="Times New Roman" pitchFamily="18" charset="0"/>
              </a:rPr>
              <a:t>gali būti tuščias ir didžiai pavojingas, jeigu jis nesusijęs su kultūra, dorove, žinojimu, valia. Jauni žmonės kartais leidžia laiką kaip gyvulėliai- besibadydami, laužydami medelius, trypdami žolynus, leisdami iš burnos purvo ir pamazgų srautus</a:t>
            </a:r>
            <a:r>
              <a:rPr lang="lt-LT" sz="3600" dirty="0" smtClean="0">
                <a:latin typeface="Times New Roman" pitchFamily="18" charset="0"/>
                <a:cs typeface="Times New Roman" pitchFamily="18" charset="0"/>
              </a:rPr>
              <a:t>.“</a:t>
            </a:r>
            <a:endParaRPr lang="lt-LT" sz="36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a:buNone/>
            </a:pPr>
            <a:r>
              <a:rPr lang="lt-LT" dirty="0" smtClean="0"/>
              <a:t>  „ Tik </a:t>
            </a:r>
            <a:r>
              <a:rPr lang="lt-LT" dirty="0" smtClean="0"/>
              <a:t>dirbdamas, veikdamas, protaudamas labiausiai jauti, kad esi gyvas, o tai didžiausia dovana, duota tik vieną kartą</a:t>
            </a:r>
            <a:r>
              <a:rPr lang="lt-LT" dirty="0" smtClean="0"/>
              <a:t>.“</a:t>
            </a:r>
            <a:endParaRPr lang="lt-LT" dirty="0" smtClean="0"/>
          </a:p>
          <a:p>
            <a:endParaRPr lang="lt-LT" dirty="0"/>
          </a:p>
        </p:txBody>
      </p:sp>
      <p:pic>
        <p:nvPicPr>
          <p:cNvPr id="4" name="Picture 3" descr="098b6c097f5c6d688bd74e7ffa127e3a.jpg"/>
          <p:cNvPicPr>
            <a:picLocks noChangeAspect="1"/>
          </p:cNvPicPr>
          <p:nvPr/>
        </p:nvPicPr>
        <p:blipFill>
          <a:blip r:embed="rId2" cstate="print"/>
          <a:stretch>
            <a:fillRect/>
          </a:stretch>
        </p:blipFill>
        <p:spPr>
          <a:xfrm>
            <a:off x="5486400" y="3124200"/>
            <a:ext cx="2711807" cy="35052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534</Words>
  <Application>Microsoft Office PowerPoint</Application>
  <PresentationFormat>On-screen Show (4:3)</PresentationFormat>
  <Paragraphs>28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Marcelijus Martinaitis</vt:lpstr>
      <vt:lpstr>Marcelijus Martinaitis</vt:lpstr>
      <vt:lpstr>B. Radzevičius „ Šiąnakt bus šalna“</vt:lpstr>
      <vt:lpstr>K. Donelaitis „ Metai“</vt:lpstr>
      <vt:lpstr>Vaižgantas „ Dėdės ir dėdienės“</vt:lpstr>
      <vt:lpstr>A. Škėma „Balta drobulė“</vt:lpstr>
      <vt:lpstr>V. Krėvė „ Skerdžius“</vt:lpstr>
      <vt:lpstr>Vaižgantas „ Dėdės ir dėdienės“</vt:lpstr>
      <vt:lpstr>K. Donelaitis „ Metai“</vt:lpstr>
      <vt:lpstr>M. Katiliškis „ Užuovėja“</vt:lpstr>
      <vt:lpstr>R. Granauskas „ Gyvenimas po klevu</vt:lpstr>
      <vt:lpstr>A. Baranauskas„ Anykščių šilelis“</vt:lpstr>
      <vt:lpstr>R. Granauskas „ Duonos valgytojai“</vt:lpstr>
      <vt:lpstr>Slide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Marcelijus Martinaitis</dc:title>
  <dc:creator>Naudotojas</dc:creator>
  <cp:lastModifiedBy>Naudotojas</cp:lastModifiedBy>
  <cp:revision>8</cp:revision>
  <dcterms:created xsi:type="dcterms:W3CDTF">2006-08-16T00:00:00Z</dcterms:created>
  <dcterms:modified xsi:type="dcterms:W3CDTF">2015-03-24T19:45:36Z</dcterms:modified>
</cp:coreProperties>
</file>