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4" r:id="rId3"/>
    <p:sldId id="258" r:id="rId4"/>
    <p:sldId id="260" r:id="rId5"/>
    <p:sldId id="273" r:id="rId6"/>
    <p:sldId id="259" r:id="rId7"/>
    <p:sldId id="263" r:id="rId8"/>
    <p:sldId id="270" r:id="rId9"/>
    <p:sldId id="272" r:id="rId10"/>
    <p:sldId id="268" r:id="rId11"/>
    <p:sldId id="266" r:id="rId12"/>
    <p:sldId id="267" r:id="rId13"/>
    <p:sldId id="276" r:id="rId14"/>
    <p:sldId id="265" r:id="rId15"/>
    <p:sldId id="264" r:id="rId16"/>
    <p:sldId id="275" r:id="rId17"/>
    <p:sldId id="262" r:id="rId1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12" autoAdjust="0"/>
    <p:restoredTop sz="94660"/>
  </p:normalViewPr>
  <p:slideViewPr>
    <p:cSldViewPr>
      <p:cViewPr varScale="1">
        <p:scale>
          <a:sx n="66" d="100"/>
          <a:sy n="66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7E7F1-F766-40E2-A200-86E4E1C235B0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3D7D2-4975-471F-9450-3F87CB82B94B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2459948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3D7D2-4975-471F-9450-3F87CB82B94B}" type="slidenum">
              <a:rPr lang="lt-LT" smtClean="0"/>
              <a:pPr/>
              <a:t>17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437750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4E8E577D-386E-4C87-8B68-665044008381}" type="datetimeFigureOut">
              <a:rPr lang="lt-LT" smtClean="0"/>
              <a:pPr/>
              <a:t>2015.03.18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089D116-6783-4B61-91F8-3CC43D490B20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2279104"/>
          </a:xfrm>
        </p:spPr>
        <p:txBody>
          <a:bodyPr>
            <a:normAutofit/>
          </a:bodyPr>
          <a:lstStyle/>
          <a:p>
            <a:endParaRPr lang="lt-LT" dirty="0" smtClean="0">
              <a:solidFill>
                <a:schemeClr val="tx1"/>
              </a:solidFill>
            </a:endParaRPr>
          </a:p>
          <a:p>
            <a:endParaRPr lang="lt-LT" dirty="0">
              <a:solidFill>
                <a:schemeClr val="tx1"/>
              </a:solidFill>
            </a:endParaRPr>
          </a:p>
          <a:p>
            <a:endParaRPr lang="lt-LT" dirty="0" smtClean="0">
              <a:solidFill>
                <a:schemeClr val="tx1"/>
              </a:solidFill>
            </a:endParaRPr>
          </a:p>
          <a:p>
            <a:r>
              <a:rPr lang="lt-LT" dirty="0">
                <a:solidFill>
                  <a:schemeClr val="tx1"/>
                </a:solidFill>
              </a:rPr>
              <a:t> </a:t>
            </a:r>
            <a:r>
              <a:rPr lang="lt-LT" dirty="0" smtClean="0">
                <a:solidFill>
                  <a:schemeClr val="tx1"/>
                </a:solidFill>
              </a:rPr>
              <a:t>   </a:t>
            </a:r>
          </a:p>
          <a:p>
            <a:r>
              <a:rPr lang="lt-LT" sz="2000" dirty="0">
                <a:solidFill>
                  <a:schemeClr val="tx1"/>
                </a:solidFill>
              </a:rPr>
              <a:t> </a:t>
            </a:r>
            <a:r>
              <a:rPr lang="lt-LT" sz="2000" dirty="0" smtClean="0">
                <a:solidFill>
                  <a:schemeClr val="tx1"/>
                </a:solidFill>
              </a:rPr>
              <a:t>                               </a:t>
            </a:r>
            <a:r>
              <a:rPr lang="lt-LT" sz="2000" i="1" dirty="0" smtClean="0">
                <a:solidFill>
                  <a:schemeClr val="tx1"/>
                </a:solidFill>
              </a:rPr>
              <a:t>Parengė: Milda Savulionytė IV F</a:t>
            </a:r>
            <a:endParaRPr lang="lt-LT" sz="2000" i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6000" i="1" dirty="0" smtClean="0"/>
              <a:t>Aido Marčėno gyvenimas ir kūryba</a:t>
            </a:r>
            <a:endParaRPr lang="lt-LT" sz="6000" i="1" dirty="0"/>
          </a:p>
        </p:txBody>
      </p:sp>
    </p:spTree>
    <p:extLst>
      <p:ext uri="{BB962C8B-B14F-4D97-AF65-F5344CB8AC3E}">
        <p14:creationId xmlns="" xmlns:p14="http://schemas.microsoft.com/office/powerpoint/2010/main" val="266562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268760"/>
            <a:ext cx="4610472" cy="4446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i="1" dirty="0" smtClean="0"/>
              <a:t> </a:t>
            </a:r>
            <a:r>
              <a:rPr lang="lt-LT" sz="3600" i="1" dirty="0" smtClean="0"/>
              <a:t>Aidas </a:t>
            </a:r>
            <a:r>
              <a:rPr lang="lt-LT" sz="3600" i="1" dirty="0"/>
              <a:t>Marčėnas (g. 1960 m. rugsėjo 24 d.) – lietuvių poetas, kritikas, Lietuvos rašytojų sąjungos narys, Nacionalinės premijos laureatas.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60648"/>
            <a:ext cx="3488076" cy="56844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693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      </a:t>
            </a:r>
            <a:r>
              <a:rPr lang="lt-LT" sz="5400" i="1" dirty="0" smtClean="0"/>
              <a:t>Biografija:</a:t>
            </a:r>
            <a:endParaRPr lang="lt-LT" sz="5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lt-LT" sz="2400" i="1" dirty="0"/>
              <a:t>Gimė Kaune, tačiau nuo 1964 m. gyvena Vilniuje. </a:t>
            </a:r>
            <a:endParaRPr lang="lt-LT" sz="2400" i="1" dirty="0" smtClean="0"/>
          </a:p>
          <a:p>
            <a:r>
              <a:rPr lang="lt-LT" sz="2400" i="1" dirty="0"/>
              <a:t>Baigė Vilniaus 22-ąją vidurinę mokyklą, vėliau kurį laiką studijavo Vilniaus konservatorijoje</a:t>
            </a:r>
            <a:r>
              <a:rPr lang="lt-LT" sz="2400" i="1" dirty="0" smtClean="0"/>
              <a:t>.</a:t>
            </a:r>
          </a:p>
          <a:p>
            <a:r>
              <a:rPr lang="lt-LT" sz="2400" i="1" dirty="0" smtClean="0"/>
              <a:t>Spaudoje </a:t>
            </a:r>
            <a:r>
              <a:rPr lang="lt-LT" sz="2400" i="1" dirty="0"/>
              <a:t>debiutavo 1985 </a:t>
            </a:r>
            <a:r>
              <a:rPr lang="lt-LT" sz="2400" i="1" dirty="0" smtClean="0"/>
              <a:t>m.</a:t>
            </a:r>
          </a:p>
          <a:p>
            <a:r>
              <a:rPr lang="lt-LT" sz="2400" i="1" dirty="0" smtClean="0"/>
              <a:t>1993 metais įstojo į Lietuvos Rašytojų sąjungą.</a:t>
            </a:r>
          </a:p>
          <a:p>
            <a:r>
              <a:rPr lang="lt-LT" sz="2400" i="1" dirty="0"/>
              <a:t>2005 m. poetas apdovanotas Nacionaline premija </a:t>
            </a:r>
            <a:r>
              <a:rPr lang="lt-LT" sz="2400" i="1" dirty="0" smtClean="0"/>
              <a:t>už </a:t>
            </a:r>
            <a:r>
              <a:rPr lang="lt-LT" sz="2400" i="1" dirty="0"/>
              <a:t>klasikinių vertybių ir šiuolaikiškumo dermę poezijos </a:t>
            </a:r>
            <a:r>
              <a:rPr lang="lt-LT" sz="2400" i="1" dirty="0" smtClean="0"/>
              <a:t>knygose.</a:t>
            </a:r>
            <a:endParaRPr lang="lt-LT" sz="2800" i="1" dirty="0"/>
          </a:p>
        </p:txBody>
      </p:sp>
    </p:spTree>
    <p:extLst>
      <p:ext uri="{BB962C8B-B14F-4D97-AF65-F5344CB8AC3E}">
        <p14:creationId xmlns="" xmlns:p14="http://schemas.microsoft.com/office/powerpoint/2010/main" val="160484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      </a:t>
            </a:r>
            <a:r>
              <a:rPr lang="lt-LT" sz="5400" i="1" dirty="0" smtClean="0"/>
              <a:t>Asmenybė:</a:t>
            </a:r>
            <a:endParaRPr lang="lt-LT" sz="5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2060848"/>
            <a:ext cx="7924800" cy="3654152"/>
          </a:xfrm>
        </p:spPr>
        <p:txBody>
          <a:bodyPr>
            <a:normAutofit/>
          </a:bodyPr>
          <a:lstStyle/>
          <a:p>
            <a:r>
              <a:rPr lang="lt-LT" sz="2400" i="1" dirty="0" smtClean="0"/>
              <a:t>Kupinas </a:t>
            </a:r>
            <a:r>
              <a:rPr lang="lt-LT" sz="2400" i="1" dirty="0"/>
              <a:t>jaunystės, giedrų minčių </a:t>
            </a:r>
            <a:r>
              <a:rPr lang="lt-LT" sz="2400" i="1" dirty="0" smtClean="0"/>
              <a:t>poetas.</a:t>
            </a:r>
          </a:p>
          <a:p>
            <a:r>
              <a:rPr lang="lt-LT" sz="2400" i="1" dirty="0"/>
              <a:t>Vieną dieną jis gali būti ironiškas, pašiepiantis, o kitą - lyriškas, švelnus</a:t>
            </a:r>
            <a:r>
              <a:rPr lang="lt-LT" sz="2400" i="1" dirty="0" smtClean="0"/>
              <a:t>.</a:t>
            </a:r>
          </a:p>
          <a:p>
            <a:r>
              <a:rPr lang="lt-LT" sz="2400" i="1" dirty="0" smtClean="0"/>
              <a:t>Visuomet </a:t>
            </a:r>
            <a:r>
              <a:rPr lang="fi-FI" sz="2400" i="1" dirty="0" smtClean="0"/>
              <a:t>aiškiai </a:t>
            </a:r>
            <a:r>
              <a:rPr lang="fi-FI" sz="2400" i="1" dirty="0"/>
              <a:t>apsibrėžia, kas jam patinka, kas – ne</a:t>
            </a:r>
            <a:r>
              <a:rPr lang="fi-FI" sz="2400" i="1" dirty="0" smtClean="0"/>
              <a:t>.</a:t>
            </a:r>
            <a:endParaRPr lang="lt-LT" sz="2400" i="1" dirty="0" smtClean="0"/>
          </a:p>
          <a:p>
            <a:r>
              <a:rPr lang="lt-LT" sz="2400" i="1" dirty="0"/>
              <a:t>Netiki kilniomis idėjomis, abejoja žmonijos mitais, nusivylęs skelbiamomis </a:t>
            </a:r>
            <a:r>
              <a:rPr lang="lt-LT" sz="2400" i="1" dirty="0" smtClean="0"/>
              <a:t>vertybėmis.</a:t>
            </a:r>
          </a:p>
          <a:p>
            <a:r>
              <a:rPr lang="lt-LT" sz="2400" i="1" dirty="0" smtClean="0"/>
              <a:t>Būdingas </a:t>
            </a:r>
            <a:r>
              <a:rPr lang="lt-LT" sz="2400" i="1" dirty="0"/>
              <a:t>labai savitas autoironijos </a:t>
            </a:r>
            <a:r>
              <a:rPr lang="lt-LT" sz="2400" i="1" dirty="0" smtClean="0"/>
              <a:t>jausmas.</a:t>
            </a:r>
          </a:p>
          <a:p>
            <a:endParaRPr lang="lt-LT" sz="2400" dirty="0"/>
          </a:p>
        </p:txBody>
      </p:sp>
    </p:spTree>
    <p:extLst>
      <p:ext uri="{BB962C8B-B14F-4D97-AF65-F5344CB8AC3E}">
        <p14:creationId xmlns="" xmlns:p14="http://schemas.microsoft.com/office/powerpoint/2010/main" val="367519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924800" cy="1143000"/>
          </a:xfrm>
        </p:spPr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980728"/>
            <a:ext cx="3890392" cy="4734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i="1" dirty="0" smtClean="0"/>
              <a:t>Aidas Marčėnas užaugo </a:t>
            </a:r>
            <a:r>
              <a:rPr lang="lt-LT" sz="3600" i="1" dirty="0"/>
              <a:t>su labai aiškiomis vertybinėmis nuostatomis bei inteligentiška pozicija ir padorumu.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936" y="852170"/>
            <a:ext cx="4079064" cy="45685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7740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066130"/>
          </a:xfrm>
        </p:spPr>
        <p:txBody>
          <a:bodyPr/>
          <a:lstStyle/>
          <a:p>
            <a:r>
              <a:rPr lang="lt-LT" sz="3600" b="1" i="1" dirty="0"/>
              <a:t> </a:t>
            </a:r>
            <a:r>
              <a:rPr lang="lt-LT" sz="3600" b="1" i="1" dirty="0" smtClean="0"/>
              <a:t>    </a:t>
            </a:r>
            <a:r>
              <a:rPr lang="lt-LT" sz="4800" i="1" dirty="0" smtClean="0"/>
              <a:t>Idomūs faktai apie Poetą:</a:t>
            </a:r>
            <a:endParaRPr lang="lt-LT" sz="4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1560" y="2132856"/>
            <a:ext cx="7924800" cy="3798168"/>
          </a:xfrm>
        </p:spPr>
        <p:txBody>
          <a:bodyPr>
            <a:normAutofit/>
          </a:bodyPr>
          <a:lstStyle/>
          <a:p>
            <a:r>
              <a:rPr lang="lt-LT" sz="2400" i="1" dirty="0" smtClean="0"/>
              <a:t>A. Marčėnui teko </a:t>
            </a:r>
            <a:r>
              <a:rPr lang="lt-LT" sz="2400" i="1" dirty="0"/>
              <a:t>kovoti su Edipo </a:t>
            </a:r>
            <a:r>
              <a:rPr lang="lt-LT" sz="2400" i="1" dirty="0" smtClean="0"/>
              <a:t>kompleksu .</a:t>
            </a:r>
          </a:p>
          <a:p>
            <a:r>
              <a:rPr lang="lt-LT" sz="2400" i="1" dirty="0" smtClean="0"/>
              <a:t>1996 m. gavo „Levo“ premiją, kuri buvo skiriama talentingam ir alkoholizmą įveikti pasiryžusiam poetui.</a:t>
            </a:r>
          </a:p>
          <a:p>
            <a:r>
              <a:rPr lang="lt-LT" sz="2400" i="1" dirty="0" smtClean="0"/>
              <a:t>Rašytojas dažnai yra </a:t>
            </a:r>
            <a:r>
              <a:rPr lang="lt-LT" sz="2400" i="1" dirty="0" smtClean="0"/>
              <a:t>lyginamas </a:t>
            </a:r>
            <a:r>
              <a:rPr lang="lt-LT" sz="2400" i="1" dirty="0" smtClean="0"/>
              <a:t>su poetu Henriku Radausku.</a:t>
            </a:r>
          </a:p>
          <a:p>
            <a:endParaRPr lang="lt-LT" sz="2400" i="1" dirty="0"/>
          </a:p>
        </p:txBody>
      </p:sp>
    </p:spTree>
    <p:extLst>
      <p:ext uri="{BB962C8B-B14F-4D97-AF65-F5344CB8AC3E}">
        <p14:creationId xmlns="" xmlns:p14="http://schemas.microsoft.com/office/powerpoint/2010/main" val="59807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066130"/>
          </a:xfrm>
        </p:spPr>
        <p:txBody>
          <a:bodyPr/>
          <a:lstStyle/>
          <a:p>
            <a:r>
              <a:rPr lang="lt-LT" sz="4800" i="1" dirty="0" smtClean="0"/>
              <a:t>    A. Marčėnas jaunystėje:</a:t>
            </a:r>
            <a:endParaRPr lang="lt-LT" sz="4800" i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073" y="1628800"/>
            <a:ext cx="3408126" cy="4279521"/>
          </a:xfrm>
        </p:spPr>
      </p:pic>
    </p:spTree>
    <p:extLst>
      <p:ext uri="{BB962C8B-B14F-4D97-AF65-F5344CB8AC3E}">
        <p14:creationId xmlns="" xmlns:p14="http://schemas.microsoft.com/office/powerpoint/2010/main" val="249135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i="1" dirty="0" smtClean="0"/>
              <a:t>                      </a:t>
            </a:r>
            <a:r>
              <a:rPr lang="lt-LT" sz="5400" i="1" dirty="0" smtClean="0"/>
              <a:t>Kūryba:</a:t>
            </a:r>
            <a:endParaRPr lang="lt-LT" sz="5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4034408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dirty="0"/>
              <a:t> </a:t>
            </a:r>
            <a:r>
              <a:rPr lang="lt-LT" sz="3200" i="1" dirty="0" smtClean="0"/>
              <a:t>Aidas Marčėnas įkūnija retą ir beveik nerealų literatūrinio lauko žaidėją- ne poetą profesionalą, gyvenantį iš rašymo, vertimų, kritikos, ne rašytoją, derinantį kūrybą su vienokiu ar kitokiu darbu, o kūrėją, kurį galėtume palyginti su pasakėčios apie žiogą personažu- tai tiesiog poetas, gyvenantis (beveik) vien poezija ir iš poezijos.</a:t>
            </a:r>
            <a:endParaRPr lang="lt-LT" sz="32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628800"/>
            <a:ext cx="2690920" cy="40998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8445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1800200" cy="1143000"/>
          </a:xfrm>
        </p:spPr>
        <p:txBody>
          <a:bodyPr/>
          <a:lstStyle/>
          <a:p>
            <a:r>
              <a:rPr lang="lt-LT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908720"/>
            <a:ext cx="3744416" cy="4878288"/>
          </a:xfrm>
        </p:spPr>
        <p:txBody>
          <a:bodyPr>
            <a:noAutofit/>
          </a:bodyPr>
          <a:lstStyle/>
          <a:p>
            <a:r>
              <a:rPr lang="lt-LT" sz="2200" i="1" dirty="0" smtClean="0"/>
              <a:t>Marčėnas poeziją suvokia kaip mistinį kalbos aktą, kai ne tik poetas kuria eilėraštį, kiek kalba, poezija, eilėraštis kuria poetą.</a:t>
            </a:r>
          </a:p>
          <a:p>
            <a:r>
              <a:rPr lang="lt-LT" sz="2200" i="1" dirty="0" smtClean="0"/>
              <a:t>Poetas dažnai save apibūdina kaip XX a. žmogų, kuriam poezija tėra stebėjimo „iš anapus“ objektas, o jis vis dar tebepriklauso anam pradingusiam gorkynės laikų pasauliui, kuriame formavosi poezijos supratimas bei gyvenimo būdas.</a:t>
            </a:r>
            <a:endParaRPr lang="lt-LT" sz="22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436" y="370562"/>
            <a:ext cx="3695396" cy="55172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0958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i="1" dirty="0" smtClean="0"/>
              <a:t>        </a:t>
            </a:r>
            <a:r>
              <a:rPr lang="lt-LT" sz="5400" i="1" dirty="0" smtClean="0"/>
              <a:t> Kūrybos bruožai:</a:t>
            </a:r>
            <a:endParaRPr lang="lt-LT" sz="5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1560" y="1556792"/>
            <a:ext cx="7924800" cy="41868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lt-LT" dirty="0" smtClean="0"/>
          </a:p>
          <a:p>
            <a:r>
              <a:rPr lang="lt-LT" sz="2800" i="1" dirty="0" smtClean="0"/>
              <a:t>Eilėraščiuose </a:t>
            </a:r>
            <a:r>
              <a:rPr lang="lt-LT" sz="2800" i="1" dirty="0"/>
              <a:t>unikaliai susipina tradicija ir dabarties laikas – tai ir mūsų laiko sumaištys, ir grožio ilgesys</a:t>
            </a:r>
            <a:r>
              <a:rPr lang="lt-LT" sz="2800" i="1" dirty="0" smtClean="0"/>
              <a:t>.</a:t>
            </a:r>
          </a:p>
          <a:p>
            <a:r>
              <a:rPr lang="lt-LT" sz="2800" i="1" dirty="0"/>
              <a:t>Kūryboje nebegalioja tradicinė perskyra tarp kultūrinių įtakų ir tiesioginės saviraiškos.</a:t>
            </a:r>
          </a:p>
          <a:p>
            <a:r>
              <a:rPr lang="lt-LT" sz="2800" i="1" dirty="0" smtClean="0"/>
              <a:t>Eilėraščiai </a:t>
            </a:r>
            <a:r>
              <a:rPr lang="lt-LT" sz="2800" i="1" dirty="0"/>
              <a:t>yra persmelkti nuolat kintančios poetiškumo pajautos.</a:t>
            </a:r>
          </a:p>
          <a:p>
            <a:r>
              <a:rPr lang="lt-LT" sz="2800" i="1" dirty="0"/>
              <a:t>Poetas dėmesingas artimiausiai aplinkai, kintančiam žodynui bei vertybėms</a:t>
            </a:r>
            <a:r>
              <a:rPr lang="lt-LT" sz="2800" i="1" dirty="0" smtClean="0"/>
              <a:t>.</a:t>
            </a:r>
          </a:p>
          <a:p>
            <a:r>
              <a:rPr lang="lt-LT" sz="2800" i="1" dirty="0" smtClean="0"/>
              <a:t>Poezijoje prasmingai derinami kontrastai: šalia reliatyvizmo galima jausti vertybių ašį, šalia idealizmo- pašaipą, ironiją, o poezijos amato iškėlimas netrukdo poezijos suvokti kaip mistiško akto.</a:t>
            </a:r>
          </a:p>
        </p:txBody>
      </p:sp>
    </p:spTree>
    <p:extLst>
      <p:ext uri="{BB962C8B-B14F-4D97-AF65-F5344CB8AC3E}">
        <p14:creationId xmlns="" xmlns:p14="http://schemas.microsoft.com/office/powerpoint/2010/main" val="424814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800" i="1" dirty="0" smtClean="0"/>
              <a:t>       </a:t>
            </a:r>
            <a:r>
              <a:rPr lang="lt-LT" sz="5400" i="1" dirty="0" smtClean="0"/>
              <a:t>Poezijos rinkiniai:</a:t>
            </a:r>
            <a:endParaRPr lang="lt-LT" sz="5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000" dirty="0" smtClean="0"/>
              <a:t>„</a:t>
            </a:r>
            <a:r>
              <a:rPr lang="lt-LT" sz="2000" i="1" dirty="0" smtClean="0"/>
              <a:t>Šulinys“ </a:t>
            </a:r>
            <a:r>
              <a:rPr lang="lt-LT" sz="2000" i="1" dirty="0"/>
              <a:t>(1988)</a:t>
            </a:r>
          </a:p>
          <a:p>
            <a:r>
              <a:rPr lang="lt-LT" sz="2000" i="1" dirty="0" smtClean="0"/>
              <a:t>„</a:t>
            </a:r>
            <a:r>
              <a:rPr lang="lt-LT" sz="2000" i="1" dirty="0"/>
              <a:t>Angelas“ (1991</a:t>
            </a:r>
            <a:r>
              <a:rPr lang="lt-LT" sz="2000" i="1" dirty="0" smtClean="0"/>
              <a:t>)</a:t>
            </a:r>
          </a:p>
          <a:p>
            <a:r>
              <a:rPr lang="lt-LT" sz="2000" i="1" dirty="0" smtClean="0"/>
              <a:t>„</a:t>
            </a:r>
            <a:r>
              <a:rPr lang="lt-LT" sz="2000" i="1" dirty="0"/>
              <a:t>Dulkės“ (1993</a:t>
            </a:r>
            <a:r>
              <a:rPr lang="lt-LT" sz="2000" i="1" dirty="0" smtClean="0"/>
              <a:t>)</a:t>
            </a:r>
          </a:p>
          <a:p>
            <a:r>
              <a:rPr lang="lt-LT" sz="2000" i="1" dirty="0" smtClean="0"/>
              <a:t>„Metai be </a:t>
            </a:r>
            <a:r>
              <a:rPr lang="lt-LT" sz="2000" i="1" dirty="0"/>
              <a:t>žiogo“ (1994</a:t>
            </a:r>
            <a:r>
              <a:rPr lang="lt-LT" sz="2000" i="1" dirty="0" smtClean="0"/>
              <a:t>)</a:t>
            </a:r>
          </a:p>
          <a:p>
            <a:r>
              <a:rPr lang="lt-LT" sz="2000" i="1" dirty="0" smtClean="0"/>
              <a:t>„</a:t>
            </a:r>
            <a:r>
              <a:rPr lang="lt-LT" sz="2000" i="1" dirty="0"/>
              <a:t>Vargšas Jorikas“ (1998</a:t>
            </a:r>
            <a:r>
              <a:rPr lang="lt-LT" sz="2000" i="1" dirty="0" smtClean="0"/>
              <a:t>)</a:t>
            </a:r>
          </a:p>
          <a:p>
            <a:r>
              <a:rPr lang="lt-LT" sz="2000" i="1" dirty="0" smtClean="0"/>
              <a:t>„50 eilėraščių“ </a:t>
            </a:r>
            <a:r>
              <a:rPr lang="lt-LT" sz="2000" i="1" dirty="0"/>
              <a:t>(1999)</a:t>
            </a:r>
            <a:endParaRPr lang="lt-LT" sz="2000" i="1" dirty="0" smtClean="0"/>
          </a:p>
          <a:p>
            <a:r>
              <a:rPr lang="lt-LT" sz="2000" i="1" dirty="0" smtClean="0"/>
              <a:t>„</a:t>
            </a:r>
            <a:r>
              <a:rPr lang="lt-LT" sz="2000" i="1" dirty="0"/>
              <a:t>Dėvėti“ (2001</a:t>
            </a:r>
            <a:r>
              <a:rPr lang="lt-LT" sz="2000" i="1" dirty="0" smtClean="0"/>
              <a:t>)</a:t>
            </a:r>
          </a:p>
          <a:p>
            <a:r>
              <a:rPr lang="lt-LT" sz="2000" i="1" dirty="0" smtClean="0"/>
              <a:t>„Žmogaus žvaigždė“ </a:t>
            </a:r>
            <a:r>
              <a:rPr lang="lt-LT" sz="2000" i="1" dirty="0"/>
              <a:t>(2004)</a:t>
            </a:r>
            <a:endParaRPr lang="lt-LT" sz="2000" i="1" dirty="0" smtClean="0"/>
          </a:p>
          <a:p>
            <a:r>
              <a:rPr lang="lt-LT" sz="2000" i="1" dirty="0" smtClean="0"/>
              <a:t>„</a:t>
            </a:r>
            <a:r>
              <a:rPr lang="lt-LT" sz="2000" i="1" dirty="0"/>
              <a:t>Pasauliai“ (2005</a:t>
            </a:r>
            <a:r>
              <a:rPr lang="lt-LT" sz="2000" i="1" dirty="0" smtClean="0"/>
              <a:t>)</a:t>
            </a:r>
          </a:p>
          <a:p>
            <a:pPr marL="0" indent="0">
              <a:buNone/>
            </a:pPr>
            <a:endParaRPr lang="lt-LT" sz="2000" dirty="0" smtClean="0"/>
          </a:p>
          <a:p>
            <a:endParaRPr lang="lt-LT" sz="2000" dirty="0"/>
          </a:p>
        </p:txBody>
      </p:sp>
    </p:spTree>
    <p:extLst>
      <p:ext uri="{BB962C8B-B14F-4D97-AF65-F5344CB8AC3E}">
        <p14:creationId xmlns="" xmlns:p14="http://schemas.microsoft.com/office/powerpoint/2010/main" val="187547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23245"/>
            <a:ext cx="2634589" cy="394185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660285"/>
            <a:ext cx="2355130" cy="3765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2880320" cy="39604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1362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7544" y="980728"/>
            <a:ext cx="4320480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i="1" dirty="0" smtClean="0"/>
              <a:t> Iš visų labiausiai išsiskirianti </a:t>
            </a:r>
            <a:r>
              <a:rPr lang="lt-LT" sz="2400" i="1" dirty="0"/>
              <a:t>A. Marčėno knyga yra „Ištrupėjusios erdvės“, pasižyminti </a:t>
            </a:r>
            <a:r>
              <a:rPr lang="lt-LT" sz="2400" i="1" dirty="0" smtClean="0"/>
              <a:t>itin plačiu </a:t>
            </a:r>
            <a:r>
              <a:rPr lang="lt-LT" sz="2400" i="1" dirty="0"/>
              <a:t>lietuvių literatūros kontekstų sluoksniu. </a:t>
            </a:r>
            <a:r>
              <a:rPr lang="lt-LT" sz="2400" i="1" dirty="0" smtClean="0"/>
              <a:t>Ši knyga vien </a:t>
            </a:r>
            <a:r>
              <a:rPr lang="lt-LT" sz="2400" i="1" dirty="0"/>
              <a:t>iš rytietiškų </a:t>
            </a:r>
            <a:r>
              <a:rPr lang="lt-LT" sz="2400" i="1" dirty="0" smtClean="0"/>
              <a:t>eilėraščių sudarytas rinkinys. Eilėraščiuose atskleidžiami kasdien </a:t>
            </a:r>
            <a:r>
              <a:rPr lang="lt-LT" sz="2400" i="1" dirty="0"/>
              <a:t>patiriami išgyvenimai, dabartinio pasaulio ir žmogaus būsenos, aktualūs apmąstymai.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35" y="239154"/>
            <a:ext cx="4217965" cy="56914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3834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i="1" dirty="0" smtClean="0"/>
              <a:t>               </a:t>
            </a:r>
            <a:r>
              <a:rPr lang="lt-LT" sz="5400" i="1" dirty="0" smtClean="0"/>
              <a:t>Įvertinimai:</a:t>
            </a:r>
            <a:endParaRPr lang="lt-LT" sz="5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916832"/>
            <a:ext cx="7924800" cy="3798168"/>
          </a:xfrm>
        </p:spPr>
        <p:txBody>
          <a:bodyPr>
            <a:normAutofit/>
          </a:bodyPr>
          <a:lstStyle/>
          <a:p>
            <a:r>
              <a:rPr lang="lt-LT" sz="2000" i="1" dirty="0"/>
              <a:t>1987 m. prizas už geriausią debiutą „Poezijos pavasario“ almanache</a:t>
            </a:r>
          </a:p>
          <a:p>
            <a:r>
              <a:rPr lang="lt-LT" sz="2000" i="1" dirty="0"/>
              <a:t>1989 m. Zigmo Gėlės literatūrinė premija</a:t>
            </a:r>
          </a:p>
          <a:p>
            <a:r>
              <a:rPr lang="lt-LT" sz="2000" i="1" dirty="0"/>
              <a:t>1994 m. Poezijos pavasario laureatas</a:t>
            </a:r>
          </a:p>
          <a:p>
            <a:r>
              <a:rPr lang="lt-LT" sz="2000" i="1" dirty="0"/>
              <a:t>1999 m. Julijono Lindės-Dobilo </a:t>
            </a:r>
            <a:r>
              <a:rPr lang="lt-LT" sz="2000" i="1" dirty="0" smtClean="0"/>
              <a:t>literatūrinė </a:t>
            </a:r>
            <a:r>
              <a:rPr lang="lt-LT" sz="2000" i="1" dirty="0"/>
              <a:t>premija</a:t>
            </a:r>
          </a:p>
          <a:p>
            <a:r>
              <a:rPr lang="lt-LT" sz="2000" i="1" dirty="0"/>
              <a:t>2005 m. Lietuvos nacionalinė kultūros ir meno premija</a:t>
            </a:r>
          </a:p>
          <a:p>
            <a:r>
              <a:rPr lang="lt-LT" sz="2000" i="1" dirty="0"/>
              <a:t>2008 m. Jotvingių literatūrinė premija</a:t>
            </a:r>
          </a:p>
          <a:p>
            <a:r>
              <a:rPr lang="lt-LT" sz="2000" i="1" dirty="0"/>
              <a:t>2013 m. Jono Aisčio literatūrinė premija</a:t>
            </a:r>
          </a:p>
          <a:p>
            <a:r>
              <a:rPr lang="lt-LT" sz="2000" i="1" dirty="0"/>
              <a:t>2014 m. Lietuvos rašytojų </a:t>
            </a:r>
            <a:r>
              <a:rPr lang="lt-LT" sz="2000" i="1" dirty="0" smtClean="0"/>
              <a:t>sąjungos </a:t>
            </a:r>
            <a:r>
              <a:rPr lang="lt-LT" sz="2000" i="1" dirty="0"/>
              <a:t>premija už eilėraščių rinkinį „Tuščia jo“</a:t>
            </a:r>
          </a:p>
        </p:txBody>
      </p:sp>
    </p:spTree>
    <p:extLst>
      <p:ext uri="{BB962C8B-B14F-4D97-AF65-F5344CB8AC3E}">
        <p14:creationId xmlns="" xmlns:p14="http://schemas.microsoft.com/office/powerpoint/2010/main" val="332858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       </a:t>
            </a:r>
            <a:r>
              <a:rPr lang="lt-LT" sz="4000" i="1" dirty="0" smtClean="0"/>
              <a:t>  </a:t>
            </a:r>
            <a:r>
              <a:rPr lang="lt-LT" sz="5400" i="1" dirty="0" smtClean="0"/>
              <a:t>Išvados:</a:t>
            </a:r>
            <a:endParaRPr lang="lt-LT" sz="5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916832"/>
            <a:ext cx="79248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i="1" dirty="0"/>
              <a:t>Aidas </a:t>
            </a:r>
            <a:r>
              <a:rPr lang="lt-LT" sz="2400" i="1" dirty="0" smtClean="0"/>
              <a:t>Marčėnas– poetas</a:t>
            </a:r>
            <a:r>
              <a:rPr lang="lt-LT" sz="2400" i="1" dirty="0"/>
              <a:t>, kritikas</a:t>
            </a:r>
            <a:r>
              <a:rPr lang="lt-LT" sz="2400" i="1" dirty="0" smtClean="0"/>
              <a:t>, </a:t>
            </a:r>
            <a:r>
              <a:rPr lang="lt-LT" sz="2400" i="1" dirty="0"/>
              <a:t>Lietuvių poezijoje </a:t>
            </a:r>
            <a:r>
              <a:rPr lang="lt-LT" sz="2400" i="1" dirty="0" smtClean="0"/>
              <a:t>atgaivinęs soneto </a:t>
            </a:r>
            <a:r>
              <a:rPr lang="lt-LT" sz="2400" i="1" dirty="0"/>
              <a:t>žanrą. Nuo 1993 m. </a:t>
            </a:r>
            <a:r>
              <a:rPr lang="lt-LT" sz="2400" i="1" dirty="0" smtClean="0"/>
              <a:t>Lietuvos </a:t>
            </a:r>
            <a:r>
              <a:rPr lang="lt-LT" sz="2400" i="1" dirty="0"/>
              <a:t>rašytojų sąjungos narys</a:t>
            </a:r>
            <a:r>
              <a:rPr lang="lt-LT" sz="2400" i="1" dirty="0" smtClean="0"/>
              <a:t>. Vienas </a:t>
            </a:r>
            <a:r>
              <a:rPr lang="lt-LT" sz="2400" i="1" dirty="0"/>
              <a:t>iš nedaugelio lietuvių poetų, šiuolaikiškai </a:t>
            </a:r>
            <a:r>
              <a:rPr lang="lt-LT" sz="2400" i="1" dirty="0" smtClean="0"/>
              <a:t>rašantis </a:t>
            </a:r>
            <a:r>
              <a:rPr lang="lt-LT" sz="2400" i="1" dirty="0"/>
              <a:t>apie </a:t>
            </a:r>
            <a:r>
              <a:rPr lang="lt-LT" sz="2400" i="1" dirty="0" smtClean="0"/>
              <a:t>dabartį ir besilaikantis </a:t>
            </a:r>
            <a:r>
              <a:rPr lang="lt-LT" sz="2400" i="1" dirty="0"/>
              <a:t>formos reikalavimų. </a:t>
            </a:r>
            <a:r>
              <a:rPr lang="lt-LT" sz="2400" i="1" dirty="0" smtClean="0"/>
              <a:t>Jo </a:t>
            </a:r>
            <a:r>
              <a:rPr lang="lt-LT" sz="2400" i="1" dirty="0"/>
              <a:t>lyrika yra meditacinė. </a:t>
            </a:r>
            <a:r>
              <a:rPr lang="lt-LT" sz="2400" i="1" dirty="0" smtClean="0"/>
              <a:t>Marčėnas- jungiantis poetas, kadangi j</a:t>
            </a:r>
            <a:r>
              <a:rPr lang="pt-BR" sz="2400" i="1" dirty="0" smtClean="0"/>
              <a:t>ungia </a:t>
            </a:r>
            <a:r>
              <a:rPr lang="pt-BR" sz="2400" i="1" dirty="0"/>
              <a:t>laisvę ir atsakomybę, tradicijos laisvę ir naujumo būtinumą</a:t>
            </a:r>
            <a:r>
              <a:rPr lang="pt-BR" sz="2400" i="1" dirty="0" smtClean="0"/>
              <a:t>.</a:t>
            </a:r>
            <a:r>
              <a:rPr lang="lt-LT" sz="2400" i="1" dirty="0"/>
              <a:t> Rašytojas yra dėmesingas artimiausiai </a:t>
            </a:r>
            <a:r>
              <a:rPr lang="lt-LT" sz="2400" i="1" dirty="0" smtClean="0"/>
              <a:t>aplinkai, kintančiam </a:t>
            </a:r>
            <a:r>
              <a:rPr lang="lt-LT" sz="2400" i="1" dirty="0"/>
              <a:t>žodynui bei vertybėms</a:t>
            </a:r>
            <a:r>
              <a:rPr lang="lt-LT" sz="2400" i="1" dirty="0" smtClean="0"/>
              <a:t>. Kūryboje dažnai atsispindi šie kontekstai: </a:t>
            </a:r>
            <a:r>
              <a:rPr lang="lt-LT" sz="2400" i="1" dirty="0"/>
              <a:t>mitologinis, biblinis, kultūrinis, tautosakinis, biografinis, </a:t>
            </a:r>
            <a:r>
              <a:rPr lang="lt-LT" sz="2400" i="1" dirty="0" smtClean="0"/>
              <a:t>krikščioniškasis.</a:t>
            </a:r>
            <a:endParaRPr lang="lt-LT" sz="2400" i="1" dirty="0"/>
          </a:p>
        </p:txBody>
      </p:sp>
    </p:spTree>
    <p:extLst>
      <p:ext uri="{BB962C8B-B14F-4D97-AF65-F5344CB8AC3E}">
        <p14:creationId xmlns="" xmlns:p14="http://schemas.microsoft.com/office/powerpoint/2010/main" val="428385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800" dirty="0"/>
              <a:t>https://www.youtube.com/watch?v=Sdde8eHKUAg</a:t>
            </a:r>
          </a:p>
        </p:txBody>
      </p:sp>
    </p:spTree>
    <p:extLst>
      <p:ext uri="{BB962C8B-B14F-4D97-AF65-F5344CB8AC3E}">
        <p14:creationId xmlns="" xmlns:p14="http://schemas.microsoft.com/office/powerpoint/2010/main" val="73195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260648"/>
            <a:ext cx="5906616" cy="980728"/>
          </a:xfrm>
        </p:spPr>
        <p:txBody>
          <a:bodyPr>
            <a:normAutofit fontScale="90000"/>
          </a:bodyPr>
          <a:lstStyle/>
          <a:p>
            <a:r>
              <a:rPr lang="lt-LT" sz="6000" dirty="0" smtClean="0"/>
              <a:t>                                                                                           </a:t>
            </a:r>
            <a:r>
              <a:rPr lang="lt-LT" sz="6700" i="1" dirty="0" smtClean="0"/>
              <a:t>Šaltiniai:</a:t>
            </a:r>
            <a:endParaRPr lang="lt-LT" sz="67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sz="1800" i="1" dirty="0"/>
              <a:t>http://www.respublika.lt/lt/naujienos/kultura/kulturos_naujienos/devyni_aido_marceno_gyvenimai</a:t>
            </a:r>
            <a:r>
              <a:rPr lang="lt-LT" sz="1800" i="1" dirty="0" smtClean="0"/>
              <a:t>/</a:t>
            </a:r>
            <a:endParaRPr lang="lt-LT" sz="1800" i="1" dirty="0"/>
          </a:p>
          <a:p>
            <a:r>
              <a:rPr lang="lt-LT" sz="1800" i="1" dirty="0"/>
              <a:t>http://www.tekstai.lt/tekstai/1-tekstai/282-marcenas-aidas</a:t>
            </a:r>
            <a:endParaRPr lang="lt-LT" sz="1800" i="1" dirty="0" smtClean="0"/>
          </a:p>
          <a:p>
            <a:r>
              <a:rPr lang="lt-LT" sz="1800" i="1" dirty="0"/>
              <a:t>http://www.lrytas.lt/zyme/aidas-marcenas</a:t>
            </a:r>
          </a:p>
          <a:p>
            <a:r>
              <a:rPr lang="lt-LT" sz="1800" i="1" dirty="0"/>
              <a:t>http://lt.wikipedia.org/wiki/Aidas_Marčėnas</a:t>
            </a:r>
          </a:p>
          <a:p>
            <a:r>
              <a:rPr lang="lt-LT" sz="1800" i="1" dirty="0"/>
              <a:t>http://www.lrt.lt/naujienos/kultura/26/5664/aidas_marcenas_poetui_buti_poetu_budas_buti_zmogumi_</a:t>
            </a:r>
          </a:p>
          <a:p>
            <a:r>
              <a:rPr lang="lt-LT" sz="1800" i="1" dirty="0"/>
              <a:t>http://</a:t>
            </a:r>
            <a:r>
              <a:rPr lang="lt-LT" sz="1800" i="1" dirty="0" smtClean="0"/>
              <a:t>www.rasyk.lt/rasytojai/aidas-marcenas.html</a:t>
            </a:r>
          </a:p>
          <a:p>
            <a:r>
              <a:rPr lang="lt-LT" sz="1800" i="1" dirty="0" smtClean="0"/>
              <a:t>Cherstomatija 11-12 kl.</a:t>
            </a:r>
            <a:endParaRPr lang="lt-LT" sz="1800" i="1" dirty="0"/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14689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1787</TotalTime>
  <Words>729</Words>
  <Application>Microsoft Office PowerPoint</Application>
  <PresentationFormat>Demonstracija ekrane (4:3)</PresentationFormat>
  <Paragraphs>74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18" baseType="lpstr">
      <vt:lpstr>Horizon</vt:lpstr>
      <vt:lpstr>Aido Marčėno gyvenimas ir kūryba</vt:lpstr>
      <vt:lpstr> </vt:lpstr>
      <vt:lpstr>                     Biografija:</vt:lpstr>
      <vt:lpstr>                     Asmenybė:</vt:lpstr>
      <vt:lpstr> </vt:lpstr>
      <vt:lpstr>     Idomūs faktai apie Poetą:</vt:lpstr>
      <vt:lpstr>    A. Marčėnas jaunystėje:</vt:lpstr>
      <vt:lpstr>                      Kūryba:</vt:lpstr>
      <vt:lpstr> </vt:lpstr>
      <vt:lpstr>         Kūrybos bruožai:</vt:lpstr>
      <vt:lpstr>       Poezijos rinkiniai:</vt:lpstr>
      <vt:lpstr> </vt:lpstr>
      <vt:lpstr> </vt:lpstr>
      <vt:lpstr>               Įvertinimai:</vt:lpstr>
      <vt:lpstr>                        Išvados:</vt:lpstr>
      <vt:lpstr> </vt:lpstr>
      <vt:lpstr>                                                                                           Šaltiniai: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Aido Marčėno gyvenimas ir kūryba</dc:title>
  <dc:creator>Lope</dc:creator>
  <cp:lastModifiedBy>Mokytojas</cp:lastModifiedBy>
  <cp:revision>59</cp:revision>
  <dcterms:created xsi:type="dcterms:W3CDTF">2014-04-02T17:15:30Z</dcterms:created>
  <dcterms:modified xsi:type="dcterms:W3CDTF">2015-03-18T08:16:06Z</dcterms:modified>
</cp:coreProperties>
</file>