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5" r:id="rId8"/>
    <p:sldId id="261" r:id="rId9"/>
    <p:sldId id="275" r:id="rId10"/>
    <p:sldId id="276" r:id="rId11"/>
    <p:sldId id="266" r:id="rId12"/>
    <p:sldId id="270" r:id="rId13"/>
    <p:sldId id="267" r:id="rId14"/>
    <p:sldId id="262" r:id="rId15"/>
    <p:sldId id="277" r:id="rId16"/>
    <p:sldId id="264" r:id="rId17"/>
    <p:sldId id="268" r:id="rId18"/>
    <p:sldId id="278" r:id="rId19"/>
    <p:sldId id="271" r:id="rId20"/>
    <p:sldId id="272" r:id="rId21"/>
    <p:sldId id="273" r:id="rId22"/>
    <p:sldId id="274" r:id="rId23"/>
    <p:sldId id="269" r:id="rId2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74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2015.02.23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347864" y="332657"/>
            <a:ext cx="5110336" cy="5400600"/>
          </a:xfrm>
        </p:spPr>
        <p:txBody>
          <a:bodyPr>
            <a:noAutofit/>
          </a:bodyPr>
          <a:lstStyle/>
          <a:p>
            <a:pPr algn="ctr"/>
            <a:r>
              <a:rPr lang="lt-LT" sz="6000" b="1" dirty="0" smtClean="0"/>
              <a:t>Tarmės-</a:t>
            </a:r>
            <a:r>
              <a:rPr lang="lt-LT" sz="4800" b="1" dirty="0" smtClean="0"/>
              <a:t>bendrinės kalbos gyvybingumo </a:t>
            </a:r>
            <a:r>
              <a:rPr lang="lt-LT" sz="4800" b="1" dirty="0" smtClean="0"/>
              <a:t>šaltinis</a:t>
            </a:r>
            <a:endParaRPr lang="lt-LT" sz="4800" b="1" dirty="0"/>
          </a:p>
        </p:txBody>
      </p:sp>
    </p:spTree>
    <p:extLst>
      <p:ext uri="{BB962C8B-B14F-4D97-AF65-F5344CB8AC3E}">
        <p14:creationId xmlns:p14="http://schemas.microsoft.com/office/powerpoint/2010/main" val="84778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764704"/>
            <a:ext cx="8595360" cy="5471504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lt-LT" sz="4000" dirty="0"/>
              <a:t>Lietuvių kalba, kaip ir kitos kalbos, suskilusi į tarmes. Tos tarmės viena nuo kitos skiriasi ne tik žodynu, bet ir fonetika, morfologija, net ir sintakse</a:t>
            </a:r>
            <a:r>
              <a:rPr lang="lt-LT" sz="4000" dirty="0" smtClean="0"/>
              <a:t>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1175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476672"/>
            <a:ext cx="8595360" cy="5759536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lt-LT" sz="4000" dirty="0" smtClean="0"/>
              <a:t>Šalia </a:t>
            </a:r>
            <a:r>
              <a:rPr lang="lt-LT" sz="4000" dirty="0"/>
              <a:t>tarmių turime ir bendrą visiems lietuviams bendrinę kalbą. Ji pagal tam tikras taisykles sunorminta ir yra visos tautos susižinojimo ir bendravimo, kultūros kūrimo priemonė. Bendrinė kalba yra didelė tautos vertybė</a:t>
            </a:r>
            <a:r>
              <a:rPr lang="lt-LT" sz="4000" dirty="0" smtClean="0"/>
              <a:t>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7768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332656"/>
            <a:ext cx="8595360" cy="5903552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lt-LT" sz="4000" dirty="0" smtClean="0"/>
              <a:t>Mokslas</a:t>
            </a:r>
            <a:r>
              <a:rPr lang="lt-LT" sz="4000" dirty="0"/>
              <a:t>, tiriantis tarmes, vadinamas </a:t>
            </a:r>
            <a:r>
              <a:rPr lang="lt-LT" sz="4000" u="sng" dirty="0"/>
              <a:t>dialektologija</a:t>
            </a:r>
            <a:r>
              <a:rPr lang="lt-LT" sz="4000" dirty="0" smtClean="0"/>
              <a:t>, o </a:t>
            </a:r>
            <a:r>
              <a:rPr lang="lt-LT" sz="4000" dirty="0"/>
              <a:t>tarmių tyrėjai - </a:t>
            </a:r>
            <a:r>
              <a:rPr lang="lt-LT" sz="4000" u="sng" dirty="0"/>
              <a:t>dialektologais</a:t>
            </a:r>
            <a:r>
              <a:rPr lang="lt-LT" sz="4000" dirty="0"/>
              <a:t>. Lietuvių kalbos mokslui tarmių duomenys ypač svarbūs, nes tarmės yra svarbus šaltinis lietuvių kalbos istorijos mokslui.</a:t>
            </a:r>
          </a:p>
        </p:txBody>
      </p:sp>
    </p:spTree>
    <p:extLst>
      <p:ext uri="{BB962C8B-B14F-4D97-AF65-F5344CB8AC3E}">
        <p14:creationId xmlns:p14="http://schemas.microsoft.com/office/powerpoint/2010/main" val="51806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74320" y="476672"/>
            <a:ext cx="8595360" cy="575953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sz="4000" dirty="0"/>
              <a:t>Lietuvių kalba turi dvi pagrindines tarmes: </a:t>
            </a:r>
            <a:r>
              <a:rPr lang="lt-LT" sz="4000" u="sng" dirty="0"/>
              <a:t>aukštaičių</a:t>
            </a:r>
            <a:r>
              <a:rPr lang="lt-LT" sz="4000" dirty="0"/>
              <a:t> ir </a:t>
            </a:r>
            <a:r>
              <a:rPr lang="lt-LT" sz="4000" u="sng" dirty="0"/>
              <a:t>žemaičių</a:t>
            </a:r>
            <a:r>
              <a:rPr lang="lt-LT" sz="4000" dirty="0"/>
              <a:t>. Geriau senuosius baltų garsus ir formas išlaikė aukštaičių tarmė. Tiek aukštaičių, tiek žemaičių tarmės suskilusios i patarmes, kurios viena nuo kitos gerokai skiriasi.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717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904591" cy="6336704"/>
          </a:xfrm>
        </p:spPr>
      </p:pic>
    </p:spTree>
    <p:extLst>
      <p:ext uri="{BB962C8B-B14F-4D97-AF65-F5344CB8AC3E}">
        <p14:creationId xmlns:p14="http://schemas.microsoft.com/office/powerpoint/2010/main" val="10859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6600" dirty="0" smtClean="0">
                <a:latin typeface="Algerian" panose="04020705040A02060702" pitchFamily="82" charset="0"/>
              </a:rPr>
              <a:t>AUKŠTAITIJA</a:t>
            </a:r>
            <a:endParaRPr lang="lt-LT" sz="6600" dirty="0">
              <a:latin typeface="Algerian" panose="04020705040A02060702" pitchFamily="82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6840760" cy="5198977"/>
          </a:xfrm>
        </p:spPr>
      </p:pic>
    </p:spTree>
    <p:extLst>
      <p:ext uri="{BB962C8B-B14F-4D97-AF65-F5344CB8AC3E}">
        <p14:creationId xmlns:p14="http://schemas.microsoft.com/office/powerpoint/2010/main" val="386609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Aukštaičių tarmė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Aukštaičių tarme kalba apie </a:t>
            </a:r>
            <a:r>
              <a:rPr lang="lt-LT" sz="2800" dirty="0"/>
              <a:t>2,5 mln</a:t>
            </a:r>
            <a:r>
              <a:rPr lang="lt-LT" sz="2800" dirty="0" smtClean="0"/>
              <a:t>. Lietuvos gyventojų.</a:t>
            </a:r>
            <a:endParaRPr lang="lt-LT" sz="2800" dirty="0"/>
          </a:p>
          <a:p>
            <a:r>
              <a:rPr lang="lt-LT" sz="2800" dirty="0" smtClean="0"/>
              <a:t>Aukštaičių </a:t>
            </a:r>
            <a:r>
              <a:rPr lang="lt-LT" sz="2800" dirty="0"/>
              <a:t>tarmę patogiausia </a:t>
            </a:r>
            <a:r>
              <a:rPr lang="lt-LT" sz="2800" dirty="0" err="1" smtClean="0"/>
              <a:t>skistyti</a:t>
            </a:r>
            <a:r>
              <a:rPr lang="lt-LT" sz="2800" dirty="0" smtClean="0"/>
              <a:t> į </a:t>
            </a:r>
            <a:r>
              <a:rPr lang="lt-LT" sz="2800" dirty="0"/>
              <a:t>patarmes pagal am, </a:t>
            </a:r>
            <a:r>
              <a:rPr lang="lt-LT" sz="2800" dirty="0" err="1"/>
              <a:t>an</a:t>
            </a:r>
            <a:r>
              <a:rPr lang="lt-LT" sz="2800" dirty="0"/>
              <a:t>, </a:t>
            </a:r>
            <a:r>
              <a:rPr lang="lt-LT" sz="2800" dirty="0" err="1"/>
              <a:t>em</a:t>
            </a:r>
            <a:r>
              <a:rPr lang="lt-LT" sz="2800" dirty="0"/>
              <a:t>, </a:t>
            </a:r>
            <a:r>
              <a:rPr lang="lt-LT" sz="2800" dirty="0" err="1"/>
              <a:t>en</a:t>
            </a:r>
            <a:r>
              <a:rPr lang="lt-LT" sz="2800" dirty="0"/>
              <a:t> ir ą, ę tarimą. </a:t>
            </a:r>
            <a:endParaRPr lang="lt-LT" sz="2800" dirty="0" smtClean="0"/>
          </a:p>
          <a:p>
            <a:r>
              <a:rPr lang="lt-LT" sz="2800" i="1" u="sng" dirty="0"/>
              <a:t>Vakarų aukštaičiai </a:t>
            </a:r>
            <a:r>
              <a:rPr lang="lt-LT" sz="2800" dirty="0" smtClean="0"/>
              <a:t>juos </a:t>
            </a:r>
            <a:r>
              <a:rPr lang="lt-LT" sz="2800" dirty="0"/>
              <a:t>taria kaip ir bendrinėje kalboje, pvz.: kampas, ranka, tempia. </a:t>
            </a:r>
            <a:endParaRPr lang="lt-LT" sz="2800" dirty="0" smtClean="0"/>
          </a:p>
          <a:p>
            <a:r>
              <a:rPr lang="lt-LT" sz="2800" i="1" u="sng" dirty="0" smtClean="0"/>
              <a:t>Pietų </a:t>
            </a:r>
            <a:r>
              <a:rPr lang="lt-LT" sz="2800" i="1" u="sng" dirty="0"/>
              <a:t>aukštaičiai </a:t>
            </a:r>
            <a:r>
              <a:rPr lang="lt-LT" sz="2800" dirty="0" smtClean="0"/>
              <a:t>ą</a:t>
            </a:r>
            <a:r>
              <a:rPr lang="lt-LT" sz="2800" dirty="0"/>
              <a:t>, ę </a:t>
            </a:r>
            <a:r>
              <a:rPr lang="lt-LT" sz="2800" dirty="0" smtClean="0"/>
              <a:t>keičia į </a:t>
            </a:r>
            <a:r>
              <a:rPr lang="lt-LT" sz="2800" dirty="0"/>
              <a:t>ū, y pvz.: </a:t>
            </a:r>
            <a:r>
              <a:rPr lang="lt-LT" sz="2800" dirty="0" err="1" smtClean="0"/>
              <a:t>žūsis</a:t>
            </a:r>
            <a:r>
              <a:rPr lang="lt-LT" sz="2800" dirty="0"/>
              <a:t>, </a:t>
            </a:r>
            <a:r>
              <a:rPr lang="lt-LT" sz="2800" dirty="0" err="1"/>
              <a:t>tysia</a:t>
            </a:r>
            <a:r>
              <a:rPr lang="lt-LT" sz="2800" dirty="0"/>
              <a:t>. </a:t>
            </a:r>
            <a:endParaRPr lang="lt-LT" sz="2800" dirty="0" smtClean="0"/>
          </a:p>
          <a:p>
            <a:r>
              <a:rPr lang="lt-LT" sz="2800" i="1" u="sng" dirty="0" smtClean="0"/>
              <a:t>Rytų </a:t>
            </a:r>
            <a:r>
              <a:rPr lang="lt-LT" sz="2800" i="1" u="sng" dirty="0"/>
              <a:t>aukštaičiai </a:t>
            </a:r>
            <a:r>
              <a:rPr lang="lt-LT" sz="2800" dirty="0"/>
              <a:t>am, </a:t>
            </a:r>
            <a:r>
              <a:rPr lang="lt-LT" sz="2800" dirty="0" err="1"/>
              <a:t>an</a:t>
            </a:r>
            <a:r>
              <a:rPr lang="lt-LT" sz="2800" dirty="0"/>
              <a:t>, </a:t>
            </a:r>
            <a:r>
              <a:rPr lang="lt-LT" sz="2800" dirty="0" err="1"/>
              <a:t>em</a:t>
            </a:r>
            <a:r>
              <a:rPr lang="lt-LT" sz="2800" dirty="0"/>
              <a:t>, </a:t>
            </a:r>
            <a:r>
              <a:rPr lang="lt-LT" sz="2800" dirty="0" err="1"/>
              <a:t>en</a:t>
            </a:r>
            <a:r>
              <a:rPr lang="lt-LT" sz="2800" dirty="0"/>
              <a:t> ir ą, ę verčia </a:t>
            </a:r>
            <a:r>
              <a:rPr lang="lt-LT" sz="2800" dirty="0" err="1"/>
              <a:t>um</a:t>
            </a:r>
            <a:r>
              <a:rPr lang="lt-LT" sz="2800" dirty="0"/>
              <a:t>, </a:t>
            </a:r>
            <a:r>
              <a:rPr lang="lt-LT" sz="2800" dirty="0" err="1"/>
              <a:t>un</a:t>
            </a:r>
            <a:r>
              <a:rPr lang="lt-LT" sz="2800" dirty="0"/>
              <a:t>, </a:t>
            </a:r>
            <a:r>
              <a:rPr lang="lt-LT" sz="2800" dirty="0" err="1"/>
              <a:t>im</a:t>
            </a:r>
            <a:r>
              <a:rPr lang="lt-LT" sz="2800" dirty="0"/>
              <a:t>, </a:t>
            </a:r>
            <a:r>
              <a:rPr lang="lt-LT" sz="2800" dirty="0" err="1"/>
              <a:t>in</a:t>
            </a:r>
            <a:r>
              <a:rPr lang="lt-LT" sz="2800" dirty="0"/>
              <a:t> ir ū, y pvz.: kumpas, runka, </a:t>
            </a:r>
            <a:r>
              <a:rPr lang="lt-LT" sz="2800" dirty="0" err="1"/>
              <a:t>timpia</a:t>
            </a:r>
            <a:r>
              <a:rPr lang="lt-LT" sz="2800" dirty="0"/>
              <a:t>, </a:t>
            </a:r>
            <a:r>
              <a:rPr lang="lt-LT" sz="2800" dirty="0" err="1"/>
              <a:t>minkas</a:t>
            </a:r>
            <a:r>
              <a:rPr lang="lt-LT" sz="2800" dirty="0"/>
              <a:t> ir </a:t>
            </a:r>
            <a:r>
              <a:rPr lang="lt-LT" sz="2800" dirty="0" err="1"/>
              <a:t>žūsis</a:t>
            </a:r>
            <a:r>
              <a:rPr lang="lt-LT" sz="2800" dirty="0" smtClean="0"/>
              <a:t>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52027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5212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575672" y="980728"/>
            <a:ext cx="8595360" cy="5543512"/>
          </a:xfrm>
        </p:spPr>
        <p:txBody>
          <a:bodyPr>
            <a:noAutofit/>
          </a:bodyPr>
          <a:lstStyle/>
          <a:p>
            <a:r>
              <a:rPr lang="lt-LT" sz="3200" dirty="0" smtClean="0"/>
              <a:t>Vakarų </a:t>
            </a:r>
            <a:r>
              <a:rPr lang="lt-LT" sz="3200" dirty="0"/>
              <a:t>aukštaičiai skirstomi į kauniškius (Kaunas; pietinė patarmės dalis, gyventojai tradiciškai vadinami suvalkiečiais) ir </a:t>
            </a:r>
            <a:r>
              <a:rPr lang="lt-LT" sz="3200" dirty="0" err="1"/>
              <a:t>šiauliškius</a:t>
            </a:r>
            <a:r>
              <a:rPr lang="lt-LT" sz="3200" dirty="0"/>
              <a:t> (Šiauliai; šiaurinė patarmės dalis). Skiriamoji ypatybė – ilgųjų nekirčiuotų balsių trumpinimas ir kirčio atitraukimas iš galūnės (abi ypatybės būdingos </a:t>
            </a:r>
            <a:r>
              <a:rPr lang="lt-LT" sz="3200" dirty="0" err="1"/>
              <a:t>šiauliškiams</a:t>
            </a:r>
            <a:r>
              <a:rPr lang="lt-LT" sz="3200" dirty="0"/>
              <a:t>). Suvalkiečių (t. y. pietvakarių aukštaičių) patarmės pagrindu susiformavo bendrinė lietuvių kalba.</a:t>
            </a:r>
          </a:p>
        </p:txBody>
      </p:sp>
    </p:spTree>
    <p:extLst>
      <p:ext uri="{BB962C8B-B14F-4D97-AF65-F5344CB8AC3E}">
        <p14:creationId xmlns:p14="http://schemas.microsoft.com/office/powerpoint/2010/main" val="38204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548640" y="1340768"/>
            <a:ext cx="8595360" cy="5760640"/>
          </a:xfrm>
        </p:spPr>
        <p:txBody>
          <a:bodyPr>
            <a:normAutofit/>
          </a:bodyPr>
          <a:lstStyle/>
          <a:p>
            <a:r>
              <a:rPr lang="lt-LT" sz="2400" dirty="0"/>
              <a:t>Pietų aukštaičiai (tradiciškai vadinami dzūkais) į šnektas neskirstomi. Iš </a:t>
            </a:r>
            <a:r>
              <a:rPr lang="lt-LT" sz="2400" dirty="0" err="1"/>
              <a:t>priebalsyno</a:t>
            </a:r>
            <a:r>
              <a:rPr lang="lt-LT" sz="2400" dirty="0"/>
              <a:t> ypatybių jiems būdingas dzūkavimas (išskyrus šiaurinį Žaslių-</a:t>
            </a:r>
            <a:r>
              <a:rPr lang="lt-LT" sz="2400" dirty="0" err="1"/>
              <a:t>Palomenės</a:t>
            </a:r>
            <a:r>
              <a:rPr lang="lt-LT" sz="2400" dirty="0"/>
              <a:t> kampą). Dzūkavimu vadinamos dvi ypatybės:</a:t>
            </a:r>
          </a:p>
          <a:p>
            <a:r>
              <a:rPr lang="lt-LT" sz="2400" dirty="0"/>
              <a:t>a) č, </a:t>
            </a:r>
            <a:r>
              <a:rPr lang="lt-LT" sz="2400" dirty="0" err="1"/>
              <a:t>dž</a:t>
            </a:r>
            <a:r>
              <a:rPr lang="lt-LT" sz="2400" dirty="0"/>
              <a:t> tarimas c, </a:t>
            </a:r>
            <a:r>
              <a:rPr lang="lt-LT" sz="2400" dirty="0" err="1"/>
              <a:t>dz</a:t>
            </a:r>
            <a:r>
              <a:rPr lang="lt-LT" sz="2400" dirty="0"/>
              <a:t>, pvz., </a:t>
            </a:r>
            <a:r>
              <a:rPr lang="lt-LT" sz="2400" dirty="0" err="1"/>
              <a:t>ca</a:t>
            </a:r>
            <a:r>
              <a:rPr lang="lt-LT" sz="2400" dirty="0"/>
              <a:t> „čia“, </a:t>
            </a:r>
            <a:r>
              <a:rPr lang="lt-LT" sz="2400" dirty="0" err="1"/>
              <a:t>dzaugsmas</a:t>
            </a:r>
            <a:r>
              <a:rPr lang="lt-LT" sz="2400" dirty="0"/>
              <a:t> „džiaugsmas“;</a:t>
            </a:r>
          </a:p>
          <a:p>
            <a:r>
              <a:rPr lang="lt-LT" sz="2400" dirty="0"/>
              <a:t>b) t, d ir </a:t>
            </a:r>
            <a:r>
              <a:rPr lang="lt-LT" sz="2400" dirty="0" err="1"/>
              <a:t>tv</a:t>
            </a:r>
            <a:r>
              <a:rPr lang="lt-LT" sz="2400" dirty="0"/>
              <a:t>, </a:t>
            </a:r>
            <a:r>
              <a:rPr lang="lt-LT" sz="2400" dirty="0" err="1"/>
              <a:t>dv</a:t>
            </a:r>
            <a:r>
              <a:rPr lang="lt-LT" sz="2400" dirty="0"/>
              <a:t> tarimas c, </a:t>
            </a:r>
            <a:r>
              <a:rPr lang="lt-LT" sz="2400" dirty="0" err="1"/>
              <a:t>dz</a:t>
            </a:r>
            <a:r>
              <a:rPr lang="lt-LT" sz="2400" dirty="0"/>
              <a:t> ir </a:t>
            </a:r>
            <a:r>
              <a:rPr lang="lt-LT" sz="2400" dirty="0" err="1"/>
              <a:t>cv</a:t>
            </a:r>
            <a:r>
              <a:rPr lang="lt-LT" sz="2400" dirty="0"/>
              <a:t>, </a:t>
            </a:r>
            <a:r>
              <a:rPr lang="lt-LT" sz="2400" dirty="0" err="1"/>
              <a:t>dzv</a:t>
            </a:r>
            <a:r>
              <a:rPr lang="lt-LT" sz="2400" dirty="0"/>
              <a:t> prieš i tipo vokalizmą (i, y, </a:t>
            </a:r>
            <a:r>
              <a:rPr lang="lt-LT" sz="2400" dirty="0" err="1"/>
              <a:t>ie</a:t>
            </a:r>
            <a:r>
              <a:rPr lang="lt-LT" sz="2400" dirty="0"/>
              <a:t>), pvz., </a:t>
            </a:r>
            <a:r>
              <a:rPr lang="lt-LT" sz="2400" dirty="0" err="1"/>
              <a:t>ciltas</a:t>
            </a:r>
            <a:r>
              <a:rPr lang="lt-LT" sz="2400" dirty="0"/>
              <a:t> „tiltas“, </a:t>
            </a:r>
            <a:r>
              <a:rPr lang="lt-LT" sz="2400" dirty="0" err="1"/>
              <a:t>dziena</a:t>
            </a:r>
            <a:r>
              <a:rPr lang="lt-LT" sz="2400" dirty="0"/>
              <a:t> „diena“, </a:t>
            </a:r>
            <a:r>
              <a:rPr lang="lt-LT" sz="2400" dirty="0" err="1"/>
              <a:t>cvinkc</a:t>
            </a:r>
            <a:r>
              <a:rPr lang="lt-LT" sz="2400" dirty="0"/>
              <a:t> „tvinkti“, </a:t>
            </a:r>
            <a:r>
              <a:rPr lang="lt-LT" sz="2400" dirty="0" err="1"/>
              <a:t>dzvi</a:t>
            </a:r>
            <a:r>
              <a:rPr lang="lt-LT" sz="2400" dirty="0"/>
              <a:t> „dvi“. Tačiau prieš i, kilusį iš ę, nedzūkuojama, plg., </a:t>
            </a:r>
            <a:r>
              <a:rPr lang="lt-LT" sz="2400" dirty="0" err="1"/>
              <a:t>dangcį</a:t>
            </a:r>
            <a:r>
              <a:rPr lang="lt-LT" sz="2400" dirty="0"/>
              <a:t> „dangtį“, bet </a:t>
            </a:r>
            <a:r>
              <a:rPr lang="lt-LT" sz="2400" dirty="0" err="1"/>
              <a:t>katį</a:t>
            </a:r>
            <a:r>
              <a:rPr lang="lt-LT" sz="2400" dirty="0"/>
              <a:t> „katę</a:t>
            </a:r>
            <a:r>
              <a:rPr lang="lt-LT" sz="2400" dirty="0" smtClean="0"/>
              <a:t>“.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4076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Aukštaičių tautiniai rūbai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Turinio vietos rezervavimo ženklas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8760"/>
            <a:ext cx="2232248" cy="5330741"/>
          </a:xfr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268760"/>
            <a:ext cx="230425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Aukštaičių pasaka apie melagius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323528" y="2060848"/>
            <a:ext cx="8595360" cy="4937760"/>
          </a:xfrm>
        </p:spPr>
        <p:txBody>
          <a:bodyPr/>
          <a:lstStyle/>
          <a:p>
            <a:r>
              <a:rPr lang="lt-LT" dirty="0"/>
              <a:t>https://www.youtube.com/watch?v=AIkvWnoFaKY</a:t>
            </a:r>
          </a:p>
        </p:txBody>
      </p:sp>
    </p:spTree>
    <p:extLst>
      <p:ext uri="{BB962C8B-B14F-4D97-AF65-F5344CB8AC3E}">
        <p14:creationId xmlns:p14="http://schemas.microsoft.com/office/powerpoint/2010/main" val="142931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6600" dirty="0" smtClean="0">
                <a:latin typeface="Algerian" panose="04020705040A02060702" pitchFamily="82" charset="0"/>
              </a:rPr>
              <a:t>ŽEMAITIJA</a:t>
            </a:r>
            <a:endParaRPr lang="lt-LT" sz="6600" dirty="0">
              <a:latin typeface="Algerian" panose="04020705040A02060702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772816"/>
            <a:ext cx="7504509" cy="375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84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Žemaičių tarmė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Žemaitiškai kalba apie 0,5 </a:t>
            </a:r>
            <a:r>
              <a:rPr lang="lt-LT" dirty="0" smtClean="0"/>
              <a:t>mln. žmonių. Žemaičių </a:t>
            </a:r>
            <a:r>
              <a:rPr lang="lt-LT" dirty="0"/>
              <a:t>tarmė yra gerokai modernesnė už aukštaičių, t. y. daugiau nutolusi nuo baltų </a:t>
            </a:r>
            <a:r>
              <a:rPr lang="lt-LT" dirty="0" smtClean="0"/>
              <a:t>prokalbės.</a:t>
            </a:r>
            <a:endParaRPr lang="lt-LT" dirty="0"/>
          </a:p>
          <a:p>
            <a:r>
              <a:rPr lang="lt-LT" dirty="0"/>
              <a:t> </a:t>
            </a:r>
            <a:r>
              <a:rPr lang="lt-LT" i="1" dirty="0" smtClean="0"/>
              <a:t>Fonetiniai žemaičių tarmės požymiai: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 Vietoje bendrinės kalbos </a:t>
            </a:r>
            <a:r>
              <a:rPr lang="lt-LT" dirty="0"/>
              <a:t>o, ė žemaičiai taria dvibalsius </a:t>
            </a:r>
            <a:r>
              <a:rPr lang="lt-LT" dirty="0" err="1"/>
              <a:t>uo</a:t>
            </a:r>
            <a:r>
              <a:rPr lang="lt-LT" dirty="0"/>
              <a:t>, </a:t>
            </a:r>
            <a:r>
              <a:rPr lang="lt-LT" dirty="0" err="1"/>
              <a:t>ie</a:t>
            </a:r>
            <a:r>
              <a:rPr lang="lt-LT" dirty="0"/>
              <a:t>, pvz., </a:t>
            </a:r>
            <a:r>
              <a:rPr lang="lt-LT" dirty="0" err="1"/>
              <a:t>bruolis</a:t>
            </a:r>
            <a:r>
              <a:rPr lang="lt-LT" dirty="0"/>
              <a:t> „brolis“, </a:t>
            </a:r>
            <a:r>
              <a:rPr lang="lt-LT" dirty="0" err="1"/>
              <a:t>uors</a:t>
            </a:r>
            <a:r>
              <a:rPr lang="lt-LT" dirty="0"/>
              <a:t> „oras“, </a:t>
            </a:r>
            <a:r>
              <a:rPr lang="lt-LT" dirty="0" err="1"/>
              <a:t>tieus</a:t>
            </a:r>
            <a:r>
              <a:rPr lang="lt-LT" dirty="0"/>
              <a:t> „tėvas“, </a:t>
            </a:r>
            <a:r>
              <a:rPr lang="lt-LT" dirty="0" err="1"/>
              <a:t>vies</a:t>
            </a:r>
            <a:r>
              <a:rPr lang="lt-LT" dirty="0"/>
              <a:t> „vėjas“.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Vietoje </a:t>
            </a:r>
            <a:r>
              <a:rPr lang="lt-LT" dirty="0" smtClean="0"/>
              <a:t>bendrinės kalbos </a:t>
            </a:r>
            <a:r>
              <a:rPr lang="lt-LT" dirty="0" err="1"/>
              <a:t>uo</a:t>
            </a:r>
            <a:r>
              <a:rPr lang="lt-LT" dirty="0"/>
              <a:t>, </a:t>
            </a:r>
            <a:r>
              <a:rPr lang="lt-LT" dirty="0" err="1"/>
              <a:t>ie</a:t>
            </a:r>
            <a:r>
              <a:rPr lang="lt-LT" dirty="0"/>
              <a:t> žemaičiai taria trejopus garsus (pagal tai tarmė skirstoma į patarmes</a:t>
            </a:r>
            <a:r>
              <a:rPr lang="lt-LT" dirty="0" smtClean="0"/>
              <a:t>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 smtClean="0"/>
              <a:t> </a:t>
            </a:r>
            <a:r>
              <a:rPr lang="lt-LT" u="sng" dirty="0"/>
              <a:t>šiaurinė dalis </a:t>
            </a:r>
            <a:r>
              <a:rPr lang="lt-LT" dirty="0"/>
              <a:t>– </a:t>
            </a:r>
            <a:r>
              <a:rPr lang="lt-LT" dirty="0" err="1"/>
              <a:t>ou</a:t>
            </a:r>
            <a:r>
              <a:rPr lang="lt-LT" dirty="0"/>
              <a:t>, </a:t>
            </a:r>
            <a:r>
              <a:rPr lang="lt-LT" dirty="0" err="1"/>
              <a:t>ėi</a:t>
            </a:r>
            <a:r>
              <a:rPr lang="lt-LT" dirty="0"/>
              <a:t>, pvz., </a:t>
            </a:r>
            <a:r>
              <a:rPr lang="lt-LT" dirty="0" err="1"/>
              <a:t>douna</a:t>
            </a:r>
            <a:r>
              <a:rPr lang="lt-LT" dirty="0"/>
              <a:t> „duona“, </a:t>
            </a:r>
            <a:r>
              <a:rPr lang="lt-LT" dirty="0" err="1"/>
              <a:t>doud</a:t>
            </a:r>
            <a:r>
              <a:rPr lang="lt-LT" dirty="0"/>
              <a:t> „duoda“, </a:t>
            </a:r>
            <a:r>
              <a:rPr lang="lt-LT" dirty="0" err="1"/>
              <a:t>pėins</a:t>
            </a:r>
            <a:r>
              <a:rPr lang="lt-LT" dirty="0"/>
              <a:t> „pienas“, </a:t>
            </a:r>
            <a:r>
              <a:rPr lang="lt-LT" dirty="0" err="1"/>
              <a:t>žėids</a:t>
            </a:r>
            <a:r>
              <a:rPr lang="lt-LT" dirty="0"/>
              <a:t> ‘žiedas</a:t>
            </a:r>
            <a:r>
              <a:rPr lang="lt-LT" dirty="0" smtClean="0"/>
              <a:t>‘;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dirty="0" smtClean="0"/>
              <a:t> </a:t>
            </a:r>
            <a:r>
              <a:rPr lang="lt-LT" dirty="0"/>
              <a:t>pietinė – ū, ī, pvz., </a:t>
            </a:r>
            <a:r>
              <a:rPr lang="lt-LT" dirty="0" err="1"/>
              <a:t>dūna</a:t>
            </a:r>
            <a:r>
              <a:rPr lang="lt-LT" dirty="0"/>
              <a:t> „duona“, </a:t>
            </a:r>
            <a:r>
              <a:rPr lang="lt-LT" dirty="0" err="1"/>
              <a:t>dūd</a:t>
            </a:r>
            <a:r>
              <a:rPr lang="lt-LT" dirty="0"/>
              <a:t> „duoda“, </a:t>
            </a:r>
            <a:r>
              <a:rPr lang="lt-LT" dirty="0" err="1"/>
              <a:t>pīns</a:t>
            </a:r>
            <a:r>
              <a:rPr lang="lt-LT" dirty="0"/>
              <a:t> „pienas“, </a:t>
            </a:r>
            <a:r>
              <a:rPr lang="lt-LT" dirty="0" err="1"/>
              <a:t>žīds</a:t>
            </a:r>
            <a:r>
              <a:rPr lang="lt-LT" dirty="0"/>
              <a:t> „žiedas“ (nuo etnonimo žydas skiriasi priegaide), </a:t>
            </a:r>
            <a:endParaRPr lang="lt-LT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lt-LT" dirty="0" smtClean="0"/>
              <a:t>vakarų </a:t>
            </a:r>
            <a:r>
              <a:rPr lang="lt-LT" dirty="0"/>
              <a:t>– ō, ė̄: </a:t>
            </a:r>
            <a:r>
              <a:rPr lang="lt-LT" dirty="0" err="1"/>
              <a:t>dōna</a:t>
            </a:r>
            <a:r>
              <a:rPr lang="lt-LT" dirty="0"/>
              <a:t> „duona“, </a:t>
            </a:r>
            <a:r>
              <a:rPr lang="lt-LT" dirty="0" err="1"/>
              <a:t>dōd</a:t>
            </a:r>
            <a:r>
              <a:rPr lang="lt-LT" dirty="0"/>
              <a:t> „duoda“, </a:t>
            </a:r>
            <a:r>
              <a:rPr lang="lt-LT" dirty="0" err="1"/>
              <a:t>pė̄ns</a:t>
            </a:r>
            <a:r>
              <a:rPr lang="lt-LT" dirty="0"/>
              <a:t> „pienas“, </a:t>
            </a:r>
            <a:r>
              <a:rPr lang="lt-LT" dirty="0" err="1"/>
              <a:t>žė̄ds</a:t>
            </a:r>
            <a:r>
              <a:rPr lang="lt-LT" dirty="0"/>
              <a:t> „žiedas“. </a:t>
            </a:r>
          </a:p>
        </p:txBody>
      </p:sp>
    </p:spTree>
    <p:extLst>
      <p:ext uri="{BB962C8B-B14F-4D97-AF65-F5344CB8AC3E}">
        <p14:creationId xmlns:p14="http://schemas.microsoft.com/office/powerpoint/2010/main" val="45844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/>
              <a:t>Skiriamos trys žemaičių patarmės</a:t>
            </a:r>
            <a:r>
              <a:rPr lang="lt-LT" sz="4000" b="1" dirty="0" smtClean="0"/>
              <a:t>:</a:t>
            </a: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3200" dirty="0"/>
          </a:p>
          <a:p>
            <a:r>
              <a:rPr lang="lt-LT" sz="3200" dirty="0"/>
              <a:t>Šiaurės, arba telšiškių bei kretingiškių („</a:t>
            </a:r>
            <a:r>
              <a:rPr lang="lt-LT" sz="3200" dirty="0" err="1"/>
              <a:t>dounininkų</a:t>
            </a:r>
            <a:r>
              <a:rPr lang="lt-LT" sz="3200" dirty="0"/>
              <a:t>“),</a:t>
            </a:r>
          </a:p>
          <a:p>
            <a:r>
              <a:rPr lang="lt-LT" sz="3200" dirty="0"/>
              <a:t>Pietų, arba raseiniškių bei varniškių („</a:t>
            </a:r>
            <a:r>
              <a:rPr lang="lt-LT" sz="3200" dirty="0" err="1"/>
              <a:t>dūnininkų</a:t>
            </a:r>
            <a:r>
              <a:rPr lang="lt-LT" sz="3200" dirty="0"/>
              <a:t>“),</a:t>
            </a:r>
          </a:p>
          <a:p>
            <a:r>
              <a:rPr lang="lt-LT" sz="3200" dirty="0"/>
              <a:t>Vakarų, arba klaipėdiškių („</a:t>
            </a:r>
            <a:r>
              <a:rPr lang="lt-LT" sz="3200" dirty="0" err="1"/>
              <a:t>donininkų</a:t>
            </a:r>
            <a:r>
              <a:rPr lang="lt-LT" sz="3200" dirty="0"/>
              <a:t>“).</a:t>
            </a:r>
          </a:p>
        </p:txBody>
      </p:sp>
    </p:spTree>
    <p:extLst>
      <p:ext uri="{BB962C8B-B14F-4D97-AF65-F5344CB8AC3E}">
        <p14:creationId xmlns:p14="http://schemas.microsoft.com/office/powerpoint/2010/main" val="23504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Žemaičių tautiniai rūbai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2304256" cy="526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68760"/>
            <a:ext cx="2294359" cy="526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5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Žemaičių pasaka apie pelėdos akis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323528" y="2132856"/>
            <a:ext cx="8595360" cy="4937760"/>
          </a:xfrm>
        </p:spPr>
        <p:txBody>
          <a:bodyPr/>
          <a:lstStyle/>
          <a:p>
            <a:r>
              <a:rPr lang="lt-LT" dirty="0"/>
              <a:t>https://www.youtube.com/watch?v=VKNegQhGdDU</a:t>
            </a:r>
          </a:p>
        </p:txBody>
      </p:sp>
    </p:spTree>
    <p:extLst>
      <p:ext uri="{BB962C8B-B14F-4D97-AF65-F5344CB8AC3E}">
        <p14:creationId xmlns:p14="http://schemas.microsoft.com/office/powerpoint/2010/main" val="18032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/>
              <a:t>M</a:t>
            </a:r>
            <a:r>
              <a:rPr lang="lt-LT" sz="4800" b="1" dirty="0" smtClean="0"/>
              <a:t>ūsų klasė dalyvavo renginyje ,,Tarmių metai 2013“</a:t>
            </a:r>
            <a:endParaRPr lang="lt-LT" sz="4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0576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37" y="1298575"/>
            <a:ext cx="6584727" cy="4937125"/>
          </a:xfrm>
        </p:spPr>
      </p:pic>
    </p:spTree>
    <p:extLst>
      <p:ext uri="{BB962C8B-B14F-4D97-AF65-F5344CB8AC3E}">
        <p14:creationId xmlns:p14="http://schemas.microsoft.com/office/powerpoint/2010/main" val="39342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37" y="1298575"/>
            <a:ext cx="6584727" cy="4937125"/>
          </a:xfrm>
        </p:spPr>
      </p:pic>
    </p:spTree>
    <p:extLst>
      <p:ext uri="{BB962C8B-B14F-4D97-AF65-F5344CB8AC3E}">
        <p14:creationId xmlns:p14="http://schemas.microsoft.com/office/powerpoint/2010/main" val="391693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37" y="1298575"/>
            <a:ext cx="6584727" cy="4937125"/>
          </a:xfrm>
        </p:spPr>
      </p:pic>
    </p:spTree>
    <p:extLst>
      <p:ext uri="{BB962C8B-B14F-4D97-AF65-F5344CB8AC3E}">
        <p14:creationId xmlns:p14="http://schemas.microsoft.com/office/powerpoint/2010/main" val="29578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37" y="1298575"/>
            <a:ext cx="6584727" cy="4937125"/>
          </a:xfrm>
        </p:spPr>
      </p:pic>
    </p:spTree>
    <p:extLst>
      <p:ext uri="{BB962C8B-B14F-4D97-AF65-F5344CB8AC3E}">
        <p14:creationId xmlns:p14="http://schemas.microsoft.com/office/powerpoint/2010/main" val="6569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6000" b="1" dirty="0" smtClean="0"/>
              <a:t>Ačiū už dėmesį</a:t>
            </a:r>
            <a:r>
              <a:rPr lang="en-US" sz="6000" b="1" dirty="0" smtClean="0"/>
              <a:t>!</a:t>
            </a:r>
          </a:p>
          <a:p>
            <a:pPr marL="0" indent="0" algn="r">
              <a:buNone/>
            </a:pPr>
            <a:endParaRPr lang="lt-LT" sz="2800" dirty="0" smtClean="0"/>
          </a:p>
          <a:p>
            <a:pPr marL="0" indent="0" algn="r">
              <a:buNone/>
            </a:pPr>
            <a:endParaRPr lang="lt-LT" sz="2800" dirty="0"/>
          </a:p>
          <a:p>
            <a:pPr marL="0" indent="0" algn="r">
              <a:buNone/>
            </a:pPr>
            <a:endParaRPr lang="lt-LT" sz="2800" dirty="0" smtClean="0"/>
          </a:p>
          <a:p>
            <a:pPr marL="0" indent="0" algn="r">
              <a:buNone/>
            </a:pPr>
            <a:endParaRPr lang="lt-LT" sz="2800" dirty="0"/>
          </a:p>
          <a:p>
            <a:pPr marL="0" indent="0" algn="r">
              <a:buNone/>
            </a:pPr>
            <a:r>
              <a:rPr lang="en-US" sz="2800" dirty="0" err="1" smtClean="0"/>
              <a:t>Darb</a:t>
            </a:r>
            <a:r>
              <a:rPr lang="lt-LT" sz="2800" dirty="0" smtClean="0"/>
              <a:t>ą atliko: </a:t>
            </a:r>
          </a:p>
          <a:p>
            <a:pPr marL="0" indent="0" algn="r">
              <a:buNone/>
            </a:pPr>
            <a:r>
              <a:rPr lang="lt-LT" sz="2800" dirty="0" smtClean="0"/>
              <a:t>Meda </a:t>
            </a:r>
            <a:r>
              <a:rPr lang="lt-LT" sz="2800" dirty="0" err="1" smtClean="0"/>
              <a:t>Mačiuitytė</a:t>
            </a:r>
            <a:endParaRPr lang="lt-LT" sz="2800" dirty="0" smtClean="0"/>
          </a:p>
          <a:p>
            <a:pPr marL="0" indent="0" algn="r">
              <a:buNone/>
            </a:pPr>
            <a:r>
              <a:rPr lang="lt-LT" sz="2800" dirty="0" smtClean="0"/>
              <a:t>Akvilė Butkutė</a:t>
            </a:r>
          </a:p>
          <a:p>
            <a:pPr marL="0" indent="0" algn="r">
              <a:buNone/>
            </a:pPr>
            <a:r>
              <a:rPr lang="lt-LT" sz="2800" dirty="0" smtClean="0"/>
              <a:t>Ugnė </a:t>
            </a:r>
            <a:r>
              <a:rPr lang="lt-LT" sz="2800" dirty="0" err="1" smtClean="0"/>
              <a:t>Lukauskytė</a:t>
            </a:r>
            <a:endParaRPr lang="lt-LT" sz="2800" dirty="0" smtClean="0"/>
          </a:p>
        </p:txBody>
      </p:sp>
    </p:spTree>
    <p:extLst>
      <p:ext uri="{BB962C8B-B14F-4D97-AF65-F5344CB8AC3E}">
        <p14:creationId xmlns:p14="http://schemas.microsoft.com/office/powerpoint/2010/main" val="269006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Gretimumas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94</TotalTime>
  <Words>663</Words>
  <Application>Microsoft Office PowerPoint</Application>
  <PresentationFormat>Demonstracija ekrane (4:3)</PresentationFormat>
  <Paragraphs>46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4" baseType="lpstr">
      <vt:lpstr>Soho</vt:lpstr>
      <vt:lpstr>Tarmės-bendrinės kalbos gyvybingumo šaltinis</vt:lpstr>
      <vt:lpstr>PowerPoint pristatymas</vt:lpstr>
      <vt:lpstr>PowerPoint pristatymas</vt:lpstr>
      <vt:lpstr>PowerPoint pristatymas</vt:lpstr>
      <vt:lpstr>PowerPoint pristatymas</vt:lpstr>
      <vt:lpstr>PowerPoint pristatymas</vt:lpstr>
      <vt:lpstr>AUKŠTAITIJA</vt:lpstr>
      <vt:lpstr>Aukštaičių tarmė</vt:lpstr>
      <vt:lpstr>PowerPoint pristatymas</vt:lpstr>
      <vt:lpstr>PowerPoint pristatymas</vt:lpstr>
      <vt:lpstr>Aukštaičių tautiniai rūbai</vt:lpstr>
      <vt:lpstr>Aukštaičių pasaka apie melagius</vt:lpstr>
      <vt:lpstr>ŽEMAITIJA</vt:lpstr>
      <vt:lpstr>Žemaičių tarmė</vt:lpstr>
      <vt:lpstr>Skiriamos trys žemaičių patarmės:</vt:lpstr>
      <vt:lpstr>Žemaičių tautiniai rūbai</vt:lpstr>
      <vt:lpstr>Žemaičių pasaka apie pelėdos akis</vt:lpstr>
      <vt:lpstr>Mūsų klasė dalyvavo renginyje ,,Tarmių metai 2013“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Tarmės-bendrinės kalbos gyvybingumo šaltinis.</dc:title>
  <dc:creator>Vartotojas</dc:creator>
  <cp:lastModifiedBy>HP</cp:lastModifiedBy>
  <cp:revision>12</cp:revision>
  <dcterms:created xsi:type="dcterms:W3CDTF">2015-01-15T12:43:15Z</dcterms:created>
  <dcterms:modified xsi:type="dcterms:W3CDTF">2015-02-23T10:10:04Z</dcterms:modified>
</cp:coreProperties>
</file>