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E6FDB6-C95D-4FCF-A281-A8101435CD0B}" type="datetimeFigureOut">
              <a:rPr lang="en-US" smtClean="0"/>
              <a:pPr/>
              <a:t>2/3/2015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8A327-2C7D-4210-82BB-FB34EB8281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E6FDB6-C95D-4FCF-A281-A8101435CD0B}" type="datetimeFigureOut">
              <a:rPr lang="en-US" smtClean="0"/>
              <a:pPr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8A327-2C7D-4210-82BB-FB34EB8281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E6FDB6-C95D-4FCF-A281-A8101435CD0B}" type="datetimeFigureOut">
              <a:rPr lang="en-US" smtClean="0"/>
              <a:pPr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8A327-2C7D-4210-82BB-FB34EB8281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E6FDB6-C95D-4FCF-A281-A8101435CD0B}" type="datetimeFigureOut">
              <a:rPr lang="en-US" smtClean="0"/>
              <a:pPr/>
              <a:t>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8A327-2C7D-4210-82BB-FB34EB8281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E6FDB6-C95D-4FCF-A281-A8101435CD0B}" type="datetimeFigureOut">
              <a:rPr lang="en-US" smtClean="0"/>
              <a:pPr/>
              <a:t>2/3/2015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8A327-2C7D-4210-82BB-FB34EB8281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E6FDB6-C95D-4FCF-A281-A8101435CD0B}" type="datetimeFigureOut">
              <a:rPr lang="en-US" smtClean="0"/>
              <a:pPr/>
              <a:t>2/3/2015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8A327-2C7D-4210-82BB-FB34EB8281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E6FDB6-C95D-4FCF-A281-A8101435CD0B}" type="datetimeFigureOut">
              <a:rPr lang="en-US" smtClean="0"/>
              <a:pPr/>
              <a:t>2/3/2015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8A327-2C7D-4210-82BB-FB34EB8281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E6FDB6-C95D-4FCF-A281-A8101435CD0B}" type="datetimeFigureOut">
              <a:rPr lang="en-US" smtClean="0"/>
              <a:pPr/>
              <a:t>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8A327-2C7D-4210-82BB-FB34EB8281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E6FDB6-C95D-4FCF-A281-A8101435CD0B}" type="datetimeFigureOut">
              <a:rPr lang="en-US" smtClean="0"/>
              <a:pPr/>
              <a:t>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8A327-2C7D-4210-82BB-FB34EB8281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E6FDB6-C95D-4FCF-A281-A8101435CD0B}" type="datetimeFigureOut">
              <a:rPr lang="en-US" smtClean="0"/>
              <a:pPr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8A327-2C7D-4210-82BB-FB34EB8281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E6FDB6-C95D-4FCF-A281-A8101435CD0B}" type="datetimeFigureOut">
              <a:rPr lang="en-US" smtClean="0"/>
              <a:pPr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8A327-2C7D-4210-82BB-FB34EB8281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2E6FDB6-C95D-4FCF-A281-A8101435CD0B}" type="datetimeFigureOut">
              <a:rPr lang="en-US" smtClean="0"/>
              <a:pPr/>
              <a:t>2/3/2015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3F8A327-2C7D-4210-82BB-FB34EB8281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2354722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Mąstymo žemėlapių taikymas pradiniame ugdyme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432560" y="2857496"/>
            <a:ext cx="7406640" cy="2571768"/>
          </a:xfrm>
        </p:spPr>
        <p:txBody>
          <a:bodyPr>
            <a:normAutofit/>
          </a:bodyPr>
          <a:lstStyle/>
          <a:p>
            <a:pPr algn="r"/>
            <a:endParaRPr lang="lt-LT" sz="2000" i="1" dirty="0" smtClean="0">
              <a:solidFill>
                <a:schemeClr val="tx1"/>
              </a:solidFill>
            </a:endParaRPr>
          </a:p>
          <a:p>
            <a:pPr algn="r"/>
            <a:endParaRPr lang="lt-LT" sz="2000" i="1" dirty="0" smtClean="0">
              <a:solidFill>
                <a:schemeClr val="tx1"/>
              </a:solidFill>
            </a:endParaRPr>
          </a:p>
          <a:p>
            <a:pPr algn="r"/>
            <a:endParaRPr lang="lt-LT" sz="2000" i="1" dirty="0" smtClean="0">
              <a:solidFill>
                <a:schemeClr val="tx1"/>
              </a:solidFill>
            </a:endParaRPr>
          </a:p>
          <a:p>
            <a:pPr algn="r"/>
            <a:endParaRPr lang="lt-LT" sz="2000" i="1" dirty="0" smtClean="0">
              <a:solidFill>
                <a:schemeClr val="tx1"/>
              </a:solidFill>
            </a:endParaRPr>
          </a:p>
          <a:p>
            <a:pPr algn="r"/>
            <a:endParaRPr lang="lt-LT" sz="2000" i="1" dirty="0" smtClean="0">
              <a:solidFill>
                <a:schemeClr val="tx1"/>
              </a:solidFill>
            </a:endParaRPr>
          </a:p>
          <a:p>
            <a:pPr algn="r"/>
            <a:r>
              <a:rPr lang="lt-LT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Vilniaus r. Lavoriškių vidurinės mokyklos lietuvių kalbos mokytoja</a:t>
            </a:r>
          </a:p>
          <a:p>
            <a:pPr algn="r"/>
            <a:r>
              <a:rPr lang="lt-LT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Regina Sudnikevič</a:t>
            </a: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lt-LT" b="1" dirty="0" smtClean="0"/>
          </a:p>
          <a:p>
            <a:pPr algn="ctr"/>
            <a:endParaRPr lang="lt-LT" b="1" dirty="0"/>
          </a:p>
          <a:p>
            <a:pPr algn="ctr"/>
            <a:r>
              <a:rPr lang="lt-LT" b="1" dirty="0" smtClean="0"/>
              <a:t>Tikslas</a:t>
            </a:r>
            <a:r>
              <a:rPr lang="lt-LT" dirty="0" smtClean="0"/>
              <a:t> – sudaryti prielaidas veiksmingiau ugdyti pradinių klasių mokinių praktinius, problemų sprendimo gebėjimus ir kūrybiškumą.</a:t>
            </a:r>
          </a:p>
          <a:p>
            <a:pPr algn="just"/>
            <a:endParaRPr lang="lt-LT" b="1" dirty="0"/>
          </a:p>
          <a:p>
            <a:pPr algn="just"/>
            <a:endParaRPr lang="lt-LT" b="1" dirty="0" smtClean="0"/>
          </a:p>
          <a:p>
            <a:pPr algn="just"/>
            <a:endParaRPr lang="lt-LT" b="1" dirty="0"/>
          </a:p>
          <a:p>
            <a:pPr algn="just"/>
            <a:endParaRPr lang="lt-LT" b="1" dirty="0" smtClean="0"/>
          </a:p>
          <a:p>
            <a:pPr algn="just"/>
            <a:endParaRPr lang="lt-LT" b="1" dirty="0"/>
          </a:p>
          <a:p>
            <a:pPr algn="just"/>
            <a:endParaRPr lang="lt-L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lt-LT" b="1" dirty="0" smtClean="0"/>
              <a:t>Uždaviniai:</a:t>
            </a:r>
            <a:r>
              <a:rPr lang="lt-LT" dirty="0" smtClean="0"/>
              <a:t> </a:t>
            </a:r>
          </a:p>
          <a:p>
            <a:pPr lvl="1" algn="just"/>
            <a:r>
              <a:rPr lang="lt-LT" dirty="0" smtClean="0"/>
              <a:t>Įvertinti praktinių ir problemų sprendimo gebėjimų bei kūrybiškumo ugdymo pradinėse klasėse situaciją, galimybes ir numatyti tobulinimo kryptis. </a:t>
            </a:r>
          </a:p>
          <a:p>
            <a:pPr lvl="1" algn="just"/>
            <a:r>
              <a:rPr lang="lt-LT" dirty="0" smtClean="0"/>
              <a:t>Tobulinti pedagogų, švietimo pagalbos specialistų ir mokymosi visą gyvenimą sistemos darbuotojų edukacines, vadybines kompetencijas. </a:t>
            </a:r>
          </a:p>
          <a:p>
            <a:pPr lvl="1" algn="just"/>
            <a:r>
              <a:rPr lang="lt-LT" dirty="0" smtClean="0"/>
              <a:t>Rengti metodines ir mokymo(si) priemones praktinių, problemų sprendimo gebėjimų ir kūrybiškumo ugdymui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Pagalvokime:</a:t>
            </a:r>
          </a:p>
          <a:p>
            <a:pPr marL="82296" indent="0">
              <a:buNone/>
            </a:pPr>
            <a:r>
              <a:rPr lang="lt-LT" dirty="0" smtClean="0"/>
              <a:t> 	Kokių mokinių mes ieškome?</a:t>
            </a:r>
          </a:p>
          <a:p>
            <a:pPr marL="82296" indent="0">
              <a:buNone/>
            </a:pPr>
            <a:endParaRPr lang="lt-LT" dirty="0" smtClean="0"/>
          </a:p>
          <a:p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Pabaikime sakinius:</a:t>
            </a:r>
          </a:p>
          <a:p>
            <a:pPr marL="82296" indent="0">
              <a:buNone/>
            </a:pPr>
            <a:r>
              <a:rPr lang="lt-LT" dirty="0" smtClean="0"/>
              <a:t>	Mokinių, kurie gali...</a:t>
            </a:r>
          </a:p>
          <a:p>
            <a:pPr marL="82296" indent="0">
              <a:buNone/>
            </a:pPr>
            <a:r>
              <a:rPr lang="lt-LT" dirty="0" smtClean="0"/>
              <a:t>	Mokinių, kurie yra...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298" y="1643050"/>
            <a:ext cx="5724525" cy="391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dirty="0" smtClean="0"/>
              <a:t>L. Vygotsky argumentuotai teigė, kad mūsų mintis paveikia tai, kokius įrankius naudojame...</a:t>
            </a:r>
          </a:p>
          <a:p>
            <a:pPr marL="82296" indent="0">
              <a:buNone/>
            </a:pPr>
            <a:endParaRPr lang="lt-LT" dirty="0" smtClean="0"/>
          </a:p>
          <a:p>
            <a:r>
              <a:rPr lang="lt-LT" dirty="0" smtClean="0"/>
              <a:t>Mes galime pastebėti, kad kai dirbame fizinį darbą pavyzdžiui tvarkomės sode, arba valomės dantis, tai atliekamo darbo sėkmingumas priklauso nuo įrankio, kurį naudojame.</a:t>
            </a:r>
          </a:p>
          <a:p>
            <a:endParaRPr lang="en-US" dirty="0"/>
          </a:p>
        </p:txBody>
      </p:sp>
      <p:pic>
        <p:nvPicPr>
          <p:cNvPr id="7" name="Content Placeholder 6" descr="http://www.centrodenticija.lt/wp-content/uploads/2011/12/dantu-sepetelis-su-sidabru-clean-up-silver-2-11.jp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74" y="1142984"/>
            <a:ext cx="171450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Content Placeholder 4" descr="http://www.sodininkyste.lt/wp-content/uploads/2009/06/irankiai2-300x236.jp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2" y="3643314"/>
            <a:ext cx="2153985" cy="2624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dirty="0" smtClean="0"/>
              <a:t>80 % visos informacijos, kurią priimame, yra vizualinė</a:t>
            </a:r>
          </a:p>
          <a:p>
            <a:pPr marL="82296" indent="0">
              <a:buNone/>
            </a:pPr>
            <a:endParaRPr lang="lt-LT" dirty="0" smtClean="0"/>
          </a:p>
          <a:p>
            <a:r>
              <a:rPr lang="lt-LT" dirty="0" smtClean="0"/>
              <a:t>40 % nervinių ląstelių skaidulų, pasiekiančių smegenis, yra iš ragenos</a:t>
            </a:r>
          </a:p>
          <a:p>
            <a:pPr marL="82296" indent="0">
              <a:buNone/>
            </a:pPr>
            <a:endParaRPr lang="lt-LT" dirty="0" smtClean="0"/>
          </a:p>
          <a:p>
            <a:r>
              <a:rPr lang="lt-LT" dirty="0" smtClean="0"/>
              <a:t>Mūsų akys gali gauti 36000 vizualinių signalų per valandą </a:t>
            </a:r>
          </a:p>
          <a:p>
            <a:pPr marL="82296" indent="0" algn="r">
              <a:buNone/>
            </a:pPr>
            <a:r>
              <a:rPr lang="lt-LT" sz="2400" dirty="0" smtClean="0"/>
              <a:t>Eric Jensen, </a:t>
            </a:r>
          </a:p>
          <a:p>
            <a:pPr marL="82296" indent="0" algn="r">
              <a:buNone/>
            </a:pPr>
            <a:r>
              <a:rPr lang="lt-LT" sz="2400" dirty="0" smtClean="0"/>
              <a:t>Mokymasis pagal smegenis</a:t>
            </a:r>
            <a:endParaRPr lang="en-US" sz="2400" dirty="0" smtClean="0"/>
          </a:p>
          <a:p>
            <a:endParaRPr lang="en-US" dirty="0"/>
          </a:p>
        </p:txBody>
      </p:sp>
      <p:pic>
        <p:nvPicPr>
          <p:cNvPr id="5" name="Content Placeholder 4" descr="http://jonavakksc.lt/wp-content/uploads/2012/06/olimpiniai-ziedai.jp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8" y="1428736"/>
            <a:ext cx="2286016" cy="210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http://www.juokai.lt/public/files/posts/images/3628/neiprasti-stalo-irankiai-0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98" y="3857628"/>
            <a:ext cx="1931749" cy="23145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Pavyzdžiai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100" y="2483715"/>
            <a:ext cx="3657600" cy="2744644"/>
          </a:xfrm>
        </p:spPr>
      </p:pic>
      <p:pic>
        <p:nvPicPr>
          <p:cNvPr id="6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850" y="2484789"/>
            <a:ext cx="3657600" cy="2742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100" y="2485505"/>
            <a:ext cx="3657600" cy="2741065"/>
          </a:xfrm>
          <a:prstGeom prst="rect">
            <a:avLst/>
          </a:prstGeom>
        </p:spPr>
      </p:pic>
      <p:pic>
        <p:nvPicPr>
          <p:cNvPr id="5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762899" y="2023654"/>
            <a:ext cx="4143404" cy="338219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100" y="2484437"/>
            <a:ext cx="3657600" cy="2743200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850" y="2484092"/>
            <a:ext cx="3657600" cy="27438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82296" indent="0" algn="ctr">
              <a:buNone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Vizualin</a:t>
            </a: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ė „kalba“</a:t>
            </a:r>
          </a:p>
          <a:p>
            <a:pPr marL="82296" indent="0" algn="ctr">
              <a:buNone/>
            </a:pPr>
            <a:endParaRPr lang="lt-LT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2296" indent="0" algn="ctr">
              <a:buNone/>
            </a:pP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Mąstymo arba vaizdiniai žemėlapiai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92792" y="1750223"/>
            <a:ext cx="5244133" cy="354270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Kokio mąstymo proceso mums reikia?</a:t>
            </a:r>
          </a:p>
          <a:p>
            <a:pPr>
              <a:buNone/>
            </a:pP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lt-LT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Atpažinti</a:t>
            </a:r>
          </a:p>
          <a:p>
            <a:r>
              <a:rPr lang="lt-LT" dirty="0" smtClean="0"/>
              <a:t>Apibūdinti </a:t>
            </a:r>
          </a:p>
          <a:p>
            <a:r>
              <a:rPr lang="lt-LT" dirty="0" smtClean="0"/>
              <a:t>Palyginti</a:t>
            </a:r>
          </a:p>
          <a:p>
            <a:r>
              <a:rPr lang="lt-LT" dirty="0" smtClean="0"/>
              <a:t>Sekti</a:t>
            </a:r>
          </a:p>
          <a:p>
            <a:r>
              <a:rPr lang="lt-LT" dirty="0" smtClean="0"/>
              <a:t>Kurti analogijas</a:t>
            </a:r>
          </a:p>
          <a:p>
            <a:r>
              <a:rPr lang="lt-LT" dirty="0" smtClean="0"/>
              <a:t>Išrinkti</a:t>
            </a:r>
          </a:p>
          <a:p>
            <a:r>
              <a:rPr lang="lt-LT" dirty="0" smtClean="0"/>
              <a:t>Rasti priežastis ir pasekmes</a:t>
            </a:r>
            <a:endParaRPr lang="en-US" dirty="0" smtClean="0"/>
          </a:p>
          <a:p>
            <a:r>
              <a:rPr lang="en-US" dirty="0" err="1" smtClean="0"/>
              <a:t>Klas</a:t>
            </a:r>
            <a:r>
              <a:rPr lang="lt-LT" dirty="0" smtClean="0"/>
              <a:t>ifikuoti</a:t>
            </a:r>
          </a:p>
          <a:p>
            <a:endParaRPr lang="en-US" dirty="0"/>
          </a:p>
        </p:txBody>
      </p:sp>
      <p:pic>
        <p:nvPicPr>
          <p:cNvPr id="5" name="Picture 4" descr="http://www.bankas.lt/banknotai/500-litu-banknotasa.jpg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80" y="3357562"/>
            <a:ext cx="2786082" cy="1857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Apskritimo žemėlapis - atpažinti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Atpa</a:t>
            </a: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žinti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lt-LT" dirty="0" smtClean="0"/>
              <a:t>Apie save</a:t>
            </a:r>
          </a:p>
          <a:p>
            <a:r>
              <a:rPr lang="lt-LT" dirty="0" smtClean="0"/>
              <a:t>Antarktida</a:t>
            </a:r>
          </a:p>
          <a:p>
            <a:r>
              <a:rPr lang="lt-LT" dirty="0" smtClean="0"/>
              <a:t>Daiktavardis</a:t>
            </a:r>
            <a:endParaRPr lang="en-US" dirty="0" smtClean="0"/>
          </a:p>
          <a:p>
            <a:r>
              <a:rPr lang="lt-LT" dirty="0" smtClean="0"/>
              <a:t>Žodžiai su garsu „ė“</a:t>
            </a:r>
          </a:p>
          <a:p>
            <a:r>
              <a:rPr lang="lt-LT" dirty="0" smtClean="0"/>
              <a:t>Delfinas</a:t>
            </a:r>
          </a:p>
          <a:p>
            <a:r>
              <a:rPr lang="lt-LT" dirty="0" smtClean="0"/>
              <a:t>Inovatyvi mokykla</a:t>
            </a:r>
          </a:p>
          <a:p>
            <a:r>
              <a:rPr lang="lt-LT" dirty="0" smtClean="0"/>
              <a:t>Šiuolaikinis mokinys</a:t>
            </a:r>
          </a:p>
          <a:p>
            <a:r>
              <a:rPr lang="lt-LT" dirty="0" smtClean="0"/>
              <a:t>...</a:t>
            </a:r>
          </a:p>
          <a:p>
            <a:endParaRPr lang="en-US" dirty="0"/>
          </a:p>
        </p:txBody>
      </p:sp>
      <p:pic>
        <p:nvPicPr>
          <p:cNvPr id="14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5203825" y="1046163"/>
            <a:ext cx="2943225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Burbulo žemėlapis - apibūdinti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Apibūdinti (būdvardžiai):</a:t>
            </a:r>
          </a:p>
          <a:p>
            <a:r>
              <a:rPr lang="lt-LT" dirty="0" smtClean="0"/>
              <a:t>Save</a:t>
            </a:r>
          </a:p>
          <a:p>
            <a:r>
              <a:rPr lang="lt-LT" dirty="0" smtClean="0"/>
              <a:t>Savo draugą</a:t>
            </a:r>
          </a:p>
          <a:p>
            <a:r>
              <a:rPr lang="lt-LT" dirty="0" smtClean="0"/>
              <a:t>Pasakojimo veikėją</a:t>
            </a:r>
          </a:p>
          <a:p>
            <a:r>
              <a:rPr lang="lt-LT" dirty="0" smtClean="0"/>
              <a:t>Muzikos, meno kūrinį</a:t>
            </a:r>
          </a:p>
          <a:p>
            <a:r>
              <a:rPr lang="lt-LT" dirty="0" smtClean="0"/>
              <a:t>Automobilį</a:t>
            </a:r>
          </a:p>
          <a:p>
            <a:r>
              <a:rPr lang="lt-LT" dirty="0" smtClean="0"/>
              <a:t>Gandrą</a:t>
            </a:r>
          </a:p>
          <a:p>
            <a:r>
              <a:rPr lang="lt-LT" dirty="0" smtClean="0"/>
              <a:t>Pamoką  </a:t>
            </a:r>
          </a:p>
          <a:p>
            <a:r>
              <a:rPr lang="lt-LT" dirty="0" smtClean="0"/>
              <a:t>...</a:t>
            </a:r>
          </a:p>
          <a:p>
            <a:endParaRPr 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4075" y="1491622"/>
            <a:ext cx="4022725" cy="3071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Dvigubo burbulo žemėlapis - palyginti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592274"/>
            <a:ext cx="4022725" cy="2870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82296" indent="0">
              <a:buNone/>
            </a:pP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Palyginti:</a:t>
            </a:r>
          </a:p>
          <a:p>
            <a:r>
              <a:rPr lang="lt-LT" dirty="0" smtClean="0"/>
              <a:t>Save ir draugą</a:t>
            </a:r>
          </a:p>
          <a:p>
            <a:r>
              <a:rPr lang="lt-LT" dirty="0" smtClean="0"/>
              <a:t>Dvi mokyklas</a:t>
            </a:r>
          </a:p>
          <a:p>
            <a:r>
              <a:rPr lang="lt-LT" dirty="0" smtClean="0"/>
              <a:t>Gandrą ir gervę</a:t>
            </a:r>
          </a:p>
          <a:p>
            <a:r>
              <a:rPr lang="lt-LT" dirty="0" smtClean="0"/>
              <a:t>Pasakos veikėjus</a:t>
            </a:r>
          </a:p>
          <a:p>
            <a:r>
              <a:rPr lang="lt-LT" dirty="0" smtClean="0"/>
              <a:t>Smuiką ir gitarą</a:t>
            </a:r>
          </a:p>
          <a:p>
            <a:r>
              <a:rPr lang="lt-LT" dirty="0" smtClean="0"/>
              <a:t>Piramidę ir stačiakampį gretasienį</a:t>
            </a:r>
          </a:p>
          <a:p>
            <a:r>
              <a:rPr lang="lt-LT" dirty="0" smtClean="0"/>
              <a:t>...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Sekos žemėlapis – nuosekliai sekti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82296" indent="0">
              <a:buNone/>
            </a:pP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Nuosekliai:</a:t>
            </a:r>
          </a:p>
          <a:p>
            <a:r>
              <a:rPr lang="lt-LT" dirty="0" smtClean="0"/>
              <a:t>Papasakoti savo svajonių dieną</a:t>
            </a:r>
          </a:p>
          <a:p>
            <a:r>
              <a:rPr lang="lt-LT" dirty="0" smtClean="0"/>
              <a:t>Pasekti pasaką</a:t>
            </a:r>
          </a:p>
          <a:p>
            <a:r>
              <a:rPr lang="lt-LT" dirty="0" smtClean="0"/>
              <a:t>Suplanuoti ekskursiją</a:t>
            </a:r>
          </a:p>
          <a:p>
            <a:r>
              <a:rPr lang="lt-LT" dirty="0" smtClean="0"/>
              <a:t>Pateikti receptą</a:t>
            </a:r>
          </a:p>
          <a:p>
            <a:r>
              <a:rPr lang="lt-LT" dirty="0" smtClean="0"/>
              <a:t>Lankstinio schemą</a:t>
            </a:r>
          </a:p>
          <a:p>
            <a:r>
              <a:rPr lang="lt-LT" dirty="0" smtClean="0"/>
              <a:t>Pabaigti pasakojimą</a:t>
            </a:r>
          </a:p>
          <a:p>
            <a:r>
              <a:rPr lang="lt-LT" dirty="0" smtClean="0"/>
              <a:t>...</a:t>
            </a:r>
          </a:p>
          <a:p>
            <a:endParaRPr 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4075" y="1657747"/>
            <a:ext cx="4022725" cy="2739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„Alisa stebuklų šalyje“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28596" y="928670"/>
            <a:ext cx="4023360" cy="4114800"/>
          </a:xfrm>
        </p:spPr>
        <p:txBody>
          <a:bodyPr>
            <a:normAutofit/>
          </a:bodyPr>
          <a:lstStyle/>
          <a:p>
            <a:r>
              <a:rPr lang="lt-LT" sz="2800" dirty="0" smtClean="0"/>
              <a:t>Sekos žemėlapis</a:t>
            </a:r>
          </a:p>
          <a:p>
            <a:r>
              <a:rPr lang="lt-LT" sz="2800" dirty="0" smtClean="0"/>
              <a:t>Burbulo žemėlapis </a:t>
            </a:r>
          </a:p>
          <a:p>
            <a:r>
              <a:rPr lang="lt-LT" sz="2800" dirty="0" smtClean="0"/>
              <a:t>Burbulo žemėlapio papildymas</a:t>
            </a:r>
          </a:p>
          <a:p>
            <a:r>
              <a:rPr lang="lt-LT" sz="2800" dirty="0" smtClean="0"/>
              <a:t>Sekos žemėlapis</a:t>
            </a:r>
          </a:p>
          <a:p>
            <a:endParaRPr lang="en-US" sz="2800" b="1" dirty="0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4" y="1071546"/>
            <a:ext cx="3272446" cy="2328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2" y="3571876"/>
            <a:ext cx="2928958" cy="1560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Medžio žemėlapis – klasifikuoti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Klasifikuoti:</a:t>
            </a:r>
          </a:p>
          <a:p>
            <a:r>
              <a:rPr lang="lt-LT" dirty="0" smtClean="0"/>
              <a:t>„e“ ir „ė“ garsus turinčius žodžius</a:t>
            </a:r>
          </a:p>
          <a:p>
            <a:r>
              <a:rPr lang="lt-LT" dirty="0" smtClean="0"/>
              <a:t>Muzikos instrumentsus</a:t>
            </a:r>
          </a:p>
          <a:p>
            <a:r>
              <a:rPr lang="lt-LT" dirty="0" smtClean="0"/>
              <a:t>Matinius ir sudėtinius matinius skaičius</a:t>
            </a:r>
          </a:p>
          <a:p>
            <a:r>
              <a:rPr lang="lt-LT" dirty="0" smtClean="0"/>
              <a:t>Šiltas, šaltas ir neautralias spalvas</a:t>
            </a:r>
          </a:p>
          <a:p>
            <a:r>
              <a:rPr lang="lt-LT" dirty="0" smtClean="0"/>
              <a:t>Veiksmažodžio laikus</a:t>
            </a:r>
          </a:p>
          <a:p>
            <a:r>
              <a:rPr lang="lt-LT" dirty="0" smtClean="0"/>
              <a:t>...</a:t>
            </a:r>
          </a:p>
          <a:p>
            <a:endParaRPr 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>
            <a:off x="4725193" y="1114897"/>
            <a:ext cx="4022725" cy="2921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Tilto žemėlapis – ieškoti analogijų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82296" indent="0">
              <a:buNone/>
            </a:pP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Kurti analogija:</a:t>
            </a:r>
          </a:p>
          <a:p>
            <a:r>
              <a:rPr lang="lt-LT" dirty="0" smtClean="0"/>
              <a:t> </a:t>
            </a:r>
            <a:r>
              <a:rPr lang="en-US" dirty="0" smtClean="0"/>
              <a:t>5 </a:t>
            </a:r>
            <a:r>
              <a:rPr lang="en-US" dirty="0" err="1" smtClean="0"/>
              <a:t>ir</a:t>
            </a:r>
            <a:r>
              <a:rPr lang="en-US" dirty="0" smtClean="0"/>
              <a:t> 4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suma</a:t>
            </a:r>
            <a:r>
              <a:rPr lang="en-US" dirty="0" smtClean="0"/>
              <a:t> 9, </a:t>
            </a:r>
            <a:r>
              <a:rPr lang="en-US" dirty="0" err="1" smtClean="0"/>
              <a:t>kaip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…</a:t>
            </a:r>
          </a:p>
          <a:p>
            <a:r>
              <a:rPr lang="en-US" dirty="0" err="1" smtClean="0"/>
              <a:t>Ratas</a:t>
            </a:r>
            <a:r>
              <a:rPr lang="en-US" dirty="0" smtClean="0"/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</a:t>
            </a: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inos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/>
              <a:t>dalis</a:t>
            </a:r>
            <a:r>
              <a:rPr lang="en-US" dirty="0" smtClean="0"/>
              <a:t>, </a:t>
            </a:r>
            <a:r>
              <a:rPr lang="en-US" dirty="0" err="1" smtClean="0"/>
              <a:t>kaip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lt-LT" dirty="0" smtClean="0"/>
              <a:t>...</a:t>
            </a:r>
          </a:p>
          <a:p>
            <a:r>
              <a:rPr lang="lt-LT" dirty="0" smtClean="0"/>
              <a:t>Mama </a:t>
            </a: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rūpinasi</a:t>
            </a:r>
            <a:r>
              <a:rPr lang="lt-LT" dirty="0" smtClean="0"/>
              <a:t> mani, kaip ir...</a:t>
            </a:r>
          </a:p>
          <a:p>
            <a:r>
              <a:rPr lang="lt-LT" dirty="0" smtClean="0"/>
              <a:t>Maistas</a:t>
            </a: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naudingas </a:t>
            </a:r>
            <a:r>
              <a:rPr lang="lt-LT" dirty="0" smtClean="0"/>
              <a:t>žmogui, kaip ir...</a:t>
            </a:r>
          </a:p>
          <a:p>
            <a:r>
              <a:rPr lang="lt-LT" dirty="0" smtClean="0"/>
              <a:t>...</a:t>
            </a:r>
          </a:p>
          <a:p>
            <a:endParaRPr lang="en-US" dirty="0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4075" y="1928787"/>
            <a:ext cx="4022725" cy="219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Skliaustelių žemėlapis – dalys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82296" indent="0">
              <a:buNone/>
            </a:pP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Išrinkti dalimis:</a:t>
            </a:r>
          </a:p>
          <a:p>
            <a:r>
              <a:rPr lang="lt-LT" dirty="0" smtClean="0"/>
              <a:t>Drabužius, kuriuos dėvi</a:t>
            </a:r>
          </a:p>
          <a:p>
            <a:r>
              <a:rPr lang="lt-LT" dirty="0" smtClean="0"/>
              <a:t>Aplikacija</a:t>
            </a:r>
          </a:p>
          <a:p>
            <a:r>
              <a:rPr lang="lt-LT" dirty="0" smtClean="0"/>
              <a:t>Kompiuteris </a:t>
            </a:r>
          </a:p>
          <a:p>
            <a:r>
              <a:rPr lang="lt-LT" dirty="0" smtClean="0"/>
              <a:t>Paukštis</a:t>
            </a:r>
          </a:p>
          <a:p>
            <a:r>
              <a:rPr lang="lt-LT" dirty="0" smtClean="0"/>
              <a:t>Stalas</a:t>
            </a:r>
          </a:p>
          <a:p>
            <a:r>
              <a:rPr lang="lt-LT" dirty="0" smtClean="0"/>
              <a:t>Statinys</a:t>
            </a:r>
          </a:p>
          <a:p>
            <a:r>
              <a:rPr lang="lt-LT" dirty="0" smtClean="0"/>
              <a:t>...</a:t>
            </a:r>
          </a:p>
          <a:p>
            <a:endParaRPr 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4075" y="1560615"/>
            <a:ext cx="4022725" cy="2933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Priežasties pasekmės žemėlapis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82296" indent="0">
              <a:buNone/>
            </a:pP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Atrasti priežastis ir pasekmes:</a:t>
            </a:r>
          </a:p>
          <a:p>
            <a:r>
              <a:rPr lang="lt-LT" dirty="0" smtClean="0"/>
              <a:t>Susipykau su draugu</a:t>
            </a:r>
          </a:p>
          <a:p>
            <a:r>
              <a:rPr lang="lt-LT" dirty="0" smtClean="0"/>
              <a:t>Įvyko avarija</a:t>
            </a:r>
          </a:p>
          <a:p>
            <a:r>
              <a:rPr lang="lt-LT" dirty="0" smtClean="0"/>
              <a:t>Fejerverkų naudojimas</a:t>
            </a:r>
          </a:p>
          <a:p>
            <a:r>
              <a:rPr lang="lt-LT" dirty="0" smtClean="0"/>
              <a:t>Blogai parašiau diktantą</a:t>
            </a:r>
          </a:p>
          <a:p>
            <a:r>
              <a:rPr lang="lt-LT" dirty="0" smtClean="0"/>
              <a:t>Neatlikau namų darbų</a:t>
            </a:r>
          </a:p>
          <a:p>
            <a:r>
              <a:rPr lang="lt-LT" dirty="0" smtClean="0"/>
              <a:t>Persivalgiau</a:t>
            </a:r>
          </a:p>
          <a:p>
            <a:r>
              <a:rPr lang="lt-LT" dirty="0" smtClean="0"/>
              <a:t>...</a:t>
            </a:r>
          </a:p>
          <a:p>
            <a:endParaRPr 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5164137" y="969963"/>
            <a:ext cx="3022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Rėmelis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lt-LT" dirty="0" smtClean="0"/>
              <a:t>Iš kur jūs žinote apie tai ką žinote?</a:t>
            </a:r>
          </a:p>
          <a:p>
            <a:endParaRPr lang="lt-LT" dirty="0" smtClean="0"/>
          </a:p>
          <a:p>
            <a:r>
              <a:rPr lang="lt-LT" dirty="0" smtClean="0"/>
              <a:t>Kodėl ši informacija svarbi?</a:t>
            </a:r>
          </a:p>
          <a:p>
            <a:endParaRPr lang="lt-LT" dirty="0" smtClean="0"/>
          </a:p>
          <a:p>
            <a:r>
              <a:rPr lang="lt-LT" dirty="0" smtClean="0"/>
              <a:t>Kas padarė įtaką informacijai jūsų žemėlapyje?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5170772" y="969963"/>
            <a:ext cx="3009331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Palyginkime </a:t>
            </a:r>
            <a:endParaRPr lang="en-US" dirty="0"/>
          </a:p>
        </p:txBody>
      </p:sp>
      <p:pic>
        <p:nvPicPr>
          <p:cNvPr id="8" name="Content Placeholder 3" descr="20130723_1348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67255" y="1584960"/>
            <a:ext cx="6035040" cy="45262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Kaip praleidau vasarą?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333" y="1587038"/>
            <a:ext cx="6030884" cy="45221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Tai ką mačiau ir girdėjau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333" y="1587038"/>
            <a:ext cx="6030884" cy="45221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Knygų klubas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333" y="1587038"/>
            <a:ext cx="6030884" cy="45221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Veiksmažodžių laikai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333" y="1587038"/>
            <a:ext cx="6030884" cy="45221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endParaRPr lang="lt-LT" b="1" i="1" dirty="0" smtClean="0"/>
          </a:p>
          <a:p>
            <a:pPr marL="82296" indent="0" algn="ctr">
              <a:buNone/>
            </a:pPr>
            <a:endParaRPr lang="lt-LT" b="1" i="1" dirty="0" smtClean="0"/>
          </a:p>
          <a:p>
            <a:pPr marL="82296" indent="0" algn="ctr">
              <a:buNone/>
            </a:pPr>
            <a:r>
              <a:rPr lang="lt-LT" b="1" i="1" dirty="0" smtClean="0"/>
              <a:t>Geras mąstymas yra geras procesas, geras procesas yra geras rezultatas...</a:t>
            </a:r>
          </a:p>
          <a:p>
            <a:pPr marL="82296" indent="0" algn="ctr">
              <a:buNone/>
            </a:pPr>
            <a:r>
              <a:rPr lang="lt-LT" b="1" dirty="0" smtClean="0"/>
              <a:t>Toyota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51</TotalTime>
  <Words>460</Words>
  <Application>Microsoft Office PowerPoint</Application>
  <PresentationFormat>On-screen Show (4:3)</PresentationFormat>
  <Paragraphs>140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Solstice</vt:lpstr>
      <vt:lpstr>    Mąstymo žemėlapių taikymas pradiniame ugdyme</vt:lpstr>
      <vt:lpstr>Slide 2</vt:lpstr>
      <vt:lpstr>Slide 3</vt:lpstr>
      <vt:lpstr>Slide 4</vt:lpstr>
      <vt:lpstr>Slide 5</vt:lpstr>
      <vt:lpstr>Slide 6</vt:lpstr>
      <vt:lpstr>Slide 7</vt:lpstr>
      <vt:lpstr>Pavyzdžiai </vt:lpstr>
      <vt:lpstr>Slide 9</vt:lpstr>
      <vt:lpstr>Slide 10</vt:lpstr>
      <vt:lpstr>Slide 11</vt:lpstr>
      <vt:lpstr>Slide 12</vt:lpstr>
      <vt:lpstr>Apskritimo žemėlapis - atpažinti</vt:lpstr>
      <vt:lpstr>Burbulo žemėlapis - apibūdinti</vt:lpstr>
      <vt:lpstr>Dvigubo burbulo žemėlapis - palyginti</vt:lpstr>
      <vt:lpstr>Sekos žemėlapis – nuosekliai sekti</vt:lpstr>
      <vt:lpstr>„Alisa stebuklų šalyje“</vt:lpstr>
      <vt:lpstr>Medžio žemėlapis – klasifikuoti </vt:lpstr>
      <vt:lpstr>Tilto žemėlapis – ieškoti analogijų </vt:lpstr>
      <vt:lpstr>Skliaustelių žemėlapis – dalys</vt:lpstr>
      <vt:lpstr>Priežasties pasekmės žemėlapis</vt:lpstr>
      <vt:lpstr>Rėmelis</vt:lpstr>
      <vt:lpstr>Palyginkime </vt:lpstr>
      <vt:lpstr>Kaip praleidau vasarą?</vt:lpstr>
      <vt:lpstr>Tai ką mačiau ir girdėjau</vt:lpstr>
      <vt:lpstr>Knygų klubas</vt:lpstr>
      <vt:lpstr>Veiksmažodžių laikai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Mąstymo žemėlapių taikymas pradiniame ugdyme</dc:title>
  <dc:creator>mmmmmmmmmmmmmmmmmmmm</dc:creator>
  <cp:lastModifiedBy>mmmmmmmmmmmmmmmmmmmm</cp:lastModifiedBy>
  <cp:revision>7</cp:revision>
  <dcterms:created xsi:type="dcterms:W3CDTF">2015-01-28T17:10:37Z</dcterms:created>
  <dcterms:modified xsi:type="dcterms:W3CDTF">2015-02-03T18:55:29Z</dcterms:modified>
</cp:coreProperties>
</file>