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CD6EC-E591-4EB5-80C5-BFC14C754521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9ADDF-DD1C-446A-BE1B-7975773A192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981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9ADDF-DD1C-446A-BE1B-7975773A192D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8158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5CF4817-15CF-48F9-8406-51B32B09610C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ADBDB6C-67C7-4D1E-A799-85B23D95AE4D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5400" b="1" dirty="0" smtClean="0"/>
              <a:t>Šalutiniai sakiniai</a:t>
            </a:r>
            <a:endParaRPr lang="lt-LT" sz="54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r>
              <a:rPr lang="lt-LT" sz="1600" dirty="0" smtClean="0"/>
              <a:t>Karolina </a:t>
            </a:r>
            <a:r>
              <a:rPr lang="lt-LT" sz="1600" smtClean="0"/>
              <a:t>B. </a:t>
            </a:r>
            <a:r>
              <a:rPr lang="lt-LT" sz="1600" dirty="0" err="1" smtClean="0"/>
              <a:t>Ia</a:t>
            </a:r>
            <a:r>
              <a:rPr lang="lt-LT" sz="1600" dirty="0" smtClean="0"/>
              <a:t> klasė</a:t>
            </a:r>
            <a:endParaRPr lang="lt-LT" sz="1600" dirty="0"/>
          </a:p>
        </p:txBody>
      </p:sp>
    </p:spTree>
    <p:extLst>
      <p:ext uri="{BB962C8B-B14F-4D97-AF65-F5344CB8AC3E}">
        <p14:creationId xmlns:p14="http://schemas.microsoft.com/office/powerpoint/2010/main" val="417348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261944"/>
          </a:xfrm>
        </p:spPr>
        <p:txBody>
          <a:bodyPr>
            <a:noAutofit/>
          </a:bodyPr>
          <a:lstStyle/>
          <a:p>
            <a:pPr algn="ctr"/>
            <a:r>
              <a:rPr lang="lt-LT" b="1" dirty="0" smtClean="0"/>
              <a:t>Sudėtiniai prijungiamieji sakiniai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4248472"/>
          </a:xfrm>
        </p:spPr>
        <p:txBody>
          <a:bodyPr>
            <a:normAutofit/>
          </a:bodyPr>
          <a:lstStyle/>
          <a:p>
            <a:r>
              <a:rPr lang="lt-LT" sz="2800" dirty="0"/>
              <a:t>Turi </a:t>
            </a:r>
            <a:r>
              <a:rPr lang="lt-LT" sz="2800" u="sng" dirty="0"/>
              <a:t>daugiau nei vieną </a:t>
            </a:r>
            <a:r>
              <a:rPr lang="lt-LT" sz="2800" dirty="0"/>
              <a:t>gramatinį centrą.</a:t>
            </a:r>
          </a:p>
          <a:p>
            <a:r>
              <a:rPr lang="lt-LT" sz="2800" dirty="0" smtClean="0"/>
              <a:t>Sudaryti iš</a:t>
            </a:r>
            <a:r>
              <a:rPr lang="lt-LT" sz="2800" b="1" dirty="0" smtClean="0"/>
              <a:t>:</a:t>
            </a:r>
          </a:p>
          <a:p>
            <a:pPr marL="68580" indent="0">
              <a:buNone/>
            </a:pPr>
            <a:r>
              <a:rPr lang="lt-LT" sz="2800" b="1" dirty="0" smtClean="0"/>
              <a:t>Vieno pagrindinio dėmens.</a:t>
            </a:r>
          </a:p>
          <a:p>
            <a:pPr marL="68580" indent="0">
              <a:buNone/>
            </a:pPr>
            <a:r>
              <a:rPr lang="lt-LT" sz="2800" b="1" dirty="0" smtClean="0"/>
              <a:t>Vieno (ar kelių) šalutinių dėmenų.</a:t>
            </a:r>
          </a:p>
          <a:p>
            <a:pPr marL="525780" indent="-457200">
              <a:buFont typeface="+mj-lt"/>
              <a:buAutoNum type="alphaLcParenR"/>
            </a:pPr>
            <a:r>
              <a:rPr lang="lt-LT" sz="2800" dirty="0" smtClean="0"/>
              <a:t>Pagrindinis dėmuo vadinamas </a:t>
            </a:r>
            <a:r>
              <a:rPr lang="lt-LT" sz="2800" i="1" dirty="0" smtClean="0"/>
              <a:t>PAGRINDINIU SAKINIU.</a:t>
            </a:r>
          </a:p>
          <a:p>
            <a:pPr marL="525780" indent="-457200">
              <a:buFont typeface="+mj-lt"/>
              <a:buAutoNum type="alphaLcParenR"/>
            </a:pPr>
            <a:r>
              <a:rPr lang="lt-LT" sz="2800" dirty="0" smtClean="0"/>
              <a:t>Šalutinis- </a:t>
            </a:r>
            <a:r>
              <a:rPr lang="lt-LT" sz="2800" i="1" dirty="0" smtClean="0"/>
              <a:t>ŠALUTINIU SAKINIU.</a:t>
            </a:r>
          </a:p>
          <a:p>
            <a:pPr marL="525780" indent="-457200">
              <a:buFont typeface="+mj-lt"/>
              <a:buAutoNum type="alphaLcParenR"/>
            </a:pPr>
            <a:endParaRPr lang="lt-LT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390851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24744" cy="889168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Sudėtiniai prijungiamieji sakiniai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lt-LT" sz="2700" dirty="0" smtClean="0"/>
              <a:t>Šalutiniai sakiniai negali funkcionuoti vieni.</a:t>
            </a:r>
          </a:p>
          <a:p>
            <a:r>
              <a:rPr lang="lt-LT" sz="2700" dirty="0" smtClean="0"/>
              <a:t>Jie </a:t>
            </a:r>
            <a:r>
              <a:rPr lang="lt-LT" sz="2700" u="sng" dirty="0" smtClean="0"/>
              <a:t>visada </a:t>
            </a:r>
            <a:r>
              <a:rPr lang="lt-LT" sz="2700" dirty="0" smtClean="0"/>
              <a:t>jungiasi prie pagrindinio sakinio arba kito šalutinio dėmens.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lt-LT" sz="3200" dirty="0"/>
              <a:t>Atsako į klausimą, kurį iškeliame iš pagrindinio arba šalutinio sakinio.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57611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/>
              <a:t>Šalutiniai veiksnio sakiniai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Atsako į klausimą </a:t>
            </a:r>
          </a:p>
          <a:p>
            <a:r>
              <a:rPr lang="lt-LT" sz="4400" b="1" i="1" dirty="0" smtClean="0"/>
              <a:t>kas?</a:t>
            </a:r>
          </a:p>
          <a:p>
            <a:endParaRPr lang="lt-LT" dirty="0" smtClean="0"/>
          </a:p>
          <a:p>
            <a:r>
              <a:rPr lang="lt-LT" dirty="0" smtClean="0"/>
              <a:t>Gražu tai, </a:t>
            </a:r>
            <a:r>
              <a:rPr lang="lt-LT" u="sng" dirty="0" smtClean="0"/>
              <a:t>kas gera, teisinga, kilnu, dora...</a:t>
            </a:r>
            <a:r>
              <a:rPr lang="lt-LT" dirty="0" smtClean="0"/>
              <a:t> </a:t>
            </a:r>
            <a:r>
              <a:rPr lang="lt-LT" i="1" dirty="0" smtClean="0"/>
              <a:t>(Kas tai gražu?)</a:t>
            </a:r>
            <a:endParaRPr lang="lt-LT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48880"/>
            <a:ext cx="3419475" cy="3419475"/>
          </a:xfrm>
        </p:spPr>
      </p:pic>
    </p:spTree>
    <p:extLst>
      <p:ext uri="{BB962C8B-B14F-4D97-AF65-F5344CB8AC3E}">
        <p14:creationId xmlns:p14="http://schemas.microsoft.com/office/powerpoint/2010/main" val="337057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Šalutiniai tarinio sakiniai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448343"/>
            <a:ext cx="6777317" cy="3508977"/>
          </a:xfrm>
        </p:spPr>
        <p:txBody>
          <a:bodyPr/>
          <a:lstStyle/>
          <a:p>
            <a:r>
              <a:rPr lang="lt-LT" sz="2800" dirty="0" smtClean="0"/>
              <a:t>Atsako į klausimą </a:t>
            </a:r>
            <a:r>
              <a:rPr lang="lt-LT" sz="2800" b="1" i="1" dirty="0" smtClean="0"/>
              <a:t>koks? </a:t>
            </a:r>
            <a:r>
              <a:rPr lang="lt-LT" sz="2800" b="1" i="1" dirty="0"/>
              <a:t>k</a:t>
            </a:r>
            <a:r>
              <a:rPr lang="lt-LT" sz="2800" b="1" i="1" dirty="0" smtClean="0"/>
              <a:t>okia?, keliamą iš tarinio vardinės dalies.</a:t>
            </a:r>
          </a:p>
          <a:p>
            <a:r>
              <a:rPr lang="lt-LT" sz="2800" dirty="0"/>
              <a:t>Mūsų gyvenimo prasmė yra tokia, </a:t>
            </a:r>
            <a:r>
              <a:rPr lang="lt-LT" sz="2800" u="sng" dirty="0"/>
              <a:t>kokią mes patys jam suteikiame</a:t>
            </a:r>
            <a:r>
              <a:rPr lang="lt-LT" sz="2800" i="1" dirty="0"/>
              <a:t>.( Kokia yra tokia gyvenimo prasmė?)</a:t>
            </a:r>
          </a:p>
          <a:p>
            <a:r>
              <a:rPr lang="lt-LT" sz="2800" dirty="0" smtClean="0"/>
              <a:t>Prie pagrindinio sakinio jungiami jungtukais: </a:t>
            </a:r>
            <a:r>
              <a:rPr lang="lt-LT" sz="2800" b="1" i="1" dirty="0" smtClean="0"/>
              <a:t>kad, jog</a:t>
            </a:r>
            <a:r>
              <a:rPr lang="lt-LT" sz="2800" i="1" dirty="0" smtClean="0"/>
              <a:t>.</a:t>
            </a:r>
            <a:endParaRPr lang="lt-LT" sz="2800" b="1" i="1" dirty="0" smtClean="0"/>
          </a:p>
          <a:p>
            <a:endParaRPr lang="lt-LT" i="1" dirty="0" smtClean="0"/>
          </a:p>
        </p:txBody>
      </p:sp>
    </p:spTree>
    <p:extLst>
      <p:ext uri="{BB962C8B-B14F-4D97-AF65-F5344CB8AC3E}">
        <p14:creationId xmlns:p14="http://schemas.microsoft.com/office/powerpoint/2010/main" val="304684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Šalutiniai papildinio sakiniai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Atsako į klausimus </a:t>
            </a:r>
            <a:r>
              <a:rPr lang="lt-LT" sz="2800" b="1" i="1" dirty="0" smtClean="0"/>
              <a:t>ko? kam? ką? kuo?</a:t>
            </a:r>
          </a:p>
          <a:p>
            <a:r>
              <a:rPr lang="lt-LT" sz="2800" dirty="0" smtClean="0"/>
              <a:t>Išgirdau, </a:t>
            </a:r>
            <a:r>
              <a:rPr lang="lt-LT" sz="2800" u="sng" dirty="0" smtClean="0"/>
              <a:t>kaip ąsotis </a:t>
            </a:r>
            <a:r>
              <a:rPr lang="lt-LT" sz="2800" u="sng" dirty="0" err="1" smtClean="0"/>
              <a:t>terkštelėjo</a:t>
            </a:r>
            <a:r>
              <a:rPr lang="lt-LT" sz="2800" u="sng" dirty="0" smtClean="0"/>
              <a:t> į aslą. </a:t>
            </a:r>
            <a:r>
              <a:rPr lang="lt-LT" sz="2800" dirty="0" smtClean="0"/>
              <a:t>(</a:t>
            </a:r>
            <a:r>
              <a:rPr lang="lt-LT" sz="2800" i="1" dirty="0" smtClean="0"/>
              <a:t>Ką išgirdau?)</a:t>
            </a:r>
            <a:endParaRPr lang="lt-LT" sz="2800" i="1" u="sng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Prie pagrindinio sakinio jungiami:</a:t>
            </a:r>
          </a:p>
          <a:p>
            <a:r>
              <a:rPr lang="lt-LT" sz="2800" b="1" dirty="0"/>
              <a:t>k</a:t>
            </a:r>
            <a:r>
              <a:rPr lang="lt-LT" sz="2800" b="1" dirty="0" smtClean="0"/>
              <a:t>ad, jog</a:t>
            </a:r>
          </a:p>
          <a:p>
            <a:r>
              <a:rPr lang="lt-LT" sz="2800" b="1" dirty="0"/>
              <a:t>k</a:t>
            </a:r>
            <a:r>
              <a:rPr lang="lt-LT" sz="2800" b="1" dirty="0" smtClean="0"/>
              <a:t>as, koks</a:t>
            </a:r>
          </a:p>
          <a:p>
            <a:r>
              <a:rPr lang="lt-LT" sz="2800" b="1" dirty="0"/>
              <a:t>k</a:t>
            </a:r>
            <a:r>
              <a:rPr lang="lt-LT" sz="2800" b="1" dirty="0" smtClean="0"/>
              <a:t>odėl, kur, kada</a:t>
            </a:r>
          </a:p>
          <a:p>
            <a:r>
              <a:rPr lang="lt-LT" sz="2800" b="1" dirty="0"/>
              <a:t>a</a:t>
            </a:r>
            <a:r>
              <a:rPr lang="lt-LT" sz="2800" b="1" dirty="0" smtClean="0"/>
              <a:t>r, bene</a:t>
            </a:r>
          </a:p>
          <a:p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378674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pažyminio sakiniai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Atsako į klausimus </a:t>
            </a:r>
            <a:r>
              <a:rPr lang="lt-LT" b="1" i="1" dirty="0" smtClean="0"/>
              <a:t>koks? kokia? kuris? kuri?</a:t>
            </a:r>
          </a:p>
          <a:p>
            <a:r>
              <a:rPr lang="lt-LT" dirty="0" smtClean="0"/>
              <a:t>Ten gyveno ir Ordino viršininkas, </a:t>
            </a:r>
            <a:r>
              <a:rPr lang="lt-LT" u="sng" dirty="0" smtClean="0"/>
              <a:t>kuris vadinosi didžiuoju magistru</a:t>
            </a:r>
            <a:r>
              <a:rPr lang="lt-LT" dirty="0" smtClean="0"/>
              <a:t>. </a:t>
            </a:r>
            <a:r>
              <a:rPr lang="lt-LT" i="1" dirty="0" smtClean="0"/>
              <a:t>( koks viršininkas gyveno?)</a:t>
            </a:r>
            <a:endParaRPr lang="lt-LT" i="1" u="sng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Prie pagrindinio sakinio jungiami:</a:t>
            </a:r>
          </a:p>
          <a:p>
            <a:r>
              <a:rPr lang="lt-LT" b="1" dirty="0"/>
              <a:t>k</a:t>
            </a:r>
            <a:r>
              <a:rPr lang="lt-LT" b="1" dirty="0" smtClean="0"/>
              <a:t>uris, kuri</a:t>
            </a:r>
          </a:p>
          <a:p>
            <a:r>
              <a:rPr lang="lt-LT" b="1" dirty="0"/>
              <a:t>k</a:t>
            </a:r>
            <a:r>
              <a:rPr lang="lt-LT" b="1" dirty="0" smtClean="0"/>
              <a:t>oks, kokia</a:t>
            </a:r>
            <a:endParaRPr lang="lt-LT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281" y="3950033"/>
            <a:ext cx="2326565" cy="248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4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laiko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Atsako į klausimus </a:t>
            </a:r>
            <a:r>
              <a:rPr lang="lt-LT" b="1" i="1" dirty="0" smtClean="0"/>
              <a:t>kada? nuo kada? iki kada? kuriuo metu?</a:t>
            </a:r>
          </a:p>
          <a:p>
            <a:r>
              <a:rPr lang="lt-LT" u="sng" dirty="0" smtClean="0"/>
              <a:t>Kai nuvargsi</a:t>
            </a:r>
            <a:r>
              <a:rPr lang="lt-LT" dirty="0" smtClean="0"/>
              <a:t>, ir juoda duona bus skani. </a:t>
            </a:r>
            <a:r>
              <a:rPr lang="lt-LT" i="1" dirty="0" smtClean="0"/>
              <a:t>( Kada ir juoda duona bus skani?)</a:t>
            </a:r>
            <a:endParaRPr lang="lt-LT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Prie pagrindinio sakinio jungiami</a:t>
            </a:r>
            <a:r>
              <a:rPr lang="lt-LT" dirty="0" smtClean="0"/>
              <a:t>:</a:t>
            </a:r>
          </a:p>
          <a:p>
            <a:r>
              <a:rPr lang="lt-LT" b="1" dirty="0"/>
              <a:t>k</a:t>
            </a:r>
            <a:r>
              <a:rPr lang="lt-LT" b="1" dirty="0" smtClean="0"/>
              <a:t>ai, kol</a:t>
            </a:r>
          </a:p>
          <a:p>
            <a:r>
              <a:rPr lang="lt-LT" b="1" dirty="0"/>
              <a:t>k</a:t>
            </a:r>
            <a:r>
              <a:rPr lang="lt-LT" b="1" dirty="0" smtClean="0"/>
              <a:t>ada</a:t>
            </a:r>
          </a:p>
          <a:p>
            <a:r>
              <a:rPr lang="lt-LT" b="1" dirty="0"/>
              <a:t>v</a:t>
            </a:r>
            <a:r>
              <a:rPr lang="lt-LT" b="1" dirty="0" smtClean="0"/>
              <a:t>os</a:t>
            </a:r>
          </a:p>
          <a:p>
            <a:r>
              <a:rPr lang="lt-LT" b="1" dirty="0" smtClean="0"/>
              <a:t>tik</a:t>
            </a:r>
            <a:endParaRPr lang="lt-LT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731809"/>
            <a:ext cx="2592288" cy="269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vietos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lt-LT" sz="2600" dirty="0"/>
              <a:t>Atsako į </a:t>
            </a:r>
            <a:r>
              <a:rPr lang="lt-LT" sz="2600" dirty="0" smtClean="0"/>
              <a:t>klausimą </a:t>
            </a:r>
            <a:r>
              <a:rPr lang="lt-LT" sz="2600" b="1" i="1" dirty="0" smtClean="0"/>
              <a:t>kur? </a:t>
            </a:r>
          </a:p>
          <a:p>
            <a:r>
              <a:rPr lang="lt-LT" sz="2600" dirty="0" smtClean="0"/>
              <a:t>Mes ėjome į miškelį, </a:t>
            </a:r>
            <a:r>
              <a:rPr lang="lt-LT" sz="2600" u="sng" dirty="0" smtClean="0"/>
              <a:t>kur sekmadienį ganydavosi kaimo gyvuliai. </a:t>
            </a:r>
            <a:r>
              <a:rPr lang="lt-LT" sz="2600" dirty="0" smtClean="0"/>
              <a:t>( </a:t>
            </a:r>
            <a:r>
              <a:rPr lang="lt-LT" sz="2600" i="1" dirty="0" smtClean="0"/>
              <a:t>Kur į miškelį eidavome?)</a:t>
            </a:r>
            <a:endParaRPr lang="lt-LT" sz="2600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Prie pagrindinio sakinio jungiami:</a:t>
            </a:r>
          </a:p>
          <a:p>
            <a:r>
              <a:rPr lang="lt-LT" b="1" dirty="0"/>
              <a:t>k</a:t>
            </a:r>
            <a:r>
              <a:rPr lang="lt-LT" b="1" dirty="0" smtClean="0"/>
              <a:t>ur?</a:t>
            </a:r>
            <a:endParaRPr lang="lt-LT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449040"/>
            <a:ext cx="2775132" cy="29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0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33184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sąlygos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dirty="0"/>
              <a:t>Atsako į </a:t>
            </a:r>
            <a:r>
              <a:rPr lang="lt-LT" sz="2800" dirty="0" smtClean="0"/>
              <a:t>klausimus </a:t>
            </a:r>
            <a:r>
              <a:rPr lang="lt-LT" sz="2800" b="1" i="1" dirty="0" smtClean="0"/>
              <a:t>kokiomis sąlygomis? kokiai sąlygai esant?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Jaunystė palūžtų po senatvės našta, </a:t>
            </a:r>
            <a:r>
              <a:rPr lang="lt-LT" u="sng" dirty="0"/>
              <a:t>jeigu ją staiga užsiverstų sau ant pečių. </a:t>
            </a:r>
            <a:r>
              <a:rPr lang="lt-LT" i="1" dirty="0"/>
              <a:t>(Kokiomis sąlygomis jaunystė palūžtų?)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5046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500" b="1" dirty="0" smtClean="0"/>
              <a:t>Šalutiniai priežasties aplinkybės sakiniai</a:t>
            </a:r>
            <a:endParaRPr lang="lt-LT" sz="35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/>
              <a:t>Atsako į </a:t>
            </a:r>
            <a:r>
              <a:rPr lang="lt-LT" dirty="0" smtClean="0"/>
              <a:t>klausimus </a:t>
            </a:r>
            <a:r>
              <a:rPr lang="lt-LT" b="1" i="1" dirty="0" smtClean="0"/>
              <a:t>kodėl? </a:t>
            </a:r>
            <a:r>
              <a:rPr lang="lt-LT" b="1" i="1" dirty="0"/>
              <a:t>d</a:t>
            </a:r>
            <a:r>
              <a:rPr lang="lt-LT" b="1" i="1" dirty="0" smtClean="0"/>
              <a:t>ėl ko?</a:t>
            </a:r>
          </a:p>
          <a:p>
            <a:r>
              <a:rPr lang="lt-LT" dirty="0" smtClean="0"/>
              <a:t>Sagų jis nesugebėjo užsisegti, </a:t>
            </a:r>
            <a:r>
              <a:rPr lang="lt-LT" u="sng" dirty="0" smtClean="0"/>
              <a:t>nes pirštai sustingo.</a:t>
            </a:r>
            <a:r>
              <a:rPr lang="lt-LT" dirty="0" smtClean="0"/>
              <a:t> </a:t>
            </a:r>
            <a:r>
              <a:rPr lang="lt-LT" i="1" dirty="0" smtClean="0"/>
              <a:t>(Kodėl jis nesugebėjo užsisegti sagų?)</a:t>
            </a:r>
            <a:endParaRPr lang="lt-LT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62" y="2980531"/>
            <a:ext cx="1905000" cy="2159000"/>
          </a:xfrm>
        </p:spPr>
      </p:pic>
    </p:spTree>
    <p:extLst>
      <p:ext uri="{BB962C8B-B14F-4D97-AF65-F5344CB8AC3E}">
        <p14:creationId xmlns:p14="http://schemas.microsoft.com/office/powerpoint/2010/main" val="301903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tikslo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4800" dirty="0"/>
              <a:t>Atsako į </a:t>
            </a:r>
            <a:r>
              <a:rPr lang="lt-LT" sz="4800" dirty="0" smtClean="0"/>
              <a:t>klausimą </a:t>
            </a:r>
            <a:r>
              <a:rPr lang="lt-LT" sz="4800" b="1" i="1" dirty="0" smtClean="0"/>
              <a:t>kuriuo tikslu?</a:t>
            </a:r>
          </a:p>
          <a:p>
            <a:endParaRPr lang="lt-LT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Kai kur šeimininkas pavalgęs palikdavo duonos kąsnelį, </a:t>
            </a:r>
            <a:r>
              <a:rPr lang="lt-LT" u="sng" dirty="0"/>
              <a:t>kad jos niekada nepristigtų vaikams. </a:t>
            </a:r>
            <a:r>
              <a:rPr lang="lt-LT" i="1" dirty="0"/>
              <a:t>(Kuriuo tikslu šeimininkas palikdavo duonos kąsnelį?)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675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nuolaidos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Jiems neįmanoma iškelti klausimo, pažįstame iš jungtukų </a:t>
            </a:r>
            <a:r>
              <a:rPr lang="lt-LT" sz="3200" b="1" dirty="0" smtClean="0"/>
              <a:t>nors, kad ir.</a:t>
            </a:r>
            <a:endParaRPr lang="lt-LT" sz="3200" b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4645152" y="2060848"/>
            <a:ext cx="3419856" cy="4104456"/>
          </a:xfrm>
        </p:spPr>
        <p:txBody>
          <a:bodyPr>
            <a:noAutofit/>
          </a:bodyPr>
          <a:lstStyle/>
          <a:p>
            <a:r>
              <a:rPr lang="lt-LT" sz="2500" dirty="0" smtClean="0"/>
              <a:t>Ir kiekviena diena praeina, </a:t>
            </a:r>
            <a:r>
              <a:rPr lang="lt-LT" sz="2500" u="sng" dirty="0" smtClean="0"/>
              <a:t>kad ir kokia neįspūdinga ji būtų. </a:t>
            </a:r>
            <a:endParaRPr lang="lt-LT" sz="2500" u="sng" dirty="0"/>
          </a:p>
          <a:p>
            <a:r>
              <a:rPr lang="lt-LT" sz="2500" dirty="0" smtClean="0"/>
              <a:t>Ji sėdėjo šalia, tyliai niūniuodama, niekada netardama žodžių, </a:t>
            </a:r>
            <a:r>
              <a:rPr lang="lt-LT" sz="2500" u="sng" dirty="0" smtClean="0"/>
              <a:t>nors visus juos žinojo.</a:t>
            </a:r>
            <a:endParaRPr lang="lt-LT" sz="2500" u="sng" dirty="0"/>
          </a:p>
        </p:txBody>
      </p:sp>
    </p:spTree>
    <p:extLst>
      <p:ext uri="{BB962C8B-B14F-4D97-AF65-F5344CB8AC3E}">
        <p14:creationId xmlns:p14="http://schemas.microsoft.com/office/powerpoint/2010/main" val="311964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būdo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042416" y="1988840"/>
            <a:ext cx="3419856" cy="3817600"/>
          </a:xfrm>
        </p:spPr>
        <p:txBody>
          <a:bodyPr>
            <a:normAutofit lnSpcReduction="10000"/>
          </a:bodyPr>
          <a:lstStyle/>
          <a:p>
            <a:r>
              <a:rPr lang="lt-LT" dirty="0"/>
              <a:t>Atsako į </a:t>
            </a:r>
            <a:r>
              <a:rPr lang="lt-LT" dirty="0" smtClean="0"/>
              <a:t>klausimą </a:t>
            </a:r>
            <a:r>
              <a:rPr lang="lt-LT" b="1" dirty="0" smtClean="0"/>
              <a:t>kaip?</a:t>
            </a:r>
          </a:p>
          <a:p>
            <a:r>
              <a:rPr lang="lt-LT" dirty="0" smtClean="0"/>
              <a:t>Jau nuo seniausių laikų žmonės kartais užsigeisdavo kalbėti taip, </a:t>
            </a:r>
            <a:r>
              <a:rPr lang="lt-LT" u="sng" dirty="0" smtClean="0"/>
              <a:t>kad ne visi juos suprastų. </a:t>
            </a:r>
            <a:r>
              <a:rPr lang="lt-LT" i="1" dirty="0" smtClean="0"/>
              <a:t>(Kaip taip užsigeisdavo kalbėti žmonės?)</a:t>
            </a:r>
            <a:endParaRPr lang="lt-LT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4645152" y="1988840"/>
            <a:ext cx="3419856" cy="3817599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Prie pagrindinio sakinio jungiami:</a:t>
            </a:r>
          </a:p>
          <a:p>
            <a:r>
              <a:rPr lang="lt-LT" b="1" dirty="0"/>
              <a:t>k</a:t>
            </a:r>
            <a:r>
              <a:rPr lang="lt-LT" b="1" dirty="0" smtClean="0"/>
              <a:t>aip</a:t>
            </a:r>
          </a:p>
          <a:p>
            <a:r>
              <a:rPr lang="lt-LT" b="1" dirty="0"/>
              <a:t>k</a:t>
            </a:r>
            <a:r>
              <a:rPr lang="lt-LT" b="1" dirty="0" smtClean="0"/>
              <a:t>ad</a:t>
            </a:r>
          </a:p>
          <a:p>
            <a:r>
              <a:rPr lang="lt-LT" b="1" dirty="0" smtClean="0"/>
              <a:t>jog</a:t>
            </a:r>
          </a:p>
          <a:p>
            <a:r>
              <a:rPr lang="lt-LT" b="1" dirty="0"/>
              <a:t>l</a:t>
            </a:r>
            <a:r>
              <a:rPr lang="lt-LT" b="1" dirty="0" smtClean="0"/>
              <a:t>yg</a:t>
            </a:r>
          </a:p>
          <a:p>
            <a:r>
              <a:rPr lang="lt-LT" b="1" dirty="0"/>
              <a:t>t</a:t>
            </a:r>
            <a:r>
              <a:rPr lang="lt-LT" b="1" dirty="0" smtClean="0"/>
              <a:t>arsi</a:t>
            </a:r>
          </a:p>
          <a:p>
            <a:r>
              <a:rPr lang="lt-LT" b="1" dirty="0"/>
              <a:t>t</a:t>
            </a:r>
            <a:r>
              <a:rPr lang="lt-LT" b="1" dirty="0" smtClean="0"/>
              <a:t>artum</a:t>
            </a:r>
          </a:p>
          <a:p>
            <a:r>
              <a:rPr lang="lt-LT" b="1" dirty="0"/>
              <a:t>n</a:t>
            </a:r>
            <a:r>
              <a:rPr lang="lt-LT" b="1" dirty="0" smtClean="0"/>
              <a:t>egu</a:t>
            </a:r>
          </a:p>
          <a:p>
            <a:r>
              <a:rPr lang="lt-LT" b="1" dirty="0"/>
              <a:t>n</a:t>
            </a:r>
            <a:r>
              <a:rPr lang="lt-LT" b="1" dirty="0" smtClean="0"/>
              <a:t>ei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55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Šalutiniai kiekybės aplinkybės sakiniai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lt-LT" sz="3600" dirty="0"/>
              <a:t>Atsako į </a:t>
            </a:r>
            <a:r>
              <a:rPr lang="lt-LT" sz="3600" dirty="0" smtClean="0"/>
              <a:t>klausimą </a:t>
            </a:r>
            <a:r>
              <a:rPr lang="lt-LT" sz="3600" b="1" dirty="0" smtClean="0"/>
              <a:t>kiek?</a:t>
            </a:r>
          </a:p>
          <a:p>
            <a:r>
              <a:rPr lang="lt-LT" dirty="0" smtClean="0"/>
              <a:t>Miltų ir vandens dėdavo tiek, </a:t>
            </a:r>
            <a:r>
              <a:rPr lang="lt-LT" u="sng" dirty="0" smtClean="0"/>
              <a:t>kad tešla būtų tiršta. </a:t>
            </a:r>
            <a:r>
              <a:rPr lang="lt-LT" i="1" dirty="0" smtClean="0"/>
              <a:t>(Kiek tiek dėdavo miltų ir vandens?)</a:t>
            </a:r>
            <a:endParaRPr lang="lt-LT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/>
              <a:t>Prie pagrindinio sakinio jungiami:</a:t>
            </a:r>
          </a:p>
          <a:p>
            <a:r>
              <a:rPr lang="lt-LT" b="1" dirty="0"/>
              <a:t>k</a:t>
            </a:r>
            <a:r>
              <a:rPr lang="lt-LT" b="1" dirty="0" smtClean="0"/>
              <a:t>ad</a:t>
            </a:r>
          </a:p>
          <a:p>
            <a:r>
              <a:rPr lang="lt-LT" b="1" dirty="0"/>
              <a:t>j</a:t>
            </a:r>
            <a:r>
              <a:rPr lang="lt-LT" b="1" dirty="0" smtClean="0"/>
              <a:t>og</a:t>
            </a:r>
          </a:p>
          <a:p>
            <a:r>
              <a:rPr lang="lt-LT" b="1" dirty="0"/>
              <a:t>k</a:t>
            </a:r>
            <a:r>
              <a:rPr lang="lt-LT" b="1" dirty="0" smtClean="0"/>
              <a:t>iek</a:t>
            </a:r>
          </a:p>
          <a:p>
            <a:r>
              <a:rPr lang="lt-LT" b="1" dirty="0"/>
              <a:t>n</a:t>
            </a:r>
            <a:r>
              <a:rPr lang="lt-LT" b="1" dirty="0" smtClean="0"/>
              <a:t>egu</a:t>
            </a:r>
          </a:p>
          <a:p>
            <a:r>
              <a:rPr lang="lt-LT" b="1" dirty="0"/>
              <a:t>n</a:t>
            </a:r>
            <a:r>
              <a:rPr lang="lt-LT" b="1" dirty="0" smtClean="0"/>
              <a:t>ei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213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lt-LT" sz="4800" b="1" dirty="0" smtClean="0"/>
              <a:t>Ar išmokai?</a:t>
            </a:r>
            <a:endParaRPr lang="lt-LT" sz="4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608512"/>
          </a:xfrm>
        </p:spPr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lt-LT" dirty="0" smtClean="0"/>
              <a:t>Kazimieras </a:t>
            </a:r>
            <a:r>
              <a:rPr lang="lt-LT" dirty="0" err="1" smtClean="0"/>
              <a:t>Būga</a:t>
            </a:r>
            <a:r>
              <a:rPr lang="lt-LT" dirty="0" smtClean="0"/>
              <a:t> yra pasakęs, kad vietų vardai kalbininkų rankose yra dokumentai.</a:t>
            </a:r>
          </a:p>
          <a:p>
            <a:pPr marL="525780" indent="-457200">
              <a:buFont typeface="+mj-lt"/>
              <a:buAutoNum type="arabicPeriod"/>
            </a:pPr>
            <a:r>
              <a:rPr lang="lt-LT" dirty="0" smtClean="0"/>
              <a:t>Maža turbūt pasaulyje žmonių, kurie nemylėtų gimtosios kalbos.</a:t>
            </a:r>
          </a:p>
          <a:p>
            <a:pPr marL="525780" indent="-457200">
              <a:buFont typeface="+mj-lt"/>
              <a:buAutoNum type="arabicPeriod"/>
            </a:pPr>
            <a:r>
              <a:rPr lang="lt-LT" dirty="0" smtClean="0"/>
              <a:t>Būtų liūdna, jeigu poeziją skaitytų tik poetai ir kritikai.</a:t>
            </a:r>
          </a:p>
          <a:p>
            <a:pPr marL="525780" indent="-457200">
              <a:buFont typeface="+mj-lt"/>
              <a:buAutoNum type="arabicPeriod"/>
            </a:pPr>
            <a:r>
              <a:rPr lang="lt-LT" dirty="0" smtClean="0"/>
              <a:t>Lėkė žemyn, kol dviratis pat sustojo kitoj įkalnėj.</a:t>
            </a:r>
          </a:p>
          <a:p>
            <a:pPr marL="525780" indent="-457200">
              <a:buFont typeface="+mj-lt"/>
              <a:buAutoNum type="arabicPeriod"/>
            </a:pPr>
            <a:r>
              <a:rPr lang="lt-LT" dirty="0" smtClean="0"/>
              <a:t>Nemuno pakrantės, kur buvo Ordino ir lietuvių pilių tinklas.</a:t>
            </a:r>
          </a:p>
          <a:p>
            <a:pPr marL="525780" indent="-457200">
              <a:buFont typeface="+mj-lt"/>
              <a:buAutoNum type="arabicPeriod"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48680"/>
            <a:ext cx="1296144" cy="128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889168"/>
          </a:xfrm>
        </p:spPr>
        <p:txBody>
          <a:bodyPr>
            <a:normAutofit/>
          </a:bodyPr>
          <a:lstStyle/>
          <a:p>
            <a:pPr algn="ctr"/>
            <a:r>
              <a:rPr lang="lt-LT" sz="4800" b="1" dirty="0" smtClean="0"/>
              <a:t>Pasitikrink!</a:t>
            </a:r>
            <a:endParaRPr lang="lt-LT" sz="4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824536"/>
          </a:xfrm>
        </p:spPr>
        <p:txBody>
          <a:bodyPr>
            <a:norm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lt-LT" sz="2700" dirty="0" smtClean="0"/>
              <a:t>Ką yra pasakęs Kazimieras </a:t>
            </a:r>
            <a:r>
              <a:rPr lang="lt-LT" sz="2700" dirty="0" err="1" smtClean="0"/>
              <a:t>Būga</a:t>
            </a:r>
            <a:r>
              <a:rPr lang="lt-LT" sz="2700" dirty="0" smtClean="0"/>
              <a:t>? (Šalutinis papildinio sakinys).</a:t>
            </a:r>
          </a:p>
          <a:p>
            <a:pPr marL="525780" indent="-457200">
              <a:buFont typeface="+mj-lt"/>
              <a:buAutoNum type="arabicPeriod"/>
            </a:pPr>
            <a:r>
              <a:rPr lang="lt-LT" sz="2700" dirty="0" smtClean="0"/>
              <a:t>Kokių maža pasaulyje žmonių? </a:t>
            </a:r>
            <a:br>
              <a:rPr lang="lt-LT" sz="2700" dirty="0" smtClean="0"/>
            </a:br>
            <a:r>
              <a:rPr lang="lt-LT" sz="2700" dirty="0" smtClean="0"/>
              <a:t>(Šalutinis pažyminio sakinys).</a:t>
            </a:r>
          </a:p>
          <a:p>
            <a:pPr marL="525780" indent="-457200">
              <a:buFont typeface="+mj-lt"/>
              <a:buAutoNum type="arabicPeriod"/>
            </a:pPr>
            <a:r>
              <a:rPr lang="lt-LT" sz="2700" dirty="0" smtClean="0"/>
              <a:t>Kokiai sąlygai esant būtų liūdna? (Šalutinis sąlygos aplinkybės sakinys).</a:t>
            </a:r>
          </a:p>
          <a:p>
            <a:pPr marL="525780" indent="-457200">
              <a:buFont typeface="+mj-lt"/>
              <a:buAutoNum type="arabicPeriod"/>
            </a:pPr>
            <a:r>
              <a:rPr lang="lt-LT" sz="2700" dirty="0" smtClean="0"/>
              <a:t>Kiek ilgai lėkė žemyn? </a:t>
            </a:r>
            <a:br>
              <a:rPr lang="lt-LT" sz="2700" dirty="0" smtClean="0"/>
            </a:br>
            <a:r>
              <a:rPr lang="lt-LT" sz="2700" dirty="0" smtClean="0"/>
              <a:t>(Šalutinis laiko aplinkybės sakinys).</a:t>
            </a:r>
          </a:p>
          <a:p>
            <a:pPr marL="525780" indent="-457200">
              <a:buFont typeface="+mj-lt"/>
              <a:buAutoNum type="arabicPeriod"/>
            </a:pPr>
            <a:r>
              <a:rPr lang="lt-LT" sz="2700" dirty="0" smtClean="0"/>
              <a:t>Kur Nemuno pakrantės? </a:t>
            </a:r>
            <a:br>
              <a:rPr lang="lt-LT" sz="2700" dirty="0" smtClean="0"/>
            </a:br>
            <a:r>
              <a:rPr lang="lt-LT" sz="2700" dirty="0" smtClean="0"/>
              <a:t>(Šalutinis vietos aplinkybės sakinys).</a:t>
            </a:r>
          </a:p>
          <a:p>
            <a:pPr marL="525780" indent="-457200">
              <a:buFont typeface="+mj-lt"/>
              <a:buAutoNum type="arabicPeriod"/>
            </a:pPr>
            <a:endParaRPr lang="lt-LT" sz="2700" dirty="0" smtClean="0"/>
          </a:p>
          <a:p>
            <a:pPr marL="525780" indent="-457200">
              <a:buFont typeface="+mj-lt"/>
              <a:buAutoNum type="arabicPeriod"/>
            </a:pPr>
            <a:endParaRPr lang="lt-LT" sz="2600" dirty="0" smtClean="0"/>
          </a:p>
          <a:p>
            <a:pPr marL="525780" indent="-457200">
              <a:buFont typeface="+mj-lt"/>
              <a:buAutoNum type="arabicPeriod"/>
            </a:pPr>
            <a:endParaRPr lang="lt-LT" sz="2600" dirty="0"/>
          </a:p>
        </p:txBody>
      </p:sp>
    </p:spTree>
    <p:extLst>
      <p:ext uri="{BB962C8B-B14F-4D97-AF65-F5344CB8AC3E}">
        <p14:creationId xmlns:p14="http://schemas.microsoft.com/office/powerpoint/2010/main" val="29140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1772816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/>
              <a:t>Ačiū už dėmesį!!! </a:t>
            </a:r>
            <a:r>
              <a:rPr lang="lt-LT" sz="5400" b="1" dirty="0" smtClean="0">
                <a:sym typeface="Wingdings" panose="05000000000000000000" pitchFamily="2" charset="2"/>
              </a:rPr>
              <a:t></a:t>
            </a:r>
            <a:endParaRPr lang="lt-LT" sz="5400" b="1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284984"/>
            <a:ext cx="4464496" cy="292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2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3313</TotalTime>
  <Words>612</Words>
  <Application>Microsoft Office PowerPoint</Application>
  <PresentationFormat>Demonstracija ekrane (4:3)</PresentationFormat>
  <Paragraphs>101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Austin</vt:lpstr>
      <vt:lpstr>Šalutiniai sakiniai</vt:lpstr>
      <vt:lpstr>Sudėtiniai prijungiamieji sakiniai</vt:lpstr>
      <vt:lpstr>Sudėtiniai prijungiamieji sakiniai</vt:lpstr>
      <vt:lpstr>Šalutiniai veiksnio sakiniai</vt:lpstr>
      <vt:lpstr>Šalutiniai tarinio sakiniai</vt:lpstr>
      <vt:lpstr>Šalutiniai papildinio sakiniai</vt:lpstr>
      <vt:lpstr>Šalutiniai pažyminio sakiniai</vt:lpstr>
      <vt:lpstr>Šalutiniai laiko aplinkybės sakiniai</vt:lpstr>
      <vt:lpstr>Šalutiniai vietos aplinkybės sakiniai</vt:lpstr>
      <vt:lpstr>Šalutiniai sąlygos aplinkybės sakiniai</vt:lpstr>
      <vt:lpstr>Šalutiniai priežasties aplinkybės sakiniai</vt:lpstr>
      <vt:lpstr>Šalutiniai tikslo aplinkybės sakiniai</vt:lpstr>
      <vt:lpstr>Šalutiniai nuolaidos aplinkybės sakiniai</vt:lpstr>
      <vt:lpstr>Šalutiniai būdo aplinkybės sakiniai</vt:lpstr>
      <vt:lpstr>Šalutiniai kiekybės aplinkybės sakiniai</vt:lpstr>
      <vt:lpstr>Ar išmokai?</vt:lpstr>
      <vt:lpstr>Pasitikrink!</vt:lpstr>
      <vt:lpstr>Ačiū už dėmesį!!!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Šalutiniai sakiniai</dc:title>
  <dc:creator>Karolina</dc:creator>
  <cp:lastModifiedBy>Elena</cp:lastModifiedBy>
  <cp:revision>69</cp:revision>
  <dcterms:created xsi:type="dcterms:W3CDTF">2015-01-24T15:44:16Z</dcterms:created>
  <dcterms:modified xsi:type="dcterms:W3CDTF">2015-01-26T13:51:04Z</dcterms:modified>
</cp:coreProperties>
</file>