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handoutMasterIdLst>
    <p:handoutMasterId r:id="rId10"/>
  </p:handoutMasterIdLst>
  <p:sldIdLst>
    <p:sldId id="256" r:id="rId2"/>
    <p:sldId id="264" r:id="rId3"/>
    <p:sldId id="257" r:id="rId4"/>
    <p:sldId id="258" r:id="rId5"/>
    <p:sldId id="259" r:id="rId6"/>
    <p:sldId id="261" r:id="rId7"/>
    <p:sldId id="262" r:id="rId8"/>
    <p:sldId id="265" r:id="rId9"/>
  </p:sldIdLst>
  <p:sldSz cx="10160000" cy="7747000"/>
  <p:notesSz cx="6858000" cy="9144000"/>
  <p:embeddedFontLst>
    <p:embeddedFont>
      <p:font typeface="Trebuchet MS" pitchFamily="34" charset="0"/>
      <p:regular r:id="rId11"/>
      <p:bold r:id="rId12"/>
      <p:italic r:id="rId13"/>
      <p:boldItalic r:id="rId14"/>
    </p:embeddedFont>
    <p:embeddedFont>
      <p:font typeface="Georgia" pitchFamily="18" charset="0"/>
      <p:regular r:id="rId15"/>
      <p:bold r:id="rId16"/>
      <p:italic r:id="rId17"/>
      <p:boldItalic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152" y="-102"/>
      </p:cViewPr>
      <p:guideLst>
        <p:guide orient="horz" pos="244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F52DC-51FC-4C0E-9175-C0E1F90CF928}" type="datetimeFigureOut">
              <a:rPr lang="lt-LT" smtClean="0"/>
              <a:t>2014.10.18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A0278-58AD-4675-9C79-73C2BA5D0325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368187"/>
            <a:ext cx="10160000" cy="337881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0160000" cy="436818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996129"/>
            <a:ext cx="10160000" cy="258233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807633"/>
            <a:ext cx="10160000" cy="57672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7550" y="5707505"/>
            <a:ext cx="6263344" cy="996468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2"/>
                </a:solidFill>
              </a:defRPr>
            </a:lvl1pPr>
            <a:lvl2pPr marL="511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3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4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6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8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9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81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9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8424" y="3538328"/>
            <a:ext cx="7972612" cy="2025615"/>
          </a:xfrm>
          <a:effectLst/>
        </p:spPr>
        <p:txBody>
          <a:bodyPr>
            <a:noAutofit/>
          </a:bodyPr>
          <a:lstStyle>
            <a:lvl1pPr marL="716250" indent="-511607"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70000" y="826347"/>
            <a:ext cx="7112000" cy="39251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368187"/>
            <a:ext cx="10160000" cy="3378813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160000" cy="436818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996129"/>
            <a:ext cx="10160000" cy="258233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807633"/>
            <a:ext cx="10160000" cy="57672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106" y="2454288"/>
            <a:ext cx="6629629" cy="2737483"/>
          </a:xfrm>
          <a:effectLst/>
        </p:spPr>
        <p:txBody>
          <a:bodyPr anchor="b"/>
          <a:lstStyle>
            <a:lvl1pPr algn="r">
              <a:defRPr sz="51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7153" y="5204781"/>
            <a:ext cx="6633882" cy="943760"/>
          </a:xfrm>
        </p:spPr>
        <p:txBody>
          <a:bodyPr anchor="t"/>
          <a:lstStyle>
            <a:lvl1pPr marL="0" indent="0" algn="r">
              <a:buNone/>
              <a:defRPr sz="2200">
                <a:solidFill>
                  <a:schemeClr val="tx2"/>
                </a:solidFill>
              </a:defRPr>
            </a:lvl1pPr>
            <a:lvl2pPr marL="51160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3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48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6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80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96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812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928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69999" y="826345"/>
            <a:ext cx="3718560" cy="39251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61280" y="826347"/>
            <a:ext cx="3718560" cy="39251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0000" y="826347"/>
            <a:ext cx="3718560" cy="72269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7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11607" indent="0">
              <a:buNone/>
              <a:defRPr sz="2200" b="1"/>
            </a:lvl2pPr>
            <a:lvl3pPr marL="1023214" indent="0">
              <a:buNone/>
              <a:defRPr sz="2000" b="1"/>
            </a:lvl3pPr>
            <a:lvl4pPr marL="1534820" indent="0">
              <a:buNone/>
              <a:defRPr sz="1800" b="1"/>
            </a:lvl4pPr>
            <a:lvl5pPr marL="2046427" indent="0">
              <a:buNone/>
              <a:defRPr sz="1800" b="1"/>
            </a:lvl5pPr>
            <a:lvl6pPr marL="2558034" indent="0">
              <a:buNone/>
              <a:defRPr sz="1800" b="1"/>
            </a:lvl6pPr>
            <a:lvl7pPr marL="3069641" indent="0">
              <a:buNone/>
              <a:defRPr sz="1800" b="1"/>
            </a:lvl7pPr>
            <a:lvl8pPr marL="3581248" indent="0">
              <a:buNone/>
              <a:defRPr sz="1800" b="1"/>
            </a:lvl8pPr>
            <a:lvl9pPr marL="409285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4941" y="1581851"/>
            <a:ext cx="3718560" cy="3098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3669" y="826347"/>
            <a:ext cx="3718560" cy="72269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7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11607" indent="0">
              <a:buNone/>
              <a:defRPr sz="2200" b="1"/>
            </a:lvl2pPr>
            <a:lvl3pPr marL="1023214" indent="0">
              <a:buNone/>
              <a:defRPr sz="2000" b="1"/>
            </a:lvl3pPr>
            <a:lvl4pPr marL="1534820" indent="0">
              <a:buNone/>
              <a:defRPr sz="1800" b="1"/>
            </a:lvl4pPr>
            <a:lvl5pPr marL="2046427" indent="0">
              <a:buNone/>
              <a:defRPr sz="1800" b="1"/>
            </a:lvl5pPr>
            <a:lvl6pPr marL="2558034" indent="0">
              <a:buNone/>
              <a:defRPr sz="1800" b="1"/>
            </a:lvl6pPr>
            <a:lvl7pPr marL="3069641" indent="0">
              <a:buNone/>
              <a:defRPr sz="1800" b="1"/>
            </a:lvl7pPr>
            <a:lvl8pPr marL="3581248" indent="0">
              <a:buNone/>
              <a:defRPr sz="1800" b="1"/>
            </a:lvl8pPr>
            <a:lvl9pPr marL="4092854" indent="0">
              <a:buNone/>
              <a:defRPr sz="1800" b="1"/>
            </a:lvl9pPr>
          </a:lstStyle>
          <a:p>
            <a:pPr marL="0" lvl="0" indent="0" algn="ctr" defTabSz="1023214" rtl="0" eaLnBrk="1" latinLnBrk="0" hangingPunct="1">
              <a:spcBef>
                <a:spcPct val="20000"/>
              </a:spcBef>
              <a:spcAft>
                <a:spcPts val="33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39" y="1580388"/>
            <a:ext cx="3718560" cy="3098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329" y="2496256"/>
            <a:ext cx="4040094" cy="1421631"/>
          </a:xfrm>
          <a:effectLst/>
        </p:spPr>
        <p:txBody>
          <a:bodyPr anchor="b">
            <a:noAutofit/>
          </a:bodyPr>
          <a:lstStyle>
            <a:lvl1pPr marL="255803" indent="-255803" algn="l">
              <a:defRPr sz="31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906" y="826347"/>
            <a:ext cx="4463428" cy="5529232"/>
          </a:xfrm>
        </p:spPr>
        <p:txBody>
          <a:bodyPr anchor="ctr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5294" y="3951221"/>
            <a:ext cx="3765178" cy="2416863"/>
          </a:xfrm>
        </p:spPr>
        <p:txBody>
          <a:bodyPr/>
          <a:lstStyle>
            <a:lvl1pPr marL="0" indent="0">
              <a:buNone/>
              <a:defRPr sz="1600"/>
            </a:lvl1pPr>
            <a:lvl2pPr marL="511607" indent="0">
              <a:buNone/>
              <a:defRPr sz="1300"/>
            </a:lvl2pPr>
            <a:lvl3pPr marL="1023214" indent="0">
              <a:buNone/>
              <a:defRPr sz="1100"/>
            </a:lvl3pPr>
            <a:lvl4pPr marL="1534820" indent="0">
              <a:buNone/>
              <a:defRPr sz="1000"/>
            </a:lvl4pPr>
            <a:lvl5pPr marL="2046427" indent="0">
              <a:buNone/>
              <a:defRPr sz="1000"/>
            </a:lvl5pPr>
            <a:lvl6pPr marL="2558034" indent="0">
              <a:buNone/>
              <a:defRPr sz="1000"/>
            </a:lvl6pPr>
            <a:lvl7pPr marL="3069641" indent="0">
              <a:buNone/>
              <a:defRPr sz="1000"/>
            </a:lvl7pPr>
            <a:lvl8pPr marL="3581248" indent="0">
              <a:buNone/>
              <a:defRPr sz="1000"/>
            </a:lvl8pPr>
            <a:lvl9pPr marL="409285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368187"/>
            <a:ext cx="10160000" cy="3378813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0160000" cy="436818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996129"/>
            <a:ext cx="10160000" cy="258233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807633"/>
            <a:ext cx="10160000" cy="57672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72417" y="1291167"/>
            <a:ext cx="4572000" cy="3533262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200"/>
            </a:lvl1pPr>
            <a:lvl2pPr marL="511607" indent="0">
              <a:buNone/>
              <a:defRPr sz="3100"/>
            </a:lvl2pPr>
            <a:lvl3pPr marL="1023214" indent="0">
              <a:buNone/>
              <a:defRPr sz="2700"/>
            </a:lvl3pPr>
            <a:lvl4pPr marL="1534820" indent="0">
              <a:buNone/>
              <a:defRPr sz="2200"/>
            </a:lvl4pPr>
            <a:lvl5pPr marL="2046427" indent="0">
              <a:buNone/>
              <a:defRPr sz="2200"/>
            </a:lvl5pPr>
            <a:lvl6pPr marL="2558034" indent="0">
              <a:buNone/>
              <a:defRPr sz="2200"/>
            </a:lvl6pPr>
            <a:lvl7pPr marL="3069641" indent="0">
              <a:buNone/>
              <a:defRPr sz="2200"/>
            </a:lvl7pPr>
            <a:lvl8pPr marL="3581248" indent="0">
              <a:buNone/>
              <a:defRPr sz="2200"/>
            </a:lvl8pPr>
            <a:lvl9pPr marL="4092854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5430" y="1141475"/>
            <a:ext cx="4104571" cy="2443411"/>
          </a:xfrm>
        </p:spPr>
        <p:txBody>
          <a:bodyPr anchor="b"/>
          <a:lstStyle>
            <a:lvl1pPr marL="204643" indent="-204643">
              <a:buFont typeface="Georgia" pitchFamily="18" charset="0"/>
              <a:buChar char="*"/>
              <a:defRPr sz="1800"/>
            </a:lvl1pPr>
            <a:lvl2pPr marL="511607" indent="0">
              <a:buNone/>
              <a:defRPr sz="1300"/>
            </a:lvl2pPr>
            <a:lvl3pPr marL="1023214" indent="0">
              <a:buNone/>
              <a:defRPr sz="1100"/>
            </a:lvl3pPr>
            <a:lvl4pPr marL="1534820" indent="0">
              <a:buNone/>
              <a:defRPr sz="1000"/>
            </a:lvl4pPr>
            <a:lvl5pPr marL="2046427" indent="0">
              <a:buNone/>
              <a:defRPr sz="1000"/>
            </a:lvl5pPr>
            <a:lvl6pPr marL="2558034" indent="0">
              <a:buNone/>
              <a:defRPr sz="1000"/>
            </a:lvl6pPr>
            <a:lvl7pPr marL="3069641" indent="0">
              <a:buNone/>
              <a:defRPr sz="1000"/>
            </a:lvl7pPr>
            <a:lvl8pPr marL="3581248" indent="0">
              <a:buNone/>
              <a:defRPr sz="1000"/>
            </a:lvl8pPr>
            <a:lvl9pPr marL="409285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76" y="5043142"/>
            <a:ext cx="7092820" cy="1291167"/>
          </a:xfrm>
        </p:spPr>
        <p:txBody>
          <a:bodyPr anchor="b">
            <a:noAutofit/>
          </a:bodyPr>
          <a:lstStyle>
            <a:lvl1pPr algn="l">
              <a:defRPr sz="51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6667" y="826345"/>
            <a:ext cx="7112000" cy="39251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1953" y="425325"/>
            <a:ext cx="2286000" cy="5917383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3460" y="826346"/>
            <a:ext cx="5365874" cy="552923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67211"/>
            <a:ext cx="10160000" cy="197978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160000" cy="57672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256788"/>
            <a:ext cx="10160000" cy="258233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807633"/>
            <a:ext cx="10160000" cy="57672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21" tIns="51161" rIns="102321" bIns="5116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92544" y="4938930"/>
            <a:ext cx="7236123" cy="1291167"/>
          </a:xfrm>
          <a:prstGeom prst="rect">
            <a:avLst/>
          </a:prstGeom>
          <a:effectLst/>
        </p:spPr>
        <p:txBody>
          <a:bodyPr vert="horz" lIns="102321" tIns="51161" rIns="102321" bIns="51161" rtlCol="0" anchor="t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0000" y="827182"/>
            <a:ext cx="7112000" cy="3925147"/>
          </a:xfrm>
          <a:prstGeom prst="rect">
            <a:avLst/>
          </a:prstGeom>
        </p:spPr>
        <p:txBody>
          <a:bodyPr vert="horz" lIns="102321" tIns="51161" rIns="102321" bIns="51161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972301"/>
            <a:ext cx="2794000" cy="412456"/>
          </a:xfrm>
          <a:prstGeom prst="rect">
            <a:avLst/>
          </a:prstGeom>
        </p:spPr>
        <p:txBody>
          <a:bodyPr vert="horz" lIns="102321" tIns="51161" rIns="102321" bIns="51161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3112C3-1BAB-4F11-940B-05069E3268E5}" type="datetimeFigureOut">
              <a:rPr lang="lt-LT" smtClean="0"/>
              <a:pPr/>
              <a:t>2014.10.18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0" y="6972301"/>
            <a:ext cx="3725334" cy="412456"/>
          </a:xfrm>
          <a:prstGeom prst="rect">
            <a:avLst/>
          </a:prstGeom>
        </p:spPr>
        <p:txBody>
          <a:bodyPr vert="horz" lIns="102321" tIns="51161" rIns="102321" bIns="51161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33333" y="6972301"/>
            <a:ext cx="2032000" cy="412456"/>
          </a:xfrm>
          <a:prstGeom prst="rect">
            <a:avLst/>
          </a:prstGeom>
        </p:spPr>
        <p:txBody>
          <a:bodyPr vert="horz" lIns="102321" tIns="51161" rIns="102321" bIns="51161" rtlCol="0" anchor="ctr"/>
          <a:lstStyle>
            <a:lvl1pPr algn="ctr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192CA3-342D-4C88-8C58-387D4B6C80FE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58125" indent="-358125" algn="r" defTabSz="1023214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51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5803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3928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20892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27856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55285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62249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199909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58034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895694" indent="-204643" algn="l" defTabSz="1023214" rtl="0" eaLnBrk="1" latinLnBrk="0" hangingPunct="1">
        <a:spcBef>
          <a:spcPct val="20000"/>
        </a:spcBef>
        <a:spcAft>
          <a:spcPts val="3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607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214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820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427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8034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9641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1248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2854" algn="l" defTabSz="102321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755900"/>
            <a:ext cx="8717583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smtClean="0">
                <a:solidFill>
                  <a:srgbClr val="000000"/>
                </a:solidFill>
                <a:latin typeface="Arial - 36"/>
              </a:rPr>
              <a:t>Mokinių parengtų išplėstinių planų analizė.</a:t>
            </a:r>
            <a:endParaRPr lang="lt-LT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8500" y="1066800"/>
            <a:ext cx="6225977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b="1" dirty="0" smtClean="0">
                <a:solidFill>
                  <a:srgbClr val="000000"/>
                </a:solidFill>
                <a:latin typeface="Arial - 36"/>
              </a:rPr>
              <a:t>Rašinys pagal įvestį 2 klasėje </a:t>
            </a:r>
            <a:endParaRPr lang="lt-LT" sz="2700" b="1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7400" y="4102100"/>
            <a:ext cx="9189144" cy="224676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lt-LT" sz="2800" dirty="0" smtClean="0">
                <a:solidFill>
                  <a:srgbClr val="000000"/>
                </a:solidFill>
                <a:latin typeface="Times New Roman - 25"/>
              </a:rPr>
              <a:t>Jums gali padėti klausimai: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rgbClr val="000000"/>
                </a:solidFill>
                <a:latin typeface="Times New Roman - 25"/>
              </a:rPr>
              <a:t> Kaip vertinate ypatingą šių laikų dėmesį kūnui?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rgbClr val="000000"/>
                </a:solidFill>
                <a:latin typeface="Times New Roman - 25"/>
              </a:rPr>
              <a:t> Ar pasaulis taps geresnis, jei bus daug gražių žmonių?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rgbClr val="000000"/>
                </a:solidFill>
                <a:latin typeface="Times New Roman - 25"/>
              </a:rPr>
              <a:t> Kas yra vidinis žmogaus grožis?</a:t>
            </a:r>
          </a:p>
          <a:p>
            <a:endParaRPr lang="lt-LT" sz="2800" dirty="0">
              <a:solidFill>
                <a:srgbClr val="000000"/>
              </a:solidFill>
              <a:latin typeface="Times New Roman - 25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582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 smtClean="0"/>
              <a:t>Ar tinkamai suformuluotas pavadinimas?</a:t>
            </a:r>
          </a:p>
          <a:p>
            <a:r>
              <a:rPr lang="lt-LT" dirty="0" smtClean="0"/>
              <a:t>Ar pastraipų teiginiai atsako į temą?</a:t>
            </a:r>
          </a:p>
          <a:p>
            <a:r>
              <a:rPr lang="lt-LT" dirty="0" smtClean="0"/>
              <a:t>Ar pastraipų teiginiai „nedengia“ vienas kito?</a:t>
            </a:r>
          </a:p>
          <a:p>
            <a:r>
              <a:rPr lang="lt-LT" dirty="0" smtClean="0"/>
              <a:t>Ar parinkti kūriniai įrodo pastraipos teiginį?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9900" y="609600"/>
            <a:ext cx="8130902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b="1" dirty="0" smtClean="0">
                <a:solidFill>
                  <a:srgbClr val="000000"/>
                </a:solidFill>
                <a:latin typeface="Arial - 36"/>
              </a:rPr>
              <a:t>Kas svarbiau - vidinis ar išorinis grožis?</a:t>
            </a:r>
            <a:endParaRPr lang="lt-LT" sz="2700" b="1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504" y="1857276"/>
            <a:ext cx="8740577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smtClean="0">
                <a:solidFill>
                  <a:srgbClr val="000000"/>
                </a:solidFill>
                <a:latin typeface="Arial - 36"/>
              </a:rPr>
              <a:t>1.Kartais išorinis grožis yra pervertinamas.</a:t>
            </a:r>
            <a:endParaRPr lang="lt-LT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1648" y="2721372"/>
            <a:ext cx="43942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1600" dirty="0" err="1" smtClean="0">
                <a:solidFill>
                  <a:srgbClr val="000000"/>
                </a:solidFill>
                <a:latin typeface="Arial - 22"/>
              </a:rPr>
              <a:t>O.Parker</a:t>
            </a:r>
            <a:r>
              <a:rPr lang="lt-LT" sz="1600" dirty="0" smtClean="0">
                <a:solidFill>
                  <a:srgbClr val="000000"/>
                </a:solidFill>
                <a:latin typeface="Arial - 22"/>
              </a:rPr>
              <a:t> filmas ,,</a:t>
            </a:r>
            <a:r>
              <a:rPr lang="lt-LT" sz="1600" dirty="0" err="1" smtClean="0">
                <a:solidFill>
                  <a:srgbClr val="000000"/>
                </a:solidFill>
                <a:latin typeface="Arial - 22"/>
              </a:rPr>
              <a:t>Dorianas</a:t>
            </a:r>
            <a:r>
              <a:rPr lang="lt-LT" sz="1600" dirty="0" smtClean="0">
                <a:solidFill>
                  <a:srgbClr val="000000"/>
                </a:solidFill>
                <a:latin typeface="Arial - 22"/>
              </a:rPr>
              <a:t> </a:t>
            </a:r>
            <a:r>
              <a:rPr lang="lt-LT" sz="1600" dirty="0" err="1" smtClean="0">
                <a:solidFill>
                  <a:srgbClr val="000000"/>
                </a:solidFill>
                <a:latin typeface="Arial - 22"/>
              </a:rPr>
              <a:t>Grėjus</a:t>
            </a:r>
            <a:r>
              <a:rPr lang="lt-LT" sz="1600" dirty="0" smtClean="0">
                <a:solidFill>
                  <a:srgbClr val="000000"/>
                </a:solidFill>
                <a:latin typeface="Arial - 22"/>
              </a:rPr>
              <a:t>"</a:t>
            </a:r>
            <a:endParaRPr lang="lt-LT" sz="1600" dirty="0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504" y="3369444"/>
            <a:ext cx="7687056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fi-FI" sz="2700" dirty="0" smtClean="0">
                <a:solidFill>
                  <a:srgbClr val="000000"/>
                </a:solidFill>
                <a:latin typeface="Arial - 36"/>
              </a:rPr>
              <a:t>2.Taip pat kai kuriems svarbu vidinis grožis ir nežiūrima į išvaizdą.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9680" y="4449564"/>
            <a:ext cx="396044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lt-LT" sz="1600" dirty="0" smtClean="0">
                <a:solidFill>
                  <a:srgbClr val="000000"/>
                </a:solidFill>
                <a:latin typeface="Arial - 22"/>
              </a:rPr>
              <a:t>Įvestis ,,Mis Lietuva 2002"</a:t>
            </a:r>
            <a:endParaRPr lang="lt-LT" sz="1600" dirty="0">
              <a:solidFill>
                <a:srgbClr val="000000"/>
              </a:solidFill>
              <a:latin typeface="Arial - 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496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480" y="561132"/>
            <a:ext cx="9562465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lt-LT" sz="2700" b="1" dirty="0" smtClean="0">
                <a:solidFill>
                  <a:srgbClr val="000000"/>
                </a:solidFill>
                <a:latin typeface="Arial - 36"/>
              </a:rPr>
              <a:t>Ar grožis svarbiausia šių dienų vertybė?</a:t>
            </a:r>
            <a:endParaRPr lang="lt-LT" sz="2700" b="1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1528" y="1713260"/>
            <a:ext cx="8935085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pt-BR" sz="2700" dirty="0" smtClean="0">
                <a:solidFill>
                  <a:srgbClr val="000000"/>
                </a:solidFill>
                <a:latin typeface="Arial - 36"/>
              </a:rPr>
              <a:t>1. Šiais laikais labai pervertinamas išorinis grožis.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000" y="2425700"/>
            <a:ext cx="5188458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O.Vaildas ,,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Doriano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Grėjaus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portretas"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136900"/>
            <a:ext cx="8383397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2. Negalima teigti, kad išvaizdūs žmonės taip pat nėra gražūs ir vidumi.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5624" y="4161532"/>
            <a:ext cx="3363156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Įvestis ,,Mis Lietuva 2002"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6543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0" y="203200"/>
            <a:ext cx="6936110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b="1" dirty="0" smtClean="0">
                <a:solidFill>
                  <a:srgbClr val="000000"/>
                </a:solidFill>
                <a:latin typeface="Arial - 36"/>
              </a:rPr>
              <a:t>Kas žmonėms yra tikrasis grožis?</a:t>
            </a:r>
            <a:endParaRPr lang="lt-LT" sz="2700" b="1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0" y="1016000"/>
            <a:ext cx="8370697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lt-LT" sz="2700" dirty="0" smtClean="0">
              <a:solidFill>
                <a:srgbClr val="000000"/>
              </a:solidFill>
              <a:latin typeface="Arial - 36"/>
            </a:endParaRPr>
          </a:p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1.Dauguma žmonių labiausiai vertina išorinį grožį.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5624" y="2001292"/>
            <a:ext cx="5188458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O.Vaildas ,,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Doriano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Grėjaus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portretas"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512" y="3081412"/>
            <a:ext cx="9145524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2. Bet yra žmonių, kurie labiau vertina vidinį grožį.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3656" y="4017516"/>
            <a:ext cx="3363156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Įvestis ,,Mis Lietuva 2002"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23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3700" y="482600"/>
            <a:ext cx="7496671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b="1" dirty="0" smtClean="0">
                <a:solidFill>
                  <a:srgbClr val="000000"/>
                </a:solidFill>
                <a:latin typeface="Arial - 36"/>
              </a:rPr>
              <a:t>Ar gražus žmogus be vidinio grožio?</a:t>
            </a:r>
            <a:endParaRPr lang="lt-LT" sz="2700" b="1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504" y="1929284"/>
            <a:ext cx="8667242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1.Manau, kad gražus žmogus nėra </a:t>
            </a:r>
            <a:r>
              <a:rPr lang="it-IT" sz="2700" dirty="0" smtClean="0">
                <a:solidFill>
                  <a:srgbClr val="000000"/>
                </a:solidFill>
                <a:latin typeface="Arial - 36"/>
              </a:rPr>
              <a:t>gražus, jei neturi vidinio grožio.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7792" y="2649364"/>
            <a:ext cx="5188458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O.Vaildas ,,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Doriano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Grėjaus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portretas"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9760" y="4449564"/>
            <a:ext cx="396044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Įvestis ,,Mis Lietuva 2002"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279" y="3729484"/>
            <a:ext cx="9451721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2. Šiais laikais vidinis grožis yra svarbesnis, vertingesnis už išorinį.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260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9640" y="561132"/>
            <a:ext cx="7021388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b="1" dirty="0" smtClean="0">
                <a:solidFill>
                  <a:srgbClr val="000000"/>
                </a:solidFill>
                <a:latin typeface="Arial - 36"/>
              </a:rPr>
              <a:t>Tikras grožis - didžiausia vertybė?</a:t>
            </a:r>
            <a:endParaRPr lang="lt-LT" sz="2700" b="1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3536" y="1929284"/>
            <a:ext cx="8466328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1.Dažniausiai žmonės grožiu naudojasi vietoj proto.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3536" y="3945508"/>
            <a:ext cx="8868156" cy="5078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700" dirty="0" smtClean="0">
                <a:solidFill>
                  <a:srgbClr val="000000"/>
                </a:solidFill>
                <a:latin typeface="Arial - 36"/>
              </a:rPr>
              <a:t>2. Gražūs žmonės - pirmiausia gražūs vidumi.</a:t>
            </a:r>
            <a:endParaRPr lang="lt-LT" sz="2700" dirty="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7712" y="4521572"/>
            <a:ext cx="3363156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Įvestis ,,Mis Lietuva 2002"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1688" y="2649364"/>
            <a:ext cx="5188458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O.Vaildas ,,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Doriano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</a:t>
            </a:r>
            <a:r>
              <a:rPr lang="lt-LT" sz="2000" dirty="0" err="1" smtClean="0">
                <a:solidFill>
                  <a:srgbClr val="000000"/>
                </a:solidFill>
                <a:latin typeface="Arial - 22"/>
              </a:rPr>
              <a:t>Grėjaus</a:t>
            </a:r>
            <a:r>
              <a:rPr lang="lt-LT" sz="2000" dirty="0" smtClean="0">
                <a:solidFill>
                  <a:srgbClr val="000000"/>
                </a:solidFill>
                <a:latin typeface="Arial - 22"/>
              </a:rPr>
              <a:t> portretas"</a:t>
            </a:r>
            <a:endParaRPr lang="lt-LT" sz="2000" dirty="0">
              <a:solidFill>
                <a:srgbClr val="000000"/>
              </a:solidFill>
              <a:latin typeface="Arial - 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5051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5400" y="647700"/>
            <a:ext cx="5754960" cy="5078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lt-LT" sz="2700" b="1" dirty="0" smtClean="0">
                <a:solidFill>
                  <a:srgbClr val="000000"/>
                </a:solidFill>
                <a:latin typeface="Arial - 26"/>
              </a:rPr>
              <a:t>Ar grožis išgelbės pasaulį?</a:t>
            </a:r>
            <a:endParaRPr lang="lt-LT" sz="2700" b="1" dirty="0">
              <a:solidFill>
                <a:srgbClr val="000000"/>
              </a:solidFill>
              <a:latin typeface="Arial - 2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488" y="1857276"/>
            <a:ext cx="8394700" cy="18158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lt-LT" sz="2800" dirty="0" smtClean="0">
                <a:solidFill>
                  <a:srgbClr val="000000"/>
                </a:solidFill>
                <a:latin typeface="Arial - 28"/>
              </a:rPr>
              <a:t>1. Išorinio grožio sureikšminimas tikrai nepadarys pasaulio geresnio.</a:t>
            </a:r>
          </a:p>
          <a:p>
            <a:endParaRPr lang="lt-LT" sz="2800" dirty="0" smtClean="0">
              <a:solidFill>
                <a:srgbClr val="000000"/>
              </a:solidFill>
              <a:latin typeface="Arial - 28"/>
            </a:endParaRPr>
          </a:p>
          <a:p>
            <a:r>
              <a:rPr lang="lt-LT" sz="2800" dirty="0" smtClean="0">
                <a:solidFill>
                  <a:srgbClr val="000000"/>
                </a:solidFill>
                <a:latin typeface="Arial - 28"/>
              </a:rPr>
              <a:t>(</a:t>
            </a:r>
            <a:r>
              <a:rPr lang="lt-LT" sz="2000" dirty="0" smtClean="0">
                <a:solidFill>
                  <a:srgbClr val="000000"/>
                </a:solidFill>
                <a:latin typeface="Arial - 28"/>
              </a:rPr>
              <a:t>Narcizas, </a:t>
            </a:r>
            <a:r>
              <a:rPr lang="lt-LT" sz="2000" dirty="0" err="1" smtClean="0">
                <a:solidFill>
                  <a:srgbClr val="000000"/>
                </a:solidFill>
                <a:latin typeface="Arial - 28"/>
              </a:rPr>
              <a:t>Dorianas</a:t>
            </a:r>
            <a:r>
              <a:rPr lang="lt-LT" sz="2000" dirty="0" smtClean="0">
                <a:solidFill>
                  <a:srgbClr val="000000"/>
                </a:solidFill>
                <a:latin typeface="Arial - 28"/>
              </a:rPr>
              <a:t> </a:t>
            </a:r>
            <a:r>
              <a:rPr lang="lt-LT" sz="2000" dirty="0" err="1" smtClean="0">
                <a:solidFill>
                  <a:srgbClr val="000000"/>
                </a:solidFill>
                <a:latin typeface="Arial - 28"/>
              </a:rPr>
              <a:t>Grėjus</a:t>
            </a:r>
            <a:r>
              <a:rPr lang="lt-LT" sz="2000" dirty="0" smtClean="0">
                <a:solidFill>
                  <a:srgbClr val="000000"/>
                </a:solidFill>
                <a:latin typeface="Arial - 28"/>
              </a:rPr>
              <a:t>)</a:t>
            </a:r>
            <a:endParaRPr lang="lt-LT" sz="2000" dirty="0">
              <a:solidFill>
                <a:srgbClr val="000000"/>
              </a:solidFill>
              <a:latin typeface="Arial - 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456" y="4161532"/>
            <a:ext cx="9688512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lt-LT" sz="2100" dirty="0" smtClean="0">
                <a:solidFill>
                  <a:srgbClr val="000000"/>
                </a:solidFill>
                <a:latin typeface="Arial - 28"/>
              </a:rPr>
              <a:t>         </a:t>
            </a:r>
            <a:r>
              <a:rPr lang="lt-LT" sz="2700" dirty="0" smtClean="0">
                <a:solidFill>
                  <a:srgbClr val="000000"/>
                </a:solidFill>
                <a:latin typeface="Arial - 28"/>
              </a:rPr>
              <a:t>2.Jei visą dėmesį skirsime vidiniam grožiui, tada galime tikėtis ir geresnio pasaulio. </a:t>
            </a:r>
          </a:p>
          <a:p>
            <a:r>
              <a:rPr lang="lt-LT" sz="2100" dirty="0" smtClean="0">
                <a:solidFill>
                  <a:srgbClr val="000000"/>
                </a:solidFill>
                <a:latin typeface="Arial - 28"/>
              </a:rPr>
              <a:t>(</a:t>
            </a:r>
            <a:r>
              <a:rPr lang="lt-LT" sz="2000" dirty="0" err="1" smtClean="0">
                <a:solidFill>
                  <a:srgbClr val="000000"/>
                </a:solidFill>
                <a:latin typeface="Arial - 28"/>
              </a:rPr>
              <a:t>Kalokagatijos</a:t>
            </a:r>
            <a:r>
              <a:rPr lang="lt-LT" sz="2000" dirty="0" smtClean="0">
                <a:solidFill>
                  <a:srgbClr val="000000"/>
                </a:solidFill>
                <a:latin typeface="Arial - 28"/>
              </a:rPr>
              <a:t> idealas,  įvestis, asmeninė patirtis apie </a:t>
            </a:r>
            <a:r>
              <a:rPr lang="fi-FI" sz="2000" dirty="0" smtClean="0">
                <a:solidFill>
                  <a:srgbClr val="000000"/>
                </a:solidFill>
                <a:latin typeface="Arial - 28"/>
              </a:rPr>
              <a:t>gerus poelgius, Radausko kuriama Pasaka  kupina gėrio.)</a:t>
            </a:r>
            <a:endParaRPr lang="lt-LT" sz="2000" dirty="0">
              <a:solidFill>
                <a:srgbClr val="000000"/>
              </a:solidFill>
              <a:latin typeface="Arial - 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75405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rau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rau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rau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323</Words>
  <Application>Microsoft Office PowerPoint</Application>
  <PresentationFormat>Custom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Arial - 36</vt:lpstr>
      <vt:lpstr>Times New Roman - 25</vt:lpstr>
      <vt:lpstr>Trebuchet MS</vt:lpstr>
      <vt:lpstr>Georgia</vt:lpstr>
      <vt:lpstr>Arial - 22</vt:lpstr>
      <vt:lpstr>Arial - 26</vt:lpstr>
      <vt:lpstr>Arial - 28</vt:lpstr>
      <vt:lpstr>Calibri</vt:lpstr>
      <vt:lpstr>Theme1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Augutė</dc:creator>
  <cp:lastModifiedBy>Augute</cp:lastModifiedBy>
  <cp:revision>6</cp:revision>
  <dcterms:created xsi:type="dcterms:W3CDTF">2013-10-06T16:04:35Z</dcterms:created>
  <dcterms:modified xsi:type="dcterms:W3CDTF">2014-10-18T17:32:18Z</dcterms:modified>
</cp:coreProperties>
</file>