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12" r:id="rId1"/>
  </p:sldMasterIdLst>
  <p:notesMasterIdLst>
    <p:notesMasterId r:id="rId37"/>
  </p:notesMasterIdLst>
  <p:handoutMasterIdLst>
    <p:handoutMasterId r:id="rId38"/>
  </p:handoutMasterIdLst>
  <p:sldIdLst>
    <p:sldId id="256" r:id="rId2"/>
    <p:sldId id="398" r:id="rId3"/>
    <p:sldId id="262" r:id="rId4"/>
    <p:sldId id="368" r:id="rId5"/>
    <p:sldId id="395" r:id="rId6"/>
    <p:sldId id="364" r:id="rId7"/>
    <p:sldId id="323" r:id="rId8"/>
    <p:sldId id="400" r:id="rId9"/>
    <p:sldId id="401" r:id="rId10"/>
    <p:sldId id="371" r:id="rId11"/>
    <p:sldId id="380" r:id="rId12"/>
    <p:sldId id="381" r:id="rId13"/>
    <p:sldId id="388" r:id="rId14"/>
    <p:sldId id="387" r:id="rId15"/>
    <p:sldId id="405" r:id="rId16"/>
    <p:sldId id="320" r:id="rId17"/>
    <p:sldId id="324" r:id="rId18"/>
    <p:sldId id="326" r:id="rId19"/>
    <p:sldId id="332" r:id="rId20"/>
    <p:sldId id="334" r:id="rId21"/>
    <p:sldId id="340" r:id="rId22"/>
    <p:sldId id="295" r:id="rId23"/>
    <p:sldId id="347" r:id="rId24"/>
    <p:sldId id="393" r:id="rId25"/>
    <p:sldId id="391" r:id="rId26"/>
    <p:sldId id="280" r:id="rId27"/>
    <p:sldId id="310" r:id="rId28"/>
    <p:sldId id="282" r:id="rId29"/>
    <p:sldId id="392" r:id="rId30"/>
    <p:sldId id="362" r:id="rId31"/>
    <p:sldId id="355" r:id="rId32"/>
    <p:sldId id="406" r:id="rId33"/>
    <p:sldId id="407" r:id="rId34"/>
    <p:sldId id="354" r:id="rId35"/>
    <p:sldId id="403" r:id="rId36"/>
  </p:sldIdLst>
  <p:sldSz cx="9144000" cy="6858000" type="screen4x3"/>
  <p:notesSz cx="6737350" cy="9869488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34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D1979C-4CE8-4C9F-B112-DBB915A42527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7A807D40-9726-4F05-8BCF-2887DEEF01EF}">
      <dgm:prSet phldrT="[Tekstas]"/>
      <dgm:spPr/>
      <dgm:t>
        <a:bodyPr/>
        <a:lstStyle/>
        <a:p>
          <a:r>
            <a:rPr lang="lt-LT" dirty="0" smtClean="0"/>
            <a:t>Žmogus</a:t>
          </a:r>
          <a:endParaRPr lang="lt-LT" dirty="0"/>
        </a:p>
      </dgm:t>
    </dgm:pt>
    <dgm:pt modelId="{2BB3134F-C503-4ADE-BB38-3232CFF97E26}" type="parTrans" cxnId="{4F24BF1E-F4E0-4F09-AE9D-60D9CE3FAAB2}">
      <dgm:prSet/>
      <dgm:spPr/>
      <dgm:t>
        <a:bodyPr/>
        <a:lstStyle/>
        <a:p>
          <a:endParaRPr lang="lt-LT"/>
        </a:p>
      </dgm:t>
    </dgm:pt>
    <dgm:pt modelId="{73A8A226-4E4D-4BD3-86F4-DC93FBFC5D5B}" type="sibTrans" cxnId="{4F24BF1E-F4E0-4F09-AE9D-60D9CE3FAAB2}">
      <dgm:prSet/>
      <dgm:spPr/>
      <dgm:t>
        <a:bodyPr/>
        <a:lstStyle/>
        <a:p>
          <a:endParaRPr lang="lt-LT"/>
        </a:p>
      </dgm:t>
    </dgm:pt>
    <dgm:pt modelId="{4135227E-D072-4061-8C05-D150798ECF61}">
      <dgm:prSet phldrT="[Tekstas]"/>
      <dgm:spPr/>
      <dgm:t>
        <a:bodyPr/>
        <a:lstStyle/>
        <a:p>
          <a:r>
            <a:rPr lang="lt-LT" dirty="0" smtClean="0"/>
            <a:t> Kultūra</a:t>
          </a:r>
          <a:endParaRPr lang="lt-LT" dirty="0"/>
        </a:p>
      </dgm:t>
    </dgm:pt>
    <dgm:pt modelId="{FF3343D2-09C9-48BE-9A5D-08C4733B11B6}" type="parTrans" cxnId="{7351A48C-34A6-4A89-A1E2-468CBBCEFFBF}">
      <dgm:prSet/>
      <dgm:spPr/>
      <dgm:t>
        <a:bodyPr/>
        <a:lstStyle/>
        <a:p>
          <a:endParaRPr lang="lt-LT"/>
        </a:p>
      </dgm:t>
    </dgm:pt>
    <dgm:pt modelId="{A2BE7761-4DEB-48E0-A8BC-E4A47A58B1A2}" type="sibTrans" cxnId="{7351A48C-34A6-4A89-A1E2-468CBBCEFFBF}">
      <dgm:prSet/>
      <dgm:spPr/>
      <dgm:t>
        <a:bodyPr/>
        <a:lstStyle/>
        <a:p>
          <a:endParaRPr lang="lt-LT"/>
        </a:p>
      </dgm:t>
    </dgm:pt>
    <dgm:pt modelId="{6C7886A1-BCD5-4368-92F0-88B0513E2F56}">
      <dgm:prSet phldrT="[Tekstas]"/>
      <dgm:spPr/>
      <dgm:t>
        <a:bodyPr/>
        <a:lstStyle/>
        <a:p>
          <a:r>
            <a:rPr lang="lt-LT" dirty="0" smtClean="0"/>
            <a:t>Bendruomenė</a:t>
          </a:r>
          <a:endParaRPr lang="lt-LT" dirty="0"/>
        </a:p>
      </dgm:t>
    </dgm:pt>
    <dgm:pt modelId="{E3DDB693-F56F-4345-87F3-7ED3C520D91A}" type="parTrans" cxnId="{4D5737F6-A3E2-440C-B9FB-3833424B8EE5}">
      <dgm:prSet/>
      <dgm:spPr/>
      <dgm:t>
        <a:bodyPr/>
        <a:lstStyle/>
        <a:p>
          <a:endParaRPr lang="lt-LT"/>
        </a:p>
      </dgm:t>
    </dgm:pt>
    <dgm:pt modelId="{E1B19EDC-5602-47E3-9F95-58F85414B00C}" type="sibTrans" cxnId="{4D5737F6-A3E2-440C-B9FB-3833424B8EE5}">
      <dgm:prSet/>
      <dgm:spPr/>
      <dgm:t>
        <a:bodyPr/>
        <a:lstStyle/>
        <a:p>
          <a:endParaRPr lang="lt-LT"/>
        </a:p>
      </dgm:t>
    </dgm:pt>
    <dgm:pt modelId="{09C78886-D0BA-4C12-BEBD-F5D1B02F5C87}">
      <dgm:prSet phldrT="[Tekstas]"/>
      <dgm:spPr/>
      <dgm:t>
        <a:bodyPr/>
        <a:lstStyle/>
        <a:p>
          <a:r>
            <a:rPr lang="lt-LT" dirty="0" smtClean="0"/>
            <a:t> Gamta</a:t>
          </a:r>
          <a:endParaRPr lang="lt-LT" dirty="0"/>
        </a:p>
      </dgm:t>
    </dgm:pt>
    <dgm:pt modelId="{AE4498B3-BC89-47C0-9565-2F28354A8223}" type="parTrans" cxnId="{EA56160E-0354-4A68-BBFF-952F796DA724}">
      <dgm:prSet/>
      <dgm:spPr/>
      <dgm:t>
        <a:bodyPr/>
        <a:lstStyle/>
        <a:p>
          <a:endParaRPr lang="lt-LT"/>
        </a:p>
      </dgm:t>
    </dgm:pt>
    <dgm:pt modelId="{246024E0-4C48-4500-A8D3-8DDD7AD6ABBB}" type="sibTrans" cxnId="{EA56160E-0354-4A68-BBFF-952F796DA724}">
      <dgm:prSet/>
      <dgm:spPr/>
      <dgm:t>
        <a:bodyPr/>
        <a:lstStyle/>
        <a:p>
          <a:endParaRPr lang="lt-LT"/>
        </a:p>
      </dgm:t>
    </dgm:pt>
    <dgm:pt modelId="{CB678AB7-97C4-4727-9411-114C7AB8CA53}">
      <dgm:prSet phldrT="[Tekstas]"/>
      <dgm:spPr/>
      <dgm:t>
        <a:bodyPr/>
        <a:lstStyle/>
        <a:p>
          <a:r>
            <a:rPr lang="lt-LT" dirty="0" smtClean="0"/>
            <a:t>Šeima</a:t>
          </a:r>
          <a:endParaRPr lang="lt-LT" dirty="0"/>
        </a:p>
      </dgm:t>
    </dgm:pt>
    <dgm:pt modelId="{0F218832-54C2-4E18-8B12-F6A5362AE64F}" type="parTrans" cxnId="{030C89F3-1457-42BC-86B1-6381B675F062}">
      <dgm:prSet/>
      <dgm:spPr/>
      <dgm:t>
        <a:bodyPr/>
        <a:lstStyle/>
        <a:p>
          <a:endParaRPr lang="lt-LT"/>
        </a:p>
      </dgm:t>
    </dgm:pt>
    <dgm:pt modelId="{42C39F03-C10E-4241-BF05-68DFDDAB1AD3}" type="sibTrans" cxnId="{030C89F3-1457-42BC-86B1-6381B675F062}">
      <dgm:prSet/>
      <dgm:spPr/>
      <dgm:t>
        <a:bodyPr/>
        <a:lstStyle/>
        <a:p>
          <a:endParaRPr lang="lt-LT"/>
        </a:p>
      </dgm:t>
    </dgm:pt>
    <dgm:pt modelId="{60D72FF8-823C-4B2F-9F6A-70DC6EB9025C}" type="pres">
      <dgm:prSet presAssocID="{A5D1979C-4CE8-4C9F-B112-DBB915A42527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7D98DC49-849B-4C0E-A134-17089753E361}" type="pres">
      <dgm:prSet presAssocID="{A5D1979C-4CE8-4C9F-B112-DBB915A42527}" presName="matrix" presStyleCnt="0"/>
      <dgm:spPr/>
    </dgm:pt>
    <dgm:pt modelId="{8535659E-7498-47F2-A687-78F8A5FF7FFF}" type="pres">
      <dgm:prSet presAssocID="{A5D1979C-4CE8-4C9F-B112-DBB915A42527}" presName="tile1" presStyleLbl="node1" presStyleIdx="0" presStyleCnt="4"/>
      <dgm:spPr/>
      <dgm:t>
        <a:bodyPr/>
        <a:lstStyle/>
        <a:p>
          <a:endParaRPr lang="lt-LT"/>
        </a:p>
      </dgm:t>
    </dgm:pt>
    <dgm:pt modelId="{AED95ADC-A9EB-488E-BF87-751FD314FE66}" type="pres">
      <dgm:prSet presAssocID="{A5D1979C-4CE8-4C9F-B112-DBB915A42527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A46F2BC6-6EDA-4981-87A3-FB8B2AD784A3}" type="pres">
      <dgm:prSet presAssocID="{A5D1979C-4CE8-4C9F-B112-DBB915A42527}" presName="tile2" presStyleLbl="node1" presStyleIdx="1" presStyleCnt="4"/>
      <dgm:spPr/>
      <dgm:t>
        <a:bodyPr/>
        <a:lstStyle/>
        <a:p>
          <a:endParaRPr lang="lt-LT"/>
        </a:p>
      </dgm:t>
    </dgm:pt>
    <dgm:pt modelId="{E1AF7DB0-9415-407E-83A0-D7394D7B55F0}" type="pres">
      <dgm:prSet presAssocID="{A5D1979C-4CE8-4C9F-B112-DBB915A42527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85F83F30-CCBB-469C-BF49-D9A7832C51AA}" type="pres">
      <dgm:prSet presAssocID="{A5D1979C-4CE8-4C9F-B112-DBB915A42527}" presName="tile3" presStyleLbl="node1" presStyleIdx="2" presStyleCnt="4"/>
      <dgm:spPr/>
      <dgm:t>
        <a:bodyPr/>
        <a:lstStyle/>
        <a:p>
          <a:endParaRPr lang="lt-LT"/>
        </a:p>
      </dgm:t>
    </dgm:pt>
    <dgm:pt modelId="{5F1F4010-E7FE-4B43-93F3-7B528BA87155}" type="pres">
      <dgm:prSet presAssocID="{A5D1979C-4CE8-4C9F-B112-DBB915A42527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E0B19047-7359-46BF-A678-D9A32FDFB85F}" type="pres">
      <dgm:prSet presAssocID="{A5D1979C-4CE8-4C9F-B112-DBB915A42527}" presName="tile4" presStyleLbl="node1" presStyleIdx="3" presStyleCnt="4"/>
      <dgm:spPr/>
      <dgm:t>
        <a:bodyPr/>
        <a:lstStyle/>
        <a:p>
          <a:endParaRPr lang="lt-LT"/>
        </a:p>
      </dgm:t>
    </dgm:pt>
    <dgm:pt modelId="{318FC25C-F9EC-4CC2-942A-14BDC4FBB956}" type="pres">
      <dgm:prSet presAssocID="{A5D1979C-4CE8-4C9F-B112-DBB915A42527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BCED581B-1783-45D9-B40E-072D7526FF6A}" type="pres">
      <dgm:prSet presAssocID="{A5D1979C-4CE8-4C9F-B112-DBB915A42527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lt-LT"/>
        </a:p>
      </dgm:t>
    </dgm:pt>
  </dgm:ptLst>
  <dgm:cxnLst>
    <dgm:cxn modelId="{4D5737F6-A3E2-440C-B9FB-3833424B8EE5}" srcId="{7A807D40-9726-4F05-8BCF-2887DEEF01EF}" destId="{6C7886A1-BCD5-4368-92F0-88B0513E2F56}" srcOrd="1" destOrd="0" parTransId="{E3DDB693-F56F-4345-87F3-7ED3C520D91A}" sibTransId="{E1B19EDC-5602-47E3-9F95-58F85414B00C}"/>
    <dgm:cxn modelId="{3710EDF0-400A-4540-AB99-A61B9A148420}" type="presOf" srcId="{6C7886A1-BCD5-4368-92F0-88B0513E2F56}" destId="{E1AF7DB0-9415-407E-83A0-D7394D7B55F0}" srcOrd="1" destOrd="0" presId="urn:microsoft.com/office/officeart/2005/8/layout/matrix1"/>
    <dgm:cxn modelId="{C78505EB-C841-4700-9D90-B51FDFB249A1}" type="presOf" srcId="{6C7886A1-BCD5-4368-92F0-88B0513E2F56}" destId="{A46F2BC6-6EDA-4981-87A3-FB8B2AD784A3}" srcOrd="0" destOrd="0" presId="urn:microsoft.com/office/officeart/2005/8/layout/matrix1"/>
    <dgm:cxn modelId="{030C89F3-1457-42BC-86B1-6381B675F062}" srcId="{7A807D40-9726-4F05-8BCF-2887DEEF01EF}" destId="{CB678AB7-97C4-4727-9411-114C7AB8CA53}" srcOrd="3" destOrd="0" parTransId="{0F218832-54C2-4E18-8B12-F6A5362AE64F}" sibTransId="{42C39F03-C10E-4241-BF05-68DFDDAB1AD3}"/>
    <dgm:cxn modelId="{EA56160E-0354-4A68-BBFF-952F796DA724}" srcId="{7A807D40-9726-4F05-8BCF-2887DEEF01EF}" destId="{09C78886-D0BA-4C12-BEBD-F5D1B02F5C87}" srcOrd="2" destOrd="0" parTransId="{AE4498B3-BC89-47C0-9565-2F28354A8223}" sibTransId="{246024E0-4C48-4500-A8D3-8DDD7AD6ABBB}"/>
    <dgm:cxn modelId="{5A4EBACB-B429-4559-B09A-A6B712171238}" type="presOf" srcId="{CB678AB7-97C4-4727-9411-114C7AB8CA53}" destId="{E0B19047-7359-46BF-A678-D9A32FDFB85F}" srcOrd="0" destOrd="0" presId="urn:microsoft.com/office/officeart/2005/8/layout/matrix1"/>
    <dgm:cxn modelId="{C37A2CED-0919-4039-816C-899B22D16BF8}" type="presOf" srcId="{7A807D40-9726-4F05-8BCF-2887DEEF01EF}" destId="{BCED581B-1783-45D9-B40E-072D7526FF6A}" srcOrd="0" destOrd="0" presId="urn:microsoft.com/office/officeart/2005/8/layout/matrix1"/>
    <dgm:cxn modelId="{4ECE2A99-F57F-4C4F-AECF-AE5B32F50787}" type="presOf" srcId="{09C78886-D0BA-4C12-BEBD-F5D1B02F5C87}" destId="{5F1F4010-E7FE-4B43-93F3-7B528BA87155}" srcOrd="1" destOrd="0" presId="urn:microsoft.com/office/officeart/2005/8/layout/matrix1"/>
    <dgm:cxn modelId="{C5C35B06-C745-431A-9A11-1A4EBC11A9CE}" type="presOf" srcId="{09C78886-D0BA-4C12-BEBD-F5D1B02F5C87}" destId="{85F83F30-CCBB-469C-BF49-D9A7832C51AA}" srcOrd="0" destOrd="0" presId="urn:microsoft.com/office/officeart/2005/8/layout/matrix1"/>
    <dgm:cxn modelId="{0D48DB99-F6BA-4E71-855E-4CC44DC58264}" type="presOf" srcId="{A5D1979C-4CE8-4C9F-B112-DBB915A42527}" destId="{60D72FF8-823C-4B2F-9F6A-70DC6EB9025C}" srcOrd="0" destOrd="0" presId="urn:microsoft.com/office/officeart/2005/8/layout/matrix1"/>
    <dgm:cxn modelId="{22023BA2-5AEF-4C31-8D33-F97DA42113EF}" type="presOf" srcId="{4135227E-D072-4061-8C05-D150798ECF61}" destId="{AED95ADC-A9EB-488E-BF87-751FD314FE66}" srcOrd="1" destOrd="0" presId="urn:microsoft.com/office/officeart/2005/8/layout/matrix1"/>
    <dgm:cxn modelId="{4F24BF1E-F4E0-4F09-AE9D-60D9CE3FAAB2}" srcId="{A5D1979C-4CE8-4C9F-B112-DBB915A42527}" destId="{7A807D40-9726-4F05-8BCF-2887DEEF01EF}" srcOrd="0" destOrd="0" parTransId="{2BB3134F-C503-4ADE-BB38-3232CFF97E26}" sibTransId="{73A8A226-4E4D-4BD3-86F4-DC93FBFC5D5B}"/>
    <dgm:cxn modelId="{1ACAEB95-AE7D-4B56-AB13-994EF1198721}" type="presOf" srcId="{4135227E-D072-4061-8C05-D150798ECF61}" destId="{8535659E-7498-47F2-A687-78F8A5FF7FFF}" srcOrd="0" destOrd="0" presId="urn:microsoft.com/office/officeart/2005/8/layout/matrix1"/>
    <dgm:cxn modelId="{7351A48C-34A6-4A89-A1E2-468CBBCEFFBF}" srcId="{7A807D40-9726-4F05-8BCF-2887DEEF01EF}" destId="{4135227E-D072-4061-8C05-D150798ECF61}" srcOrd="0" destOrd="0" parTransId="{FF3343D2-09C9-48BE-9A5D-08C4733B11B6}" sibTransId="{A2BE7761-4DEB-48E0-A8BC-E4A47A58B1A2}"/>
    <dgm:cxn modelId="{7955C9FB-4ECC-4D06-A468-9B8DD0FCB0E9}" type="presOf" srcId="{CB678AB7-97C4-4727-9411-114C7AB8CA53}" destId="{318FC25C-F9EC-4CC2-942A-14BDC4FBB956}" srcOrd="1" destOrd="0" presId="urn:microsoft.com/office/officeart/2005/8/layout/matrix1"/>
    <dgm:cxn modelId="{568B5037-6F89-46FA-AD85-F33C37BA8376}" type="presParOf" srcId="{60D72FF8-823C-4B2F-9F6A-70DC6EB9025C}" destId="{7D98DC49-849B-4C0E-A134-17089753E361}" srcOrd="0" destOrd="0" presId="urn:microsoft.com/office/officeart/2005/8/layout/matrix1"/>
    <dgm:cxn modelId="{EEE34DAC-EA1D-4EFF-A9F2-754549B6EF7E}" type="presParOf" srcId="{7D98DC49-849B-4C0E-A134-17089753E361}" destId="{8535659E-7498-47F2-A687-78F8A5FF7FFF}" srcOrd="0" destOrd="0" presId="urn:microsoft.com/office/officeart/2005/8/layout/matrix1"/>
    <dgm:cxn modelId="{FE0FB9A5-A97C-47EF-9C97-FBB66B3A4DD2}" type="presParOf" srcId="{7D98DC49-849B-4C0E-A134-17089753E361}" destId="{AED95ADC-A9EB-488E-BF87-751FD314FE66}" srcOrd="1" destOrd="0" presId="urn:microsoft.com/office/officeart/2005/8/layout/matrix1"/>
    <dgm:cxn modelId="{A7CA4981-A657-4346-A60B-AAECC640D24A}" type="presParOf" srcId="{7D98DC49-849B-4C0E-A134-17089753E361}" destId="{A46F2BC6-6EDA-4981-87A3-FB8B2AD784A3}" srcOrd="2" destOrd="0" presId="urn:microsoft.com/office/officeart/2005/8/layout/matrix1"/>
    <dgm:cxn modelId="{54E7EDB6-8346-4B09-992C-7FC40E6CBFF2}" type="presParOf" srcId="{7D98DC49-849B-4C0E-A134-17089753E361}" destId="{E1AF7DB0-9415-407E-83A0-D7394D7B55F0}" srcOrd="3" destOrd="0" presId="urn:microsoft.com/office/officeart/2005/8/layout/matrix1"/>
    <dgm:cxn modelId="{217A8E76-0F74-4412-925D-5CB1FF52F1BB}" type="presParOf" srcId="{7D98DC49-849B-4C0E-A134-17089753E361}" destId="{85F83F30-CCBB-469C-BF49-D9A7832C51AA}" srcOrd="4" destOrd="0" presId="urn:microsoft.com/office/officeart/2005/8/layout/matrix1"/>
    <dgm:cxn modelId="{04145DF1-387C-462C-AD23-883B0FC85A30}" type="presParOf" srcId="{7D98DC49-849B-4C0E-A134-17089753E361}" destId="{5F1F4010-E7FE-4B43-93F3-7B528BA87155}" srcOrd="5" destOrd="0" presId="urn:microsoft.com/office/officeart/2005/8/layout/matrix1"/>
    <dgm:cxn modelId="{60DDCD4C-37A4-4D4E-B786-04DE4E239CA2}" type="presParOf" srcId="{7D98DC49-849B-4C0E-A134-17089753E361}" destId="{E0B19047-7359-46BF-A678-D9A32FDFB85F}" srcOrd="6" destOrd="0" presId="urn:microsoft.com/office/officeart/2005/8/layout/matrix1"/>
    <dgm:cxn modelId="{B66E30A2-1A9F-44ED-8C87-2A869DA5C820}" type="presParOf" srcId="{7D98DC49-849B-4C0E-A134-17089753E361}" destId="{318FC25C-F9EC-4CC2-942A-14BDC4FBB956}" srcOrd="7" destOrd="0" presId="urn:microsoft.com/office/officeart/2005/8/layout/matrix1"/>
    <dgm:cxn modelId="{80C9E08D-FC68-420C-A875-375E5F51706A}" type="presParOf" srcId="{60D72FF8-823C-4B2F-9F6A-70DC6EB9025C}" destId="{BCED581B-1783-45D9-B40E-072D7526FF6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35659E-7498-47F2-A687-78F8A5FF7FFF}">
      <dsp:nvSpPr>
        <dsp:cNvPr id="0" name=""/>
        <dsp:cNvSpPr/>
      </dsp:nvSpPr>
      <dsp:spPr>
        <a:xfrm rot="16200000">
          <a:off x="508000" y="-508000"/>
          <a:ext cx="2032000" cy="3048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400" kern="1200" dirty="0" smtClean="0"/>
            <a:t> Kultūra</a:t>
          </a:r>
          <a:endParaRPr lang="lt-LT" sz="3400" kern="1200" dirty="0"/>
        </a:p>
      </dsp:txBody>
      <dsp:txXfrm rot="5400000">
        <a:off x="0" y="0"/>
        <a:ext cx="3048000" cy="1524000"/>
      </dsp:txXfrm>
    </dsp:sp>
    <dsp:sp modelId="{A46F2BC6-6EDA-4981-87A3-FB8B2AD784A3}">
      <dsp:nvSpPr>
        <dsp:cNvPr id="0" name=""/>
        <dsp:cNvSpPr/>
      </dsp:nvSpPr>
      <dsp:spPr>
        <a:xfrm>
          <a:off x="3048000" y="0"/>
          <a:ext cx="3048000" cy="2032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400" kern="1200" dirty="0" smtClean="0"/>
            <a:t>Bendruomenė</a:t>
          </a:r>
          <a:endParaRPr lang="lt-LT" sz="3400" kern="1200" dirty="0"/>
        </a:p>
      </dsp:txBody>
      <dsp:txXfrm>
        <a:off x="3048000" y="0"/>
        <a:ext cx="3048000" cy="1524000"/>
      </dsp:txXfrm>
    </dsp:sp>
    <dsp:sp modelId="{85F83F30-CCBB-469C-BF49-D9A7832C51AA}">
      <dsp:nvSpPr>
        <dsp:cNvPr id="0" name=""/>
        <dsp:cNvSpPr/>
      </dsp:nvSpPr>
      <dsp:spPr>
        <a:xfrm rot="10800000">
          <a:off x="0" y="2032000"/>
          <a:ext cx="3048000" cy="2032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400" kern="1200" dirty="0" smtClean="0"/>
            <a:t> Gamta</a:t>
          </a:r>
          <a:endParaRPr lang="lt-LT" sz="3400" kern="1200" dirty="0"/>
        </a:p>
      </dsp:txBody>
      <dsp:txXfrm rot="10800000">
        <a:off x="0" y="2539999"/>
        <a:ext cx="3048000" cy="1524000"/>
      </dsp:txXfrm>
    </dsp:sp>
    <dsp:sp modelId="{E0B19047-7359-46BF-A678-D9A32FDFB85F}">
      <dsp:nvSpPr>
        <dsp:cNvPr id="0" name=""/>
        <dsp:cNvSpPr/>
      </dsp:nvSpPr>
      <dsp:spPr>
        <a:xfrm rot="5400000">
          <a:off x="3556000" y="1523999"/>
          <a:ext cx="2032000" cy="3048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400" kern="1200" dirty="0" smtClean="0"/>
            <a:t>Šeima</a:t>
          </a:r>
          <a:endParaRPr lang="lt-LT" sz="3400" kern="1200" dirty="0"/>
        </a:p>
      </dsp:txBody>
      <dsp:txXfrm rot="-5400000">
        <a:off x="3048000" y="2539999"/>
        <a:ext cx="3048000" cy="1524000"/>
      </dsp:txXfrm>
    </dsp:sp>
    <dsp:sp modelId="{BCED581B-1783-45D9-B40E-072D7526FF6A}">
      <dsp:nvSpPr>
        <dsp:cNvPr id="0" name=""/>
        <dsp:cNvSpPr/>
      </dsp:nvSpPr>
      <dsp:spPr>
        <a:xfrm>
          <a:off x="2133600" y="1523999"/>
          <a:ext cx="1828800" cy="101600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400" kern="1200" dirty="0" smtClean="0"/>
            <a:t>Žmogus</a:t>
          </a:r>
          <a:endParaRPr lang="lt-LT" sz="3400" kern="1200" dirty="0"/>
        </a:p>
      </dsp:txBody>
      <dsp:txXfrm>
        <a:off x="2183197" y="1573596"/>
        <a:ext cx="1729606" cy="9168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18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quarter" idx="1"/>
          </p:nvPr>
        </p:nvSpPr>
        <p:spPr>
          <a:xfrm>
            <a:off x="3816273" y="0"/>
            <a:ext cx="2919518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3593D0-3913-4E20-ABFE-9EAE9F57765D}" type="datetimeFigureOut">
              <a:rPr lang="lt-LT" smtClean="0"/>
              <a:t>2015-01-07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9518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3"/>
          </p:nvPr>
        </p:nvSpPr>
        <p:spPr>
          <a:xfrm>
            <a:off x="3816273" y="9374301"/>
            <a:ext cx="2919518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B499D-FAE2-4D48-9004-B629435C244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99969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18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16273" y="0"/>
            <a:ext cx="2919518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8F0CE-14A6-4604-9A73-2F3C61EFA2E1}" type="datetimeFigureOut">
              <a:rPr lang="lt-LT" smtClean="0"/>
              <a:pPr/>
              <a:t>2015-01-07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73735" y="4688007"/>
            <a:ext cx="5389880" cy="4441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9518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16273" y="9374301"/>
            <a:ext cx="2919518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4475EB-7C80-403B-9F69-782BCCC223B5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11978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475EB-7C80-403B-9F69-782BCCC223B5}" type="slidenum">
              <a:rPr lang="lt-LT" smtClean="0"/>
              <a:pPr/>
              <a:t>4</a:t>
            </a:fld>
            <a:endParaRPr lang="lt-L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475EB-7C80-403B-9F69-782BCCC223B5}" type="slidenum">
              <a:rPr lang="lt-LT" smtClean="0"/>
              <a:pPr/>
              <a:t>27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1889-3A02-43F6-B3AC-AC22E1658B8B}" type="datetime1">
              <a:rPr lang="lt-LT" smtClean="0"/>
              <a:t>2015-01-07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62580-1DD0-4AE3-A7C9-7D4BEC7616FC}" type="datetime1">
              <a:rPr lang="lt-LT" smtClean="0"/>
              <a:t>2015-01-07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43112-E644-430B-BF5D-1245A6437CCF}" type="datetime1">
              <a:rPr lang="lt-LT" smtClean="0"/>
              <a:t>2015-01-07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1FD17-3271-46CC-A33C-90E85A52B5DA}" type="datetime1">
              <a:rPr lang="lt-LT" smtClean="0"/>
              <a:t>2015-01-07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548A9-FFCB-48D0-BC99-009361EA28B3}" type="datetime1">
              <a:rPr lang="lt-LT" smtClean="0"/>
              <a:t>2015-01-07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D171A-67A0-490A-9B04-F2E024F38A81}" type="datetime1">
              <a:rPr lang="lt-LT" smtClean="0"/>
              <a:t>2015-01-07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AA46-3679-4656-B633-00DBA8817F65}" type="datetime1">
              <a:rPr lang="lt-LT" smtClean="0"/>
              <a:t>2015-01-07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AB3A2-B37C-41BB-85B5-71B1607B3B99}" type="datetime1">
              <a:rPr lang="lt-LT" smtClean="0"/>
              <a:t>2015-01-07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E058-5604-4F70-A4B1-6738E19B50B7}" type="datetime1">
              <a:rPr lang="lt-LT" smtClean="0"/>
              <a:t>2015-01-07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BCCBB-E6BF-4485-A311-5B51BE8C1535}" type="datetime1">
              <a:rPr lang="lt-LT" smtClean="0"/>
              <a:t>2015-01-07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14CB7-89F4-4D5B-AA9F-878428D9D4C9}" type="datetime1">
              <a:rPr lang="lt-LT" smtClean="0"/>
              <a:t>2015-01-07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12C11-EAE9-4E54-8C94-43915F5B4B3E}" type="datetime1">
              <a:rPr lang="lt-LT" smtClean="0"/>
              <a:t>2015-01-07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pc.smm.lt/V.Lisauskiene._Rasinio_vertinimo_normos.docx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smp.dizi.lt/11-12/lietuviu-literatura/samprotavimo-ir-literaturiniai-rasiniai/149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Rašinys ugdymo procese: rašinio žingsniai, metodai, rašymo gebėjimus formuojančios užduotys</a:t>
            </a: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 Parengė Vilniaus licėjaus lietuvių kalbos mokytoja ekspertė Vida Lisauskienė </a:t>
            </a:r>
          </a:p>
          <a:p>
            <a:endParaRPr lang="lt-LT" dirty="0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lt-LT" b="1" dirty="0" smtClean="0"/>
              <a:t>Rašinio  žingsniai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lt-LT" dirty="0" smtClean="0"/>
              <a:t>Temų apžvalga ir užduoties (temos)  pasirinkimas.</a:t>
            </a:r>
          </a:p>
          <a:p>
            <a:pPr lvl="0"/>
            <a:r>
              <a:rPr lang="lt-LT" dirty="0" smtClean="0"/>
              <a:t>Pasirinktos temos analizė.</a:t>
            </a:r>
          </a:p>
          <a:p>
            <a:pPr lvl="0"/>
            <a:r>
              <a:rPr lang="lt-LT" dirty="0" smtClean="0"/>
              <a:t>Kūrinių, tinkamų temai atskleisti, pasirinkimas. </a:t>
            </a:r>
          </a:p>
          <a:p>
            <a:pPr lvl="0"/>
            <a:r>
              <a:rPr lang="lt-LT" dirty="0" smtClean="0"/>
              <a:t>Planavimas (plano rašymas).</a:t>
            </a:r>
          </a:p>
          <a:p>
            <a:pPr lvl="0"/>
            <a:r>
              <a:rPr lang="lt-LT" dirty="0" smtClean="0"/>
              <a:t>Įžangos  apmatų rašymas.</a:t>
            </a:r>
          </a:p>
          <a:p>
            <a:pPr lvl="0"/>
            <a:r>
              <a:rPr lang="lt-LT" dirty="0" smtClean="0"/>
              <a:t>Pagrindinių pastraipų rašymas.</a:t>
            </a:r>
          </a:p>
          <a:p>
            <a:pPr lvl="0"/>
            <a:r>
              <a:rPr lang="lt-LT" dirty="0" smtClean="0"/>
              <a:t>Įžangos ir pabaigos konkretinimas.</a:t>
            </a:r>
          </a:p>
          <a:p>
            <a:pPr lvl="0"/>
            <a:r>
              <a:rPr lang="lt-LT" dirty="0" smtClean="0"/>
              <a:t>Rašybos ir skyrybos klaidų taisymas.</a:t>
            </a:r>
          </a:p>
          <a:p>
            <a:pPr lvl="0"/>
            <a:r>
              <a:rPr lang="lt-LT" dirty="0" smtClean="0"/>
              <a:t>Rašinio peržiūra</a:t>
            </a:r>
            <a:r>
              <a:rPr lang="lt-LT" b="1" dirty="0" smtClean="0"/>
              <a:t>. </a:t>
            </a:r>
            <a:endParaRPr lang="lt-LT" dirty="0" smtClean="0"/>
          </a:p>
          <a:p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Kurį rašinio tipą rinktis?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Samprotavimo rašinį rašantis turi gerai išmanyti kultūrą: istoriją, filosofiją, meno istoriją, literatūrą.</a:t>
            </a:r>
          </a:p>
          <a:p>
            <a:r>
              <a:rPr lang="lt-LT" dirty="0" smtClean="0"/>
              <a:t> Literatūriniam rašiniui gali užtekti žinių, įgytų analizuojant kūrinius ir jo kontekstą.</a:t>
            </a:r>
          </a:p>
          <a:p>
            <a:r>
              <a:rPr lang="lt-LT" dirty="0" smtClean="0"/>
              <a:t> Rašinio temų aprėptis atitinka kūrinių temų aprėptį, todėl nereikia sukti galvos, kuo dar galima pasiremti.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pic>
        <p:nvPicPr>
          <p:cNvPr id="1026" name="Picture 2" descr="C:\Users\Vida\Downloads\SAMPROTAVIM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584" y="0"/>
            <a:ext cx="10691813" cy="75596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71600" y="5661248"/>
            <a:ext cx="1956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/>
              <a:t>SAMPROTAVIMAS?</a:t>
            </a:r>
            <a:endParaRPr lang="lt-LT" dirty="0"/>
          </a:p>
        </p:txBody>
      </p:sp>
      <p:sp>
        <p:nvSpPr>
          <p:cNvPr id="9" name="TextBox 8"/>
          <p:cNvSpPr txBox="1"/>
          <p:nvPr/>
        </p:nvSpPr>
        <p:spPr>
          <a:xfrm>
            <a:off x="7164288" y="6381328"/>
            <a:ext cx="2826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/>
              <a:t>Gabrielės </a:t>
            </a:r>
            <a:r>
              <a:rPr lang="lt-LT" dirty="0" err="1" smtClean="0"/>
              <a:t>Ganžaitės</a:t>
            </a:r>
            <a:r>
              <a:rPr lang="lt-LT" dirty="0" smtClean="0"/>
              <a:t> piešinys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pic>
        <p:nvPicPr>
          <p:cNvPr id="3074" name="Picture 2" descr="C:\Users\Vida\Downloads\LITERATURINI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82625" y="-325438"/>
            <a:ext cx="10509250" cy="751046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8" y="5157192"/>
            <a:ext cx="1667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/>
              <a:t>LITERATŪRINIS?</a:t>
            </a:r>
            <a:endParaRPr lang="lt-LT" dirty="0"/>
          </a:p>
        </p:txBody>
      </p:sp>
      <p:sp>
        <p:nvSpPr>
          <p:cNvPr id="7" name="TextBox 6"/>
          <p:cNvSpPr txBox="1"/>
          <p:nvPr/>
        </p:nvSpPr>
        <p:spPr>
          <a:xfrm>
            <a:off x="6516216" y="6669360"/>
            <a:ext cx="2906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/>
              <a:t>Gabrielės </a:t>
            </a:r>
            <a:r>
              <a:rPr lang="lt-LT" dirty="0" err="1" smtClean="0"/>
              <a:t>Ganžaitės</a:t>
            </a:r>
            <a:r>
              <a:rPr lang="lt-LT" dirty="0" smtClean="0"/>
              <a:t> piešinys</a:t>
            </a:r>
            <a:endParaRPr lang="lt-L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 Pasirinkimą lemia žinios ir gebėjimai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dirty="0" smtClean="0"/>
              <a:t>Samprotavimo rašinį rašantis turi gerai išmanyti kultūrą: istoriją, filosofiją, meno istoriją, literatūrą, būti plataus išsilavinimo. </a:t>
            </a:r>
          </a:p>
          <a:p>
            <a:r>
              <a:rPr lang="lt-LT" dirty="0" smtClean="0"/>
              <a:t>Literatūriniam rašiniui  parašyti užtenka žinių, įgytų analizuojant kūrinius ir jų kontekstus literatūros pamokose.</a:t>
            </a:r>
          </a:p>
          <a:p>
            <a:r>
              <a:rPr lang="lt-LT" dirty="0" smtClean="0"/>
              <a:t>Literatūrinio rašinio temų aprėptis atitinka literatūros pamokose analizuotų  kūrinių temų aprėptį,   rašant galima analizuoti  ir nedidelius kūrinių fragmentus, tinkamus temai atskleisti, todėl nereikia sukti galvos, kuo dar galima pasiremti.</a:t>
            </a:r>
          </a:p>
          <a:p>
            <a:r>
              <a:rPr lang="lt-LT" dirty="0" smtClean="0"/>
              <a:t> </a:t>
            </a:r>
          </a:p>
          <a:p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 Rašinio temų aprėptis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endParaRPr lang="lt-LT" dirty="0" smtClean="0"/>
          </a:p>
          <a:p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graphicFrame>
        <p:nvGraphicFramePr>
          <p:cNvPr id="5" name="Diagrama 4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Užduoties antraštė (tema)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lt-LT" dirty="0" smtClean="0"/>
              <a:t>Rašinio pavadinimai gali būti</a:t>
            </a:r>
          </a:p>
          <a:p>
            <a:pPr lvl="0"/>
            <a:r>
              <a:rPr lang="lt-LT" dirty="0" smtClean="0"/>
              <a:t>konstatuojamieji sakiniai: ,,Kūrybos ir meno galia lietuvių literatūroje“,</a:t>
            </a:r>
          </a:p>
          <a:p>
            <a:pPr lvl="0"/>
            <a:r>
              <a:rPr lang="lt-LT" dirty="0" smtClean="0"/>
              <a:t>klausiamieji sakiniai: ,,Ar literatūra padeda žmogui prasmingai gyventi?‘‘, </a:t>
            </a:r>
          </a:p>
          <a:p>
            <a:pPr lvl="0"/>
            <a:r>
              <a:rPr lang="lt-LT" dirty="0" smtClean="0"/>
              <a:t>citatos, kurių teisingumą, tikslumą reikia pagrįsti kūriniais, kitais kultūros tekstais:  ,,Ar pritartumėte Justino Marcinkevičiaus minčiai, kad ,,Menininko negali nedominti asmenybės ir visuomenės santykis“? </a:t>
            </a:r>
          </a:p>
          <a:p>
            <a:pPr lvl="0"/>
            <a:r>
              <a:rPr lang="lt-LT" dirty="0" smtClean="0"/>
              <a:t>tezė, kurią reikia įrodyti.,, Menas yra kelias, jungiantis žmogų su kitais“ </a:t>
            </a:r>
          </a:p>
          <a:p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 Samprotavimo  rašinio tikslas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>
              <a:buNone/>
            </a:pPr>
            <a:endParaRPr lang="lt-LT" dirty="0" smtClean="0"/>
          </a:p>
          <a:p>
            <a:r>
              <a:rPr lang="lt-LT" dirty="0" smtClean="0"/>
              <a:t>Samprotavimo rašinį pasirinkus  reikės atskleisti požiūrį / poziciją, įtikinti, kad užduotyje keliama problema ar tema aktuali (,,Ar literatūra  padeda žmogui gyventi?“), </a:t>
            </a:r>
          </a:p>
          <a:p>
            <a:r>
              <a:rPr lang="lt-LT" dirty="0" smtClean="0"/>
              <a:t>parodyti galimus  problemos sprendimo būdus (,,Kaip išlikti oriam nepalankiomis aplinkybėmis?“),</a:t>
            </a:r>
          </a:p>
          <a:p>
            <a:r>
              <a:rPr lang="lt-LT" dirty="0" smtClean="0"/>
              <a:t> nuomonių pateiktu klausimu įvairovę (,,Kas verčia žmogų įsipareigoti ir prisiimti  atsakomybę“), </a:t>
            </a:r>
          </a:p>
          <a:p>
            <a:r>
              <a:rPr lang="lt-LT" dirty="0" smtClean="0"/>
              <a:t> parodyti dvi reiškinio puses  (,,Ar verta aukotis dėl kitų?“)</a:t>
            </a:r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 Literatūrinio rašinio tikslas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 smtClean="0"/>
              <a:t>Literatūrinį rašinį pasirinkus, reikės analizuoti kūrinio temą (,,Namų reikšmė lietuvių literatūroje“), </a:t>
            </a:r>
          </a:p>
          <a:p>
            <a:r>
              <a:rPr lang="lt-LT" dirty="0" smtClean="0"/>
              <a:t>problemą (,,Pasirinkimo problemos sprendimas skirtingų žanrų kūriniuose“),</a:t>
            </a:r>
          </a:p>
          <a:p>
            <a:r>
              <a:rPr lang="lt-LT" dirty="0" smtClean="0"/>
              <a:t> veikėjų paveikslus (,,Moters paveikslas lietuvių prozoje“), </a:t>
            </a:r>
          </a:p>
          <a:p>
            <a:r>
              <a:rPr lang="lt-LT" dirty="0" smtClean="0"/>
              <a:t>vertybes (,,Asmens vertybių pasirinkimas XIX a. lietuvių literatūroje“), </a:t>
            </a:r>
          </a:p>
          <a:p>
            <a:r>
              <a:rPr lang="lt-LT" dirty="0" smtClean="0"/>
              <a:t> veikėjo poziciją  (,,</a:t>
            </a:r>
            <a:r>
              <a:rPr lang="lt-LT" dirty="0" err="1" smtClean="0"/>
              <a:t>Stojiška</a:t>
            </a:r>
            <a:r>
              <a:rPr lang="lt-LT" dirty="0" smtClean="0"/>
              <a:t> asmens laikysena katastrofų literatūroje“).</a:t>
            </a:r>
          </a:p>
          <a:p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Užduoties analizė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b="1" dirty="0" smtClean="0"/>
              <a:t>Trijų žingsnių metodas:</a:t>
            </a:r>
            <a:r>
              <a:rPr lang="lt-LT" dirty="0" smtClean="0"/>
              <a:t> </a:t>
            </a:r>
          </a:p>
          <a:p>
            <a:r>
              <a:rPr lang="lt-LT" dirty="0" smtClean="0"/>
              <a:t>Objektas (dalykas), apie kurį reikės rašyti.	         </a:t>
            </a:r>
          </a:p>
          <a:p>
            <a:r>
              <a:rPr lang="lt-LT" dirty="0" smtClean="0"/>
              <a:t> Klausimas (problema).	  </a:t>
            </a:r>
          </a:p>
          <a:p>
            <a:r>
              <a:rPr lang="lt-LT" dirty="0" smtClean="0"/>
              <a:t> Pagrindinė mintis – atsakymas į klausimą/ problemos sprendimas.</a:t>
            </a:r>
          </a:p>
          <a:p>
            <a:pPr>
              <a:buNone/>
            </a:pPr>
            <a:r>
              <a:rPr lang="lt-LT" i="1" dirty="0" smtClean="0"/>
              <a:t>( </a:t>
            </a:r>
            <a:r>
              <a:rPr lang="lt-LT" i="1" dirty="0" err="1" smtClean="0"/>
              <a:t>Alaunienė</a:t>
            </a:r>
            <a:r>
              <a:rPr lang="lt-LT" i="1" dirty="0" smtClean="0"/>
              <a:t> Z. ,,Kaip nagrinėti samprotaujamojo rašinio  antraštę“, Gimtasis žodis, 2014/ 10)</a:t>
            </a:r>
            <a:endParaRPr lang="lt-LT" dirty="0" smtClean="0"/>
          </a:p>
          <a:p>
            <a:pPr>
              <a:buNone/>
            </a:pPr>
            <a:r>
              <a:rPr lang="lt-LT" dirty="0" smtClean="0"/>
              <a:t> </a:t>
            </a:r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 </a:t>
            </a:r>
            <a:r>
              <a:rPr lang="lt-LT" i="1" dirty="0" smtClean="0"/>
              <a:t>Literatūrinio herojaus siekiai Šekspyro dramoje ,,Hamletas”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dirty="0" smtClean="0"/>
              <a:t>1. Dalykas – Hamleto siekiai.</a:t>
            </a:r>
          </a:p>
          <a:p>
            <a:pPr>
              <a:buNone/>
            </a:pPr>
            <a:r>
              <a:rPr lang="lt-LT" dirty="0" smtClean="0"/>
              <a:t>2. Klausimas: Kokią visuomenę ir žmogų nori matyti veikėjas ir kaip to siekia? </a:t>
            </a:r>
          </a:p>
          <a:p>
            <a:pPr>
              <a:buNone/>
            </a:pPr>
            <a:r>
              <a:rPr lang="lt-LT" dirty="0" smtClean="0"/>
              <a:t> 3.  Pagrindinė mintis: Šekspyras dramoje teigia, kad norint sukurti tobulą visuomenę  reikia atskleisti blogus veikėjų poelgius, ryžtingai kovoti su visuomenės ydomis, kritiškai vertinti savo paties poelgius.</a:t>
            </a:r>
          </a:p>
          <a:p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Kaip žmogus bando įprasminti savo gyvenimą? </a:t>
            </a:r>
            <a:r>
              <a:rPr lang="lt-LT" sz="2200" dirty="0" smtClean="0"/>
              <a:t>Rašydami remkitės Šekspyro drama ,,Hamletas”</a:t>
            </a:r>
            <a:br>
              <a:rPr lang="lt-LT" sz="2200" dirty="0" smtClean="0"/>
            </a:br>
            <a:endParaRPr lang="lt-LT" sz="2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lt-LT" dirty="0" smtClean="0"/>
              <a:t>1. Dalykas – gyvenimo prasmė.</a:t>
            </a:r>
          </a:p>
          <a:p>
            <a:pPr>
              <a:buNone/>
            </a:pPr>
            <a:r>
              <a:rPr lang="lt-LT" dirty="0" smtClean="0"/>
              <a:t>2. Klausimas: Kokiais būdais žmogus bando įprasminti gyvenimą?</a:t>
            </a:r>
          </a:p>
          <a:p>
            <a:pPr>
              <a:buNone/>
            </a:pPr>
            <a:r>
              <a:rPr lang="lt-LT" dirty="0" smtClean="0"/>
              <a:t>3. Pagrindinė mintis: Žmogus savo gyvenimą įprasmina dorai gyvendamas,  teisingai elgdamasis, siekdamas  visuomenės gerovės, nes nedori darbai ir nemoralus elgesys vis tiek  anksčiau ar vėliau pasmerkiami kaip netinkami.</a:t>
            </a:r>
          </a:p>
          <a:p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 Kūrinio analizė formuoja rašymo įgūdžius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Kūrinio analizė (žodžiu ar raštu)  paties kūrinio siūloma tema.</a:t>
            </a:r>
          </a:p>
          <a:p>
            <a:r>
              <a:rPr lang="lt-LT" dirty="0" smtClean="0"/>
              <a:t>Ištraukos / eilėraščio / apsakymo temos formulavimas ir kalbėjimas, rašymas remiantis trijų žingsnių metodu.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sp>
        <p:nvSpPr>
          <p:cNvPr id="5" name="Stačiakampis 4"/>
          <p:cNvSpPr/>
          <p:nvPr/>
        </p:nvSpPr>
        <p:spPr>
          <a:xfrm>
            <a:off x="1331640" y="4509120"/>
            <a:ext cx="194421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Kūrinio tema</a:t>
            </a:r>
            <a:endParaRPr lang="lt-LT" dirty="0"/>
          </a:p>
        </p:txBody>
      </p:sp>
      <p:sp>
        <p:nvSpPr>
          <p:cNvPr id="6" name="Stačiakampis 5"/>
          <p:cNvSpPr/>
          <p:nvPr/>
        </p:nvSpPr>
        <p:spPr>
          <a:xfrm>
            <a:off x="3851920" y="4365104"/>
            <a:ext cx="216024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 Kūrinio objektas, klausimas, pagrindinė mintis</a:t>
            </a:r>
            <a:endParaRPr lang="lt-LT" dirty="0"/>
          </a:p>
        </p:txBody>
      </p:sp>
      <p:sp>
        <p:nvSpPr>
          <p:cNvPr id="7" name="Stačiakampis 6"/>
          <p:cNvSpPr/>
          <p:nvPr/>
        </p:nvSpPr>
        <p:spPr>
          <a:xfrm>
            <a:off x="6588224" y="4437112"/>
            <a:ext cx="165618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Kūrinio teminė analizė</a:t>
            </a:r>
            <a:endParaRPr lang="lt-LT" dirty="0"/>
          </a:p>
        </p:txBody>
      </p:sp>
      <p:sp>
        <p:nvSpPr>
          <p:cNvPr id="8" name="Rodyklė dešinėn 7"/>
          <p:cNvSpPr/>
          <p:nvPr/>
        </p:nvSpPr>
        <p:spPr>
          <a:xfrm>
            <a:off x="3275856" y="4869160"/>
            <a:ext cx="504056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Rodyklė dešinėn 9"/>
          <p:cNvSpPr/>
          <p:nvPr/>
        </p:nvSpPr>
        <p:spPr>
          <a:xfrm flipV="1">
            <a:off x="6012160" y="4797152"/>
            <a:ext cx="576064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  Rašinio temos ir kūrinio analizės santykis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 Tema siūlo aspektus, prie kurių reikia  pritaikyti kūrinį.</a:t>
            </a:r>
          </a:p>
          <a:p>
            <a:r>
              <a:rPr lang="lt-LT" dirty="0"/>
              <a:t> </a:t>
            </a:r>
            <a:r>
              <a:rPr lang="lt-LT" dirty="0" smtClean="0"/>
              <a:t>Pasirinktus temos aspektus reikia  pagrįsti kūrinio analize.</a:t>
            </a:r>
          </a:p>
          <a:p>
            <a:r>
              <a:rPr lang="lt-LT" dirty="0"/>
              <a:t> </a:t>
            </a:r>
            <a:r>
              <a:rPr lang="lt-LT" dirty="0" smtClean="0"/>
              <a:t>Problemos sprendimą pagrįsti  kūrinio analize.</a:t>
            </a:r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sp>
        <p:nvSpPr>
          <p:cNvPr id="5" name="Stačiakampis 4"/>
          <p:cNvSpPr/>
          <p:nvPr/>
        </p:nvSpPr>
        <p:spPr>
          <a:xfrm>
            <a:off x="1763688" y="5013176"/>
            <a:ext cx="180020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Tema / problema</a:t>
            </a:r>
            <a:endParaRPr lang="lt-LT" dirty="0"/>
          </a:p>
        </p:txBody>
      </p:sp>
      <p:sp>
        <p:nvSpPr>
          <p:cNvPr id="6" name="Stačiakampis 5"/>
          <p:cNvSpPr/>
          <p:nvPr/>
        </p:nvSpPr>
        <p:spPr>
          <a:xfrm>
            <a:off x="5652120" y="5013176"/>
            <a:ext cx="16561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Kūrinys</a:t>
            </a:r>
            <a:endParaRPr lang="lt-LT" dirty="0"/>
          </a:p>
        </p:txBody>
      </p:sp>
      <p:sp>
        <p:nvSpPr>
          <p:cNvPr id="7" name="Rodyklė kairėn-dešinėn 6"/>
          <p:cNvSpPr/>
          <p:nvPr/>
        </p:nvSpPr>
        <p:spPr>
          <a:xfrm>
            <a:off x="3635896" y="5301208"/>
            <a:ext cx="1944216" cy="14401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2033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b="1" dirty="0" smtClean="0"/>
              <a:t>Rašinio kompozicija</a:t>
            </a:r>
            <a:br>
              <a:rPr lang="lt-LT" b="1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lt-LT" b="1" dirty="0" smtClean="0"/>
              <a:t> 			</a:t>
            </a:r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sp>
        <p:nvSpPr>
          <p:cNvPr id="5" name="Stačiakampis 4"/>
          <p:cNvSpPr/>
          <p:nvPr/>
        </p:nvSpPr>
        <p:spPr>
          <a:xfrm>
            <a:off x="1043608" y="3140968"/>
            <a:ext cx="172819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 dalykas</a:t>
            </a:r>
          </a:p>
          <a:p>
            <a:pPr algn="ctr"/>
            <a:r>
              <a:rPr lang="lt-LT" dirty="0" smtClean="0"/>
              <a:t> (objektas)</a:t>
            </a:r>
            <a:endParaRPr lang="lt-LT" dirty="0"/>
          </a:p>
        </p:txBody>
      </p:sp>
      <p:sp>
        <p:nvSpPr>
          <p:cNvPr id="6" name="Stačiakampis 5"/>
          <p:cNvSpPr/>
          <p:nvPr/>
        </p:nvSpPr>
        <p:spPr>
          <a:xfrm>
            <a:off x="3491880" y="3212976"/>
            <a:ext cx="180020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 klausimas </a:t>
            </a:r>
          </a:p>
          <a:p>
            <a:pPr algn="ctr"/>
            <a:r>
              <a:rPr lang="lt-LT" dirty="0" smtClean="0"/>
              <a:t>(problema)</a:t>
            </a:r>
            <a:endParaRPr lang="lt-LT" dirty="0"/>
          </a:p>
        </p:txBody>
      </p:sp>
      <p:sp>
        <p:nvSpPr>
          <p:cNvPr id="7" name="Rodyklė dešinėn 6"/>
          <p:cNvSpPr/>
          <p:nvPr/>
        </p:nvSpPr>
        <p:spPr>
          <a:xfrm>
            <a:off x="2915816" y="3573016"/>
            <a:ext cx="504056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Stačiakampis 7"/>
          <p:cNvSpPr/>
          <p:nvPr/>
        </p:nvSpPr>
        <p:spPr>
          <a:xfrm>
            <a:off x="5868144" y="3140968"/>
            <a:ext cx="180020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Pagrindinė mintis (tezė)</a:t>
            </a:r>
            <a:endParaRPr lang="lt-LT" dirty="0"/>
          </a:p>
        </p:txBody>
      </p:sp>
      <p:sp>
        <p:nvSpPr>
          <p:cNvPr id="15" name="Rodyklė dešinėn 14"/>
          <p:cNvSpPr/>
          <p:nvPr/>
        </p:nvSpPr>
        <p:spPr>
          <a:xfrm>
            <a:off x="5292080" y="3645024"/>
            <a:ext cx="504056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Ovalas 9"/>
          <p:cNvSpPr/>
          <p:nvPr/>
        </p:nvSpPr>
        <p:spPr>
          <a:xfrm>
            <a:off x="1259632" y="4869160"/>
            <a:ext cx="1296144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Kas ?</a:t>
            </a:r>
            <a:endParaRPr lang="lt-LT" dirty="0"/>
          </a:p>
        </p:txBody>
      </p:sp>
      <p:sp>
        <p:nvSpPr>
          <p:cNvPr id="11" name="Ovalas 10"/>
          <p:cNvSpPr/>
          <p:nvPr/>
        </p:nvSpPr>
        <p:spPr>
          <a:xfrm>
            <a:off x="3851920" y="4869160"/>
            <a:ext cx="1296144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 Kaip, kodėl?</a:t>
            </a:r>
            <a:endParaRPr lang="lt-LT" dirty="0"/>
          </a:p>
        </p:txBody>
      </p:sp>
      <p:sp>
        <p:nvSpPr>
          <p:cNvPr id="12" name="Ovalas 11"/>
          <p:cNvSpPr/>
          <p:nvPr/>
        </p:nvSpPr>
        <p:spPr>
          <a:xfrm>
            <a:off x="6228184" y="4869160"/>
            <a:ext cx="144016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Ką tai reiškia?</a:t>
            </a:r>
            <a:endParaRPr lang="lt-LT" dirty="0"/>
          </a:p>
        </p:txBody>
      </p:sp>
      <p:sp>
        <p:nvSpPr>
          <p:cNvPr id="65" name="Rodyklė žemyn 64"/>
          <p:cNvSpPr/>
          <p:nvPr/>
        </p:nvSpPr>
        <p:spPr>
          <a:xfrm>
            <a:off x="4427984" y="4221088"/>
            <a:ext cx="72008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6" name="Rodyklė žemyn 65"/>
          <p:cNvSpPr/>
          <p:nvPr/>
        </p:nvSpPr>
        <p:spPr>
          <a:xfrm>
            <a:off x="1907704" y="4077072"/>
            <a:ext cx="7200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7" name="Rodyklė žemyn 66"/>
          <p:cNvSpPr/>
          <p:nvPr/>
        </p:nvSpPr>
        <p:spPr>
          <a:xfrm>
            <a:off x="6876256" y="4221088"/>
            <a:ext cx="45719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6" name="Ovalas 15"/>
          <p:cNvSpPr/>
          <p:nvPr/>
        </p:nvSpPr>
        <p:spPr>
          <a:xfrm>
            <a:off x="1259632" y="1772816"/>
            <a:ext cx="129614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Įžanga</a:t>
            </a:r>
            <a:endParaRPr lang="lt-LT" dirty="0"/>
          </a:p>
        </p:txBody>
      </p:sp>
      <p:sp>
        <p:nvSpPr>
          <p:cNvPr id="17" name="Ovalas 16"/>
          <p:cNvSpPr/>
          <p:nvPr/>
        </p:nvSpPr>
        <p:spPr>
          <a:xfrm>
            <a:off x="2771800" y="1844824"/>
            <a:ext cx="1584176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Dėstymo pastraipa</a:t>
            </a:r>
            <a:endParaRPr lang="lt-LT" dirty="0"/>
          </a:p>
        </p:txBody>
      </p:sp>
      <p:sp>
        <p:nvSpPr>
          <p:cNvPr id="18" name="Ovalas 17"/>
          <p:cNvSpPr/>
          <p:nvPr/>
        </p:nvSpPr>
        <p:spPr>
          <a:xfrm>
            <a:off x="6156176" y="1772816"/>
            <a:ext cx="129614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Pabaiga</a:t>
            </a:r>
            <a:endParaRPr lang="lt-LT" dirty="0"/>
          </a:p>
        </p:txBody>
      </p:sp>
      <p:sp>
        <p:nvSpPr>
          <p:cNvPr id="19" name="Rodyklė aukštyn 18"/>
          <p:cNvSpPr/>
          <p:nvPr/>
        </p:nvSpPr>
        <p:spPr>
          <a:xfrm>
            <a:off x="1907704" y="2708920"/>
            <a:ext cx="45719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2" name="Rodyklė aukštyn 21"/>
          <p:cNvSpPr/>
          <p:nvPr/>
        </p:nvSpPr>
        <p:spPr>
          <a:xfrm>
            <a:off x="6804248" y="2708920"/>
            <a:ext cx="45719" cy="4320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3" name="Ovalas 22"/>
          <p:cNvSpPr/>
          <p:nvPr/>
        </p:nvSpPr>
        <p:spPr>
          <a:xfrm>
            <a:off x="4427984" y="1916832"/>
            <a:ext cx="158417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Dėstymo pastraipa</a:t>
            </a:r>
            <a:endParaRPr lang="lt-LT" dirty="0"/>
          </a:p>
        </p:txBody>
      </p:sp>
      <p:sp>
        <p:nvSpPr>
          <p:cNvPr id="25" name="Rodyklė aukštyn 24"/>
          <p:cNvSpPr/>
          <p:nvPr/>
        </p:nvSpPr>
        <p:spPr>
          <a:xfrm>
            <a:off x="5076056" y="2780928"/>
            <a:ext cx="72008" cy="4320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6" name="Rodyklė aukštyn 25"/>
          <p:cNvSpPr/>
          <p:nvPr/>
        </p:nvSpPr>
        <p:spPr>
          <a:xfrm>
            <a:off x="3707904" y="2924944"/>
            <a:ext cx="72008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8" name="Arka 27"/>
          <p:cNvSpPr/>
          <p:nvPr/>
        </p:nvSpPr>
        <p:spPr>
          <a:xfrm>
            <a:off x="3563888" y="1484784"/>
            <a:ext cx="1872208" cy="504056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1"/>
              </a:solidFill>
            </a:endParaRPr>
          </a:p>
        </p:txBody>
      </p:sp>
      <p:sp>
        <p:nvSpPr>
          <p:cNvPr id="29" name="Arka 28"/>
          <p:cNvSpPr/>
          <p:nvPr/>
        </p:nvSpPr>
        <p:spPr>
          <a:xfrm>
            <a:off x="2411760" y="1484784"/>
            <a:ext cx="936104" cy="288032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1"/>
              </a:solidFill>
            </a:endParaRPr>
          </a:p>
        </p:txBody>
      </p:sp>
      <p:sp>
        <p:nvSpPr>
          <p:cNvPr id="31" name="Arka 30"/>
          <p:cNvSpPr/>
          <p:nvPr/>
        </p:nvSpPr>
        <p:spPr>
          <a:xfrm>
            <a:off x="5796136" y="1556792"/>
            <a:ext cx="792088" cy="216024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Temos pavertimas užduotimi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 smtClean="0"/>
              <a:t>Tema.</a:t>
            </a:r>
            <a:r>
              <a:rPr lang="lt-LT" dirty="0" smtClean="0"/>
              <a:t>  </a:t>
            </a:r>
            <a:r>
              <a:rPr lang="lt-LT" i="1" dirty="0" smtClean="0"/>
              <a:t>Kūrybos ir meno galia lietuvių literatūroje  (Autoriai pasirinkti:  J. Tumas – Vaižgantas, J. Aistis, H. Radauskas)</a:t>
            </a:r>
            <a:endParaRPr lang="lt-LT" dirty="0" smtClean="0"/>
          </a:p>
          <a:p>
            <a:r>
              <a:rPr lang="lt-LT" b="1" dirty="0" smtClean="0"/>
              <a:t> Užduotis</a:t>
            </a:r>
            <a:r>
              <a:rPr lang="lt-LT" dirty="0" smtClean="0"/>
              <a:t>. </a:t>
            </a:r>
            <a:r>
              <a:rPr lang="lt-LT" i="1" dirty="0" smtClean="0"/>
              <a:t>Išaiškinti, kokią įtaką kūryba ir menas daro </a:t>
            </a:r>
            <a:r>
              <a:rPr lang="lt-LT" b="1" i="1" dirty="0" smtClean="0"/>
              <a:t>skaitytojui</a:t>
            </a:r>
            <a:r>
              <a:rPr lang="lt-LT" i="1" dirty="0" smtClean="0"/>
              <a:t> ir pačiam </a:t>
            </a:r>
            <a:r>
              <a:rPr lang="lt-LT" b="1" i="1" dirty="0" smtClean="0"/>
              <a:t>rašytojui </a:t>
            </a:r>
            <a:r>
              <a:rPr lang="lt-LT" i="1" dirty="0" smtClean="0"/>
              <a:t>pasirinktuose lyginti lietuvių autorių kūriniuose.</a:t>
            </a:r>
            <a:endParaRPr lang="lt-LT" dirty="0" smtClean="0"/>
          </a:p>
          <a:p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 Temos sąvokos aiškinimas (-</a:t>
            </a:r>
            <a:r>
              <a:rPr lang="lt-LT" dirty="0" err="1" smtClean="0"/>
              <a:t>is</a:t>
            </a:r>
            <a:r>
              <a:rPr lang="lt-LT" dirty="0" smtClean="0"/>
              <a:t>) remiantis žodynu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vi-VN" dirty="0" smtClean="0"/>
              <a:t>galià (2) </a:t>
            </a:r>
            <a:r>
              <a:rPr lang="lt-LT" dirty="0" smtClean="0"/>
              <a:t>(</a:t>
            </a:r>
            <a:r>
              <a:rPr lang="vi-VN" dirty="0" smtClean="0"/>
              <a:t>http://dz.lki.lt</a:t>
            </a:r>
            <a:r>
              <a:rPr lang="lt-LT" dirty="0" smtClean="0"/>
              <a:t>)</a:t>
            </a:r>
            <a:r>
              <a:rPr lang="vi-VN" dirty="0" smtClean="0"/>
              <a:t> </a:t>
            </a:r>
            <a:br>
              <a:rPr lang="vi-VN" dirty="0" smtClean="0"/>
            </a:br>
            <a:r>
              <a:rPr lang="vi-VN" dirty="0" smtClean="0"/>
              <a:t>1</a:t>
            </a:r>
            <a:r>
              <a:rPr lang="vi-VN" b="1" dirty="0" smtClean="0"/>
              <a:t>. jėga, gebėjimas</a:t>
            </a:r>
            <a:r>
              <a:rPr lang="vi-VN" dirty="0" smtClean="0"/>
              <a:t>, sveikata: </a:t>
            </a:r>
            <a:r>
              <a:rPr lang="vi-VN" i="1" dirty="0" smtClean="0"/>
              <a:t>Senas esu, neturiu gãlios.</a:t>
            </a:r>
            <a:r>
              <a:rPr lang="vi-VN" dirty="0" smtClean="0"/>
              <a:t/>
            </a:r>
            <a:br>
              <a:rPr lang="vi-VN" dirty="0" smtClean="0"/>
            </a:br>
            <a:r>
              <a:rPr lang="vi-VN" dirty="0" smtClean="0"/>
              <a:t>2. galybė, jėga: </a:t>
            </a:r>
            <a:r>
              <a:rPr lang="vi-VN" i="1" dirty="0" smtClean="0"/>
              <a:t>Sustiprėjo ekonominė g.</a:t>
            </a:r>
            <a:r>
              <a:rPr lang="vi-VN" dirty="0" smtClean="0"/>
              <a:t/>
            </a:r>
            <a:br>
              <a:rPr lang="vi-VN" dirty="0" smtClean="0"/>
            </a:br>
            <a:r>
              <a:rPr lang="vi-VN" dirty="0" smtClean="0"/>
              <a:t>3. galiojimas, veikimas: </a:t>
            </a:r>
            <a:r>
              <a:rPr lang="vi-VN" i="1" dirty="0" smtClean="0"/>
              <a:t>Šis įstatymas jau neteko gãlios.</a:t>
            </a:r>
            <a:r>
              <a:rPr lang="vi-VN" dirty="0" smtClean="0"/>
              <a:t/>
            </a:r>
            <a:br>
              <a:rPr lang="vi-VN" dirty="0" smtClean="0"/>
            </a:br>
            <a:r>
              <a:rPr lang="vi-VN" dirty="0" smtClean="0"/>
              <a:t>4. fiz. darbo ir jo atlikimo laiko santykis: </a:t>
            </a:r>
            <a:r>
              <a:rPr lang="vi-VN" i="1" dirty="0" smtClean="0"/>
              <a:t>Variklio, srovės g.</a:t>
            </a:r>
            <a:r>
              <a:rPr lang="vi-VN" dirty="0" smtClean="0"/>
              <a:t/>
            </a:r>
            <a:br>
              <a:rPr lang="vi-VN" dirty="0" smtClean="0"/>
            </a:br>
            <a:r>
              <a:rPr lang="lt-LT" dirty="0" smtClean="0"/>
              <a:t> Konkretiname žodžio reikšmę.</a:t>
            </a:r>
            <a:endParaRPr lang="lt-LT" b="1" dirty="0" smtClean="0"/>
          </a:p>
          <a:p>
            <a:r>
              <a:rPr lang="lt-LT" b="1" dirty="0" smtClean="0"/>
              <a:t>Galia </a:t>
            </a:r>
            <a:r>
              <a:rPr lang="lt-LT" dirty="0" smtClean="0"/>
              <a:t>- gebėjimas paveikti  realybę, daryti jai įtaką (poezijos poveikis skaitytojui, klausytojui) ;</a:t>
            </a:r>
          </a:p>
          <a:p>
            <a:r>
              <a:rPr lang="lt-LT" dirty="0" smtClean="0"/>
              <a:t> gebėjimas išreikti jausmus, požiūrį, jei žvelgiame iš kūrėjo perspektyvos ;</a:t>
            </a:r>
          </a:p>
          <a:p>
            <a:r>
              <a:rPr lang="lt-LT" dirty="0" smtClean="0"/>
              <a:t> sugebėjimas transformuoti realybę ir jausmus į  meno kūrinį.</a:t>
            </a:r>
          </a:p>
          <a:p>
            <a:pPr>
              <a:buNone/>
            </a:pPr>
            <a:r>
              <a:rPr lang="lt-LT" dirty="0" smtClean="0"/>
              <a:t>  </a:t>
            </a:r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 Rašinio </a:t>
            </a:r>
            <a:r>
              <a:rPr lang="lt-LT" smtClean="0"/>
              <a:t>kryptį (analizės aspektus) nurodo klausimas 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lt-LT" i="1" dirty="0" smtClean="0"/>
              <a:t>Objektas – kūrybos poveikis.</a:t>
            </a:r>
            <a:endParaRPr lang="lt-LT" dirty="0" smtClean="0"/>
          </a:p>
          <a:p>
            <a:r>
              <a:rPr lang="lt-LT" i="1" dirty="0" smtClean="0"/>
              <a:t> Klausimas: Kaip kūryba  ir menas veikia </a:t>
            </a:r>
            <a:r>
              <a:rPr lang="lt-LT" i="1" u="sng" dirty="0" smtClean="0"/>
              <a:t>bendruomenę</a:t>
            </a:r>
            <a:r>
              <a:rPr lang="lt-LT" i="1" dirty="0" smtClean="0"/>
              <a:t>, </a:t>
            </a:r>
            <a:r>
              <a:rPr lang="lt-LT" i="1" u="sng" dirty="0" smtClean="0"/>
              <a:t>skaitytoją</a:t>
            </a:r>
            <a:r>
              <a:rPr lang="lt-LT" i="1" dirty="0" smtClean="0"/>
              <a:t> ir </a:t>
            </a:r>
            <a:r>
              <a:rPr lang="lt-LT" i="1" u="sng" dirty="0" smtClean="0"/>
              <a:t>kūrėją</a:t>
            </a:r>
            <a:r>
              <a:rPr lang="lt-LT" i="1" dirty="0" smtClean="0"/>
              <a:t>?</a:t>
            </a:r>
            <a:endParaRPr lang="lt-LT" dirty="0" smtClean="0"/>
          </a:p>
          <a:p>
            <a:r>
              <a:rPr lang="lt-LT" i="1" dirty="0" smtClean="0"/>
              <a:t> Pagrindinė mintis: Kūryboje transformuota tikrovė ir poetine forma  išreikšti jausmai padeda  </a:t>
            </a:r>
            <a:r>
              <a:rPr lang="lt-LT" i="1" u="sng" dirty="0" smtClean="0"/>
              <a:t>skaitytoju</a:t>
            </a:r>
            <a:r>
              <a:rPr lang="lt-LT" i="1" dirty="0" smtClean="0"/>
              <a:t>i pamatyti grožio poveikį </a:t>
            </a:r>
            <a:r>
              <a:rPr lang="lt-LT" i="1" u="sng" dirty="0" smtClean="0"/>
              <a:t>žmogui </a:t>
            </a:r>
            <a:r>
              <a:rPr lang="lt-LT" i="1" dirty="0" smtClean="0"/>
              <a:t>(Radausko poezija ,,Stebuklas“),</a:t>
            </a:r>
          </a:p>
          <a:p>
            <a:r>
              <a:rPr lang="lt-LT" i="1" dirty="0" smtClean="0"/>
              <a:t> pateikti universalias patirtis (Aistis ,,Peizažas“, ,,Man tave“)</a:t>
            </a:r>
          </a:p>
          <a:p>
            <a:r>
              <a:rPr lang="lt-LT" i="1" dirty="0" smtClean="0"/>
              <a:t> atpažinti  skaitytojui savo jausmus, juos  lengviau išgyventi (Aisčio eilėraštis ,,Katarsis“),</a:t>
            </a:r>
          </a:p>
          <a:p>
            <a:r>
              <a:rPr lang="lt-LT" i="1" dirty="0" smtClean="0"/>
              <a:t>telkti </a:t>
            </a:r>
            <a:r>
              <a:rPr lang="lt-LT" i="1" u="sng" dirty="0" smtClean="0"/>
              <a:t>bendruomenę</a:t>
            </a:r>
            <a:r>
              <a:rPr lang="lt-LT" i="1" dirty="0" smtClean="0"/>
              <a:t> (Vaižganto ,,Dėdės  ir dėdienės“),</a:t>
            </a:r>
          </a:p>
          <a:p>
            <a:r>
              <a:rPr lang="lt-LT" i="1" dirty="0" smtClean="0"/>
              <a:t> </a:t>
            </a:r>
            <a:r>
              <a:rPr lang="lt-LT" i="1" u="sng" dirty="0" smtClean="0"/>
              <a:t>kūrėjui  (</a:t>
            </a:r>
            <a:r>
              <a:rPr lang="lt-LT" i="1" dirty="0" smtClean="0"/>
              <a:t>Radauskas ,,Dainos gimimas“, ,,Pasaka“ ) išreikšti savo požiūrį  į pasaulį, realybę paversti poetine tikrove. </a:t>
            </a:r>
            <a:endParaRPr lang="lt-LT" dirty="0" smtClean="0"/>
          </a:p>
          <a:p>
            <a:pPr>
              <a:buNone/>
            </a:pPr>
            <a:r>
              <a:rPr lang="lt-LT" i="1" dirty="0" smtClean="0"/>
              <a:t> </a:t>
            </a:r>
            <a:endParaRPr lang="lt-LT" dirty="0" smtClean="0"/>
          </a:p>
          <a:p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 Klausimų metodas, padedantis suprasti temos aprėptį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dirty="0" smtClean="0"/>
              <a:t>Apie ką turėsiu rašyti (dalyką ar / ir jo vaizdavimą)? </a:t>
            </a:r>
          </a:p>
          <a:p>
            <a:pPr lvl="0"/>
            <a:r>
              <a:rPr lang="lt-LT" dirty="0" smtClean="0"/>
              <a:t>Temos apimtis (vienas ar du dalykai)?  </a:t>
            </a:r>
          </a:p>
          <a:p>
            <a:pPr lvl="0"/>
            <a:r>
              <a:rPr lang="lt-LT" dirty="0" smtClean="0"/>
              <a:t>Kokios temos ribos  (literatūra, kultūra)? </a:t>
            </a:r>
          </a:p>
          <a:p>
            <a:pPr lvl="0"/>
            <a:r>
              <a:rPr lang="lt-LT" dirty="0" smtClean="0"/>
              <a:t>Kokį laiką reikalaujama aprėpti (amžius, kada gyveno veikėjas ir kada autorius)?</a:t>
            </a:r>
          </a:p>
          <a:p>
            <a:pPr lvl="0"/>
            <a:r>
              <a:rPr lang="lt-LT" dirty="0" smtClean="0"/>
              <a:t>Ar yra kokios nors žanrinės (poezija, proza) temos nuorodos?</a:t>
            </a:r>
          </a:p>
          <a:p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Galimybių įvertinimas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dirty="0" smtClean="0"/>
              <a:t>Ką aš žinau apie šį dalyką?</a:t>
            </a:r>
          </a:p>
          <a:p>
            <a:pPr lvl="0"/>
            <a:r>
              <a:rPr lang="lt-LT" dirty="0" smtClean="0"/>
              <a:t>Ar suprantu visas abstrakčias sąvokas? </a:t>
            </a:r>
          </a:p>
          <a:p>
            <a:pPr lvl="0"/>
            <a:r>
              <a:rPr lang="lt-LT" dirty="0" smtClean="0"/>
              <a:t>Kuo  iš pateiktų autorių galėsiu remtis rašydamas?</a:t>
            </a:r>
          </a:p>
          <a:p>
            <a:pPr lvl="0"/>
            <a:r>
              <a:rPr lang="lt-LT" dirty="0" smtClean="0"/>
              <a:t>Kokie kiti autoriai ir jų kūriniai tiktų šiai temai /problemai atskleisti /galėtų būti kontekstas?</a:t>
            </a:r>
          </a:p>
          <a:p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 Kūrinio analizė ir interpretacija (penki klausimai apie veikėją)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b="1" dirty="0" smtClean="0"/>
              <a:t>Kur ir kada vyksta veiksmas,</a:t>
            </a:r>
          </a:p>
          <a:p>
            <a:r>
              <a:rPr lang="lt-LT" b="1" dirty="0" smtClean="0"/>
              <a:t>kas yra veikėjas, </a:t>
            </a:r>
          </a:p>
          <a:p>
            <a:r>
              <a:rPr lang="lt-LT" b="1" dirty="0" smtClean="0"/>
              <a:t>ką jis veikia,</a:t>
            </a:r>
          </a:p>
          <a:p>
            <a:r>
              <a:rPr lang="lt-LT" b="1" dirty="0" smtClean="0"/>
              <a:t>ką jis jaučia,</a:t>
            </a:r>
          </a:p>
          <a:p>
            <a:r>
              <a:rPr lang="lt-LT" b="1" dirty="0" smtClean="0"/>
              <a:t>kuo viskas baigiasi.</a:t>
            </a:r>
          </a:p>
          <a:p>
            <a:pPr>
              <a:buNone/>
            </a:pPr>
            <a:r>
              <a:rPr lang="lt-LT" b="1" dirty="0" smtClean="0"/>
              <a:t> </a:t>
            </a:r>
            <a:r>
              <a:rPr lang="lt-LT" dirty="0" smtClean="0"/>
              <a:t>(N. L. </a:t>
            </a:r>
            <a:r>
              <a:rPr lang="lt-LT" dirty="0" err="1" smtClean="0"/>
              <a:t>Gage</a:t>
            </a:r>
            <a:r>
              <a:rPr lang="lt-LT" dirty="0" smtClean="0"/>
              <a:t>, D. C. </a:t>
            </a:r>
            <a:r>
              <a:rPr lang="lt-LT" dirty="0" err="1" smtClean="0"/>
              <a:t>Berliner</a:t>
            </a:r>
            <a:r>
              <a:rPr lang="lt-LT" dirty="0" smtClean="0"/>
              <a:t> </a:t>
            </a:r>
            <a:r>
              <a:rPr lang="lt-LT" i="1" dirty="0" smtClean="0"/>
              <a:t>Pedagoginė psichologija</a:t>
            </a:r>
            <a:r>
              <a:rPr lang="lt-LT" dirty="0" smtClean="0"/>
              <a:t>, Vilnius, 1994, 244 psl.)</a:t>
            </a:r>
          </a:p>
          <a:p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 Kūrinio analizės pagrindimas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7" name="Poraštės vietos rezervavimo ženklas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graphicFrame>
        <p:nvGraphicFramePr>
          <p:cNvPr id="6" name="Lentelė 5"/>
          <p:cNvGraphicFramePr>
            <a:graphicFrameLocks noGrp="1"/>
          </p:cNvGraphicFramePr>
          <p:nvPr/>
        </p:nvGraphicFramePr>
        <p:xfrm>
          <a:off x="467544" y="1340768"/>
          <a:ext cx="8424936" cy="5016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  <a:gridCol w="2808312"/>
                <a:gridCol w="2808312"/>
              </a:tblGrid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latin typeface="Times New Roman"/>
                          <a:ea typeface="Calibri"/>
                          <a:cs typeface="Times New Roman"/>
                        </a:rPr>
                        <a:t>Penki klausimai apie veikėją</a:t>
                      </a:r>
                      <a:endParaRPr lang="lt-L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latin typeface="Times New Roman"/>
                          <a:ea typeface="Calibri"/>
                          <a:cs typeface="Times New Roman"/>
                        </a:rPr>
                        <a:t> J. Biliūnas ,,Liūdna pasaka“</a:t>
                      </a:r>
                      <a:endParaRPr lang="lt-L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lt-LT" sz="1100" dirty="0" smtClean="0">
                          <a:latin typeface="Times New Roman"/>
                          <a:ea typeface="Calibri"/>
                          <a:cs typeface="Times New Roman"/>
                        </a:rPr>
                        <a:t>Pagrindimas</a:t>
                      </a:r>
                      <a:r>
                        <a:rPr lang="lt-LT" sz="11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kūrinio situacijomis, menine raiška</a:t>
                      </a:r>
                      <a:endParaRPr lang="lt-L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latin typeface="Times New Roman"/>
                          <a:ea typeface="Calibri"/>
                          <a:cs typeface="Times New Roman"/>
                        </a:rPr>
                        <a:t>Kur ir kada </a:t>
                      </a:r>
                      <a:r>
                        <a:rPr lang="lt-LT" sz="1100" dirty="0" smtClean="0">
                          <a:latin typeface="Times New Roman"/>
                          <a:ea typeface="Calibri"/>
                          <a:cs typeface="Times New Roman"/>
                        </a:rPr>
                        <a:t>vyksta </a:t>
                      </a:r>
                      <a:r>
                        <a:rPr lang="lt-LT" sz="1100" dirty="0">
                          <a:latin typeface="Times New Roman"/>
                          <a:ea typeface="Calibri"/>
                          <a:cs typeface="Times New Roman"/>
                        </a:rPr>
                        <a:t>veiksmas?</a:t>
                      </a:r>
                      <a:endParaRPr lang="lt-L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latin typeface="Times New Roman"/>
                          <a:ea typeface="Calibri"/>
                          <a:cs typeface="Times New Roman"/>
                        </a:rPr>
                        <a:t>   Pasakotojo susitikimo su Juozapota laikas ir  jos </a:t>
                      </a:r>
                      <a:r>
                        <a:rPr lang="lt-LT" sz="1100" dirty="0" smtClean="0">
                          <a:latin typeface="Times New Roman"/>
                          <a:ea typeface="Calibri"/>
                          <a:cs typeface="Times New Roman"/>
                        </a:rPr>
                        <a:t>istorijos</a:t>
                      </a:r>
                      <a:r>
                        <a:rPr lang="lt-LT" sz="11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lt-LT" sz="1100" dirty="0" smtClean="0">
                          <a:latin typeface="Times New Roman"/>
                          <a:ea typeface="Calibri"/>
                          <a:cs typeface="Times New Roman"/>
                        </a:rPr>
                        <a:t>laikas </a:t>
                      </a:r>
                      <a:r>
                        <a:rPr lang="lt-LT" sz="1100" dirty="0">
                          <a:latin typeface="Times New Roman"/>
                          <a:ea typeface="Calibri"/>
                          <a:cs typeface="Times New Roman"/>
                        </a:rPr>
                        <a:t>skiriasi.  Veiksmas iš pradžių vyksta sanatorijoje, paskui nusikeliama į praeitį,  kaimą.</a:t>
                      </a:r>
                      <a:endParaRPr lang="lt-L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latin typeface="Times New Roman"/>
                          <a:ea typeface="Calibri"/>
                          <a:cs typeface="Times New Roman"/>
                        </a:rPr>
                        <a:t> Pasakotojas ją sutinka sanatorijoje, iš aplinkos detalių  galima </a:t>
                      </a:r>
                      <a:r>
                        <a:rPr lang="lt-LT" sz="1100" dirty="0" smtClean="0">
                          <a:latin typeface="Times New Roman"/>
                          <a:ea typeface="Calibri"/>
                          <a:cs typeface="Times New Roman"/>
                        </a:rPr>
                        <a:t>suprasti </a:t>
                      </a:r>
                      <a:r>
                        <a:rPr lang="lt-LT" sz="1100" dirty="0">
                          <a:latin typeface="Times New Roman"/>
                          <a:ea typeface="Calibri"/>
                          <a:cs typeface="Times New Roman"/>
                        </a:rPr>
                        <a:t>(visi linksmi, nori </a:t>
                      </a:r>
                      <a:r>
                        <a:rPr lang="lt-LT" sz="1100" dirty="0" smtClean="0">
                          <a:latin typeface="Times New Roman"/>
                          <a:ea typeface="Calibri"/>
                          <a:cs typeface="Times New Roman"/>
                        </a:rPr>
                        <a:t>pamiršti </a:t>
                      </a:r>
                      <a:r>
                        <a:rPr lang="lt-LT" sz="1100" dirty="0">
                          <a:latin typeface="Times New Roman"/>
                          <a:ea typeface="Calibri"/>
                          <a:cs typeface="Times New Roman"/>
                        </a:rPr>
                        <a:t>ligą)  Pasakojant jos likimo istoriją, minimas 1863 metų sukilimas, Petras išeina vyti rusų, kad jie būtų laisvi. Minimas sodžius, sapne Juozapota mato vyrą ariantį žemę.</a:t>
                      </a:r>
                      <a:endParaRPr lang="lt-L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latin typeface="Times New Roman"/>
                          <a:ea typeface="Calibri"/>
                          <a:cs typeface="Times New Roman"/>
                        </a:rPr>
                        <a:t>Kas yra veikėjas?</a:t>
                      </a:r>
                      <a:endParaRPr lang="lt-L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latin typeface="Times New Roman"/>
                          <a:ea typeface="Calibri"/>
                          <a:cs typeface="Times New Roman"/>
                        </a:rPr>
                        <a:t> Dabar sena dvasiškai palūžusi moteris, ieškanti </a:t>
                      </a:r>
                      <a:r>
                        <a:rPr lang="lt-LT" sz="1100" dirty="0" smtClean="0">
                          <a:latin typeface="Times New Roman"/>
                          <a:ea typeface="Calibri"/>
                          <a:cs typeface="Times New Roman"/>
                        </a:rPr>
                        <a:t>savo </a:t>
                      </a:r>
                      <a:r>
                        <a:rPr lang="lt-LT" sz="1100" dirty="0">
                          <a:latin typeface="Times New Roman"/>
                          <a:ea typeface="Calibri"/>
                          <a:cs typeface="Times New Roman"/>
                        </a:rPr>
                        <a:t>vyro, anksčiau </a:t>
                      </a:r>
                      <a:r>
                        <a:rPr lang="lt-LT" sz="1100" dirty="0" smtClean="0">
                          <a:latin typeface="Times New Roman"/>
                          <a:ea typeface="Calibri"/>
                          <a:cs typeface="Times New Roman"/>
                        </a:rPr>
                        <a:t>laiminga</a:t>
                      </a:r>
                      <a:r>
                        <a:rPr lang="lt-LT" sz="1100" dirty="0">
                          <a:latin typeface="Times New Roman"/>
                          <a:ea typeface="Calibri"/>
                          <a:cs typeface="Times New Roman"/>
                        </a:rPr>
                        <a:t>, jauna, tik ištekėjusi moteris.</a:t>
                      </a:r>
                      <a:endParaRPr lang="lt-L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latin typeface="Times New Roman"/>
                          <a:ea typeface="Calibri"/>
                          <a:cs typeface="Times New Roman"/>
                        </a:rPr>
                        <a:t> Iš akių įvaizdžio. Jos kūrinyje lyginamos su žvaigždėmis: anksčiau spindinčiomis, dabar užgesusiomis.</a:t>
                      </a:r>
                      <a:endParaRPr lang="lt-L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latin typeface="Times New Roman"/>
                          <a:ea typeface="Calibri"/>
                          <a:cs typeface="Times New Roman"/>
                        </a:rPr>
                        <a:t>Ką jis veikia?</a:t>
                      </a:r>
                      <a:endParaRPr lang="lt-L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latin typeface="Times New Roman"/>
                          <a:ea typeface="Calibri"/>
                          <a:cs typeface="Times New Roman"/>
                        </a:rPr>
                        <a:t> Dabar ji visų klausinėja, ar šie nematė jos Petriuko ir nuolat kartoja frazę apie ponus. Jaunystėje ji buvo rūpestinga ir mylinti žmona, svajojo  susilaukti vaikų. Vyrui išėjus į mišką, eina jo ieškoti, sužinojusi, kad šis gali būti sužeistas, eina į </a:t>
                      </a:r>
                      <a:r>
                        <a:rPr lang="lt-LT" sz="1100" dirty="0" smtClean="0">
                          <a:latin typeface="Times New Roman"/>
                          <a:ea typeface="Calibri"/>
                          <a:cs typeface="Times New Roman"/>
                        </a:rPr>
                        <a:t>miestą </a:t>
                      </a:r>
                      <a:r>
                        <a:rPr lang="lt-LT" sz="1100" dirty="0">
                          <a:latin typeface="Times New Roman"/>
                          <a:ea typeface="Calibri"/>
                          <a:cs typeface="Times New Roman"/>
                        </a:rPr>
                        <a:t>jo ieškoti.</a:t>
                      </a:r>
                      <a:endParaRPr lang="lt-L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lt-LT" sz="1100" dirty="0" smtClean="0">
                          <a:latin typeface="Times New Roman"/>
                          <a:ea typeface="Calibri"/>
                          <a:cs typeface="Times New Roman"/>
                        </a:rPr>
                        <a:t>Pasakotojas</a:t>
                      </a:r>
                      <a:r>
                        <a:rPr lang="lt-LT" sz="11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a</a:t>
                      </a:r>
                      <a:r>
                        <a:rPr lang="lt-LT" sz="1100" dirty="0" smtClean="0">
                          <a:latin typeface="Times New Roman"/>
                          <a:ea typeface="Calibri"/>
                          <a:cs typeface="Times New Roman"/>
                        </a:rPr>
                        <a:t>tkuria  </a:t>
                      </a:r>
                      <a:r>
                        <a:rPr lang="lt-LT" sz="1100" dirty="0">
                          <a:latin typeface="Times New Roman"/>
                          <a:ea typeface="Calibri"/>
                          <a:cs typeface="Times New Roman"/>
                        </a:rPr>
                        <a:t>jos istoriją, aprašoma jos išvaizdos ir dvasinės būsenos </a:t>
                      </a:r>
                      <a:r>
                        <a:rPr lang="lt-LT" sz="1100" dirty="0" smtClean="0">
                          <a:latin typeface="Times New Roman"/>
                          <a:ea typeface="Calibri"/>
                          <a:cs typeface="Times New Roman"/>
                        </a:rPr>
                        <a:t>kaitą,</a:t>
                      </a:r>
                      <a:r>
                        <a:rPr lang="lt-LT" sz="11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ji laukia žinių , todėl bėga pas Damulius naujienų.</a:t>
                      </a:r>
                      <a:endParaRPr lang="lt-L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latin typeface="Times New Roman"/>
                          <a:ea typeface="Calibri"/>
                          <a:cs typeface="Times New Roman"/>
                        </a:rPr>
                        <a:t>Ką jis jaučia?</a:t>
                      </a:r>
                      <a:endParaRPr lang="lt-L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 smtClean="0">
                          <a:latin typeface="Times New Roman"/>
                          <a:ea typeface="Calibri"/>
                          <a:cs typeface="Times New Roman"/>
                        </a:rPr>
                        <a:t>  Džiaugsmą,</a:t>
                      </a:r>
                      <a:r>
                        <a:rPr lang="lt-LT" sz="11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nerimą, baimę, išgąstį.</a:t>
                      </a:r>
                      <a:endParaRPr lang="lt-LT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lt-LT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latin typeface="Times New Roman"/>
                          <a:ea typeface="Calibri"/>
                          <a:cs typeface="Times New Roman"/>
                        </a:rPr>
                        <a:t>Kuo viskas baigiasi?</a:t>
                      </a:r>
                      <a:endParaRPr lang="lt-L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lt-LT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lt-LT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 Kaip išmokti pasirinkti temai </a:t>
            </a:r>
            <a:r>
              <a:rPr lang="lt-LT" smtClean="0"/>
              <a:t>atskleisti tinkamą </a:t>
            </a:r>
            <a:r>
              <a:rPr lang="lt-LT" dirty="0" smtClean="0"/>
              <a:t>kontekstą?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lt-LT" b="1" dirty="0" smtClean="0"/>
              <a:t>Tinkamo konteksto temai / problemai atskleisti pasirinkimą palengvina </a:t>
            </a:r>
            <a:r>
              <a:rPr lang="lt-LT" b="1" u="sng" dirty="0" smtClean="0"/>
              <a:t>mąstymo schemos</a:t>
            </a:r>
            <a:r>
              <a:rPr lang="lt-LT" b="1" dirty="0" smtClean="0"/>
              <a:t>: 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b="1" dirty="0" smtClean="0"/>
              <a:t>Epocha.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b="1" dirty="0" smtClean="0"/>
              <a:t>Autoriaus kontekstas.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b="1" dirty="0" smtClean="0"/>
              <a:t>Kūrinio  kontekstas.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Rašytojo kūrinio (kūrybos) reikšmė kultūroje / literatūroje 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Temos kontekstas.</a:t>
            </a:r>
          </a:p>
          <a:p>
            <a:pPr marL="514350" lvl="0" indent="-514350">
              <a:buNone/>
            </a:pPr>
            <a:endParaRPr lang="lt-LT" b="1" dirty="0" smtClean="0"/>
          </a:p>
          <a:p>
            <a:pPr marL="514350" lvl="0" indent="-514350">
              <a:buFont typeface="+mj-lt"/>
              <a:buAutoNum type="arabicPeriod"/>
            </a:pPr>
            <a:endParaRPr lang="lt-LT" b="1" dirty="0" smtClean="0"/>
          </a:p>
          <a:p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 Mąstymo strategijos žingsniai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971550" lvl="1" indent="-514350">
              <a:buFont typeface="+mj-lt"/>
              <a:buAutoNum type="arabicPeriod"/>
            </a:pPr>
            <a:r>
              <a:rPr lang="lt-LT" dirty="0" smtClean="0"/>
              <a:t>Prisimina, ką žino apie </a:t>
            </a:r>
            <a:r>
              <a:rPr lang="lt-LT" b="1" dirty="0" smtClean="0"/>
              <a:t>epochą, autoriaus, kūrinio, temos kontekstą, </a:t>
            </a:r>
            <a:r>
              <a:rPr lang="lt-LT" dirty="0" smtClean="0"/>
              <a:t>nežiūrėdami į jokius šaltinius (atgamina turimas žinias, netiesiogiai </a:t>
            </a:r>
            <a:r>
              <a:rPr lang="lt-LT" u="sng" dirty="0" smtClean="0"/>
              <a:t> įsivertina</a:t>
            </a:r>
            <a:r>
              <a:rPr lang="lt-LT" dirty="0" smtClean="0"/>
              <a:t>).</a:t>
            </a:r>
          </a:p>
          <a:p>
            <a:pPr marL="971550" lvl="1" indent="-514350">
              <a:buFont typeface="+mj-lt"/>
              <a:buAutoNum type="arabicPeriod"/>
            </a:pPr>
            <a:r>
              <a:rPr lang="lt-LT" dirty="0" smtClean="0"/>
              <a:t> Papildo savo žinias  klausydami mokytojo, draugų pranešimų, skaitydami vadovėlio medžiagą, papildomą literatūrą, tardamiesi su draugais, (kaupia, pildo, sistemina žinias).</a:t>
            </a:r>
          </a:p>
          <a:p>
            <a:pPr marL="971550" lvl="1" indent="-514350">
              <a:buFont typeface="+mj-lt"/>
              <a:buAutoNum type="arabicPeriod"/>
            </a:pPr>
            <a:r>
              <a:rPr lang="lt-LT" dirty="0" smtClean="0"/>
              <a:t> Gavę užduotį pasibraukia (užsirašo iš naujo) kontekstą, kuriuo gali pasiremti  kalbėdami / rašydami duota tema (atrenka, </a:t>
            </a:r>
            <a:r>
              <a:rPr lang="lt-LT" u="sng" dirty="0" smtClean="0"/>
              <a:t>įsivertina pažangą </a:t>
            </a:r>
            <a:r>
              <a:rPr lang="lt-LT" dirty="0" smtClean="0"/>
              <a:t>, taiko žinias). </a:t>
            </a:r>
          </a:p>
          <a:p>
            <a:pPr lvl="1">
              <a:buNone/>
            </a:pPr>
            <a:r>
              <a:rPr lang="lt-LT" dirty="0" smtClean="0"/>
              <a:t> </a:t>
            </a:r>
          </a:p>
          <a:p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Žinių apie epochą kaupimas</a:t>
            </a:r>
            <a:endParaRPr lang="lt-LT" dirty="0"/>
          </a:p>
        </p:txBody>
      </p:sp>
      <p:graphicFrame>
        <p:nvGraphicFramePr>
          <p:cNvPr id="5" name="Turinio vietos rezervavimo ženklas 4"/>
          <p:cNvGraphicFramePr>
            <a:graphicFrameLocks noGrp="1"/>
          </p:cNvGraphicFramePr>
          <p:nvPr>
            <p:ph idx="1"/>
          </p:nvPr>
        </p:nvGraphicFramePr>
        <p:xfrm>
          <a:off x="395536" y="1988840"/>
          <a:ext cx="8301608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6808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lt-LT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Istoriniai įvykiai</a:t>
                      </a:r>
                    </a:p>
                    <a:p>
                      <a:endParaRPr lang="lt-LT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lt-LT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lt-LT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Meno kryptys, kūrėjai, stilius</a:t>
                      </a:r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Mokslo pasiekimai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lt-LT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lt-LT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Literatūros ypatybės,  kūrėjai, žanrai, stilius</a:t>
                      </a:r>
                    </a:p>
                    <a:p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Žinių apie autorių kaupimas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lt-LT" dirty="0" smtClean="0"/>
          </a:p>
          <a:p>
            <a:pPr lvl="1">
              <a:buNone/>
            </a:pPr>
            <a:endParaRPr lang="lt-LT" dirty="0" smtClean="0"/>
          </a:p>
          <a:p>
            <a:pPr lvl="1"/>
            <a:endParaRPr lang="lt-LT" dirty="0" smtClean="0"/>
          </a:p>
          <a:p>
            <a:pPr lvl="1"/>
            <a:endParaRPr lang="lt-LT" dirty="0" smtClean="0"/>
          </a:p>
          <a:p>
            <a:pPr lvl="1"/>
            <a:endParaRPr lang="lt-LT" dirty="0" smtClean="0"/>
          </a:p>
          <a:p>
            <a:pPr lvl="1">
              <a:buNone/>
            </a:pPr>
            <a:endParaRPr lang="lt-LT" dirty="0" smtClean="0"/>
          </a:p>
          <a:p>
            <a:pPr lvl="1">
              <a:buNone/>
            </a:pPr>
            <a:endParaRPr lang="lt-LT" dirty="0" smtClean="0"/>
          </a:p>
          <a:p>
            <a:pPr lvl="1">
              <a:buNone/>
            </a:pPr>
            <a:endParaRPr lang="lt-LT" dirty="0" smtClean="0"/>
          </a:p>
          <a:p>
            <a:pPr lvl="1">
              <a:buNone/>
            </a:pPr>
            <a:r>
              <a:rPr lang="lt-LT" dirty="0" smtClean="0"/>
              <a:t> </a:t>
            </a:r>
          </a:p>
          <a:p>
            <a:pPr lvl="1">
              <a:buNone/>
            </a:pPr>
            <a:endParaRPr lang="lt-LT" dirty="0" smtClean="0"/>
          </a:p>
          <a:p>
            <a:pPr lvl="1">
              <a:buNone/>
            </a:pPr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graphicFrame>
        <p:nvGraphicFramePr>
          <p:cNvPr id="8" name="Lentelė 7"/>
          <p:cNvGraphicFramePr>
            <a:graphicFrameLocks noGrp="1"/>
          </p:cNvGraphicFramePr>
          <p:nvPr/>
        </p:nvGraphicFramePr>
        <p:xfrm>
          <a:off x="539552" y="2348880"/>
          <a:ext cx="8136904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8219"/>
                <a:gridCol w="3828685"/>
              </a:tblGrid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Laika</a:t>
                      </a:r>
                      <a:r>
                        <a:rPr lang="lt-LT" baseline="0" dirty="0" smtClean="0"/>
                        <a:t>s ir aplinka</a:t>
                      </a:r>
                      <a:r>
                        <a:rPr lang="lt-LT" dirty="0" smtClean="0"/>
                        <a:t> (</a:t>
                      </a:r>
                      <a:r>
                        <a:rPr lang="lt-LT" baseline="0" dirty="0" smtClean="0"/>
                        <a:t>istorinis, kultūrinis kontekstas)</a:t>
                      </a:r>
                    </a:p>
                    <a:p>
                      <a:endParaRPr lang="lt-LT" dirty="0" smtClean="0"/>
                    </a:p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 Veikla (visuomeninė, profesinė )      </a:t>
                      </a:r>
                    </a:p>
                    <a:p>
                      <a:endParaRPr lang="lt-LT" dirty="0" smtClean="0"/>
                    </a:p>
                    <a:p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 Asmenybė (biografinis kontekstas)</a:t>
                      </a:r>
                    </a:p>
                    <a:p>
                      <a:endParaRPr lang="lt-LT" dirty="0" smtClean="0"/>
                    </a:p>
                    <a:p>
                      <a:endParaRPr lang="lt-LT" dirty="0" smtClean="0"/>
                    </a:p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Kūryba (konkretūs</a:t>
                      </a:r>
                      <a:r>
                        <a:rPr lang="lt-LT" baseline="0" dirty="0" smtClean="0"/>
                        <a:t> kūriniai)</a:t>
                      </a:r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 Kūrinio / ištraukos / eilėraščio kontekstas </a:t>
            </a:r>
            <a:br>
              <a:rPr lang="lt-LT" sz="3200" dirty="0" smtClean="0"/>
            </a:br>
            <a:endParaRPr lang="lt-LT" sz="3200" dirty="0"/>
          </a:p>
        </p:txBody>
      </p:sp>
      <p:graphicFrame>
        <p:nvGraphicFramePr>
          <p:cNvPr id="5" name="Turinio vietos rezervavimo ženklas 4"/>
          <p:cNvGraphicFramePr>
            <a:graphicFrameLocks noGrp="1"/>
          </p:cNvGraphicFramePr>
          <p:nvPr>
            <p:ph idx="1"/>
          </p:nvPr>
        </p:nvGraphicFramePr>
        <p:xfrm>
          <a:off x="323528" y="2004591"/>
          <a:ext cx="8424936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3797"/>
                <a:gridCol w="4181139"/>
              </a:tblGrid>
              <a:tr h="9025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Istorinis kontekstas (istoriniai įvykiai,  ekonominė, politinė, kultūrinė  valstybės situacija)</a:t>
                      </a:r>
                    </a:p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Kultūrinis kontekstas (literatūros kryptis, filosofinės idėjos, žmogaus pasaulėvoka, religijos vaidmuo)</a:t>
                      </a:r>
                      <a:endParaRPr lang="lt-LT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3191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Biografinis kontekstas (asmenybės bruožai, pasaulėžiūra, veikla, gyvenimo vieta, išsilavinimas, domėjimosi sritys)</a:t>
                      </a:r>
                    </a:p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Literatūrinis kontekstas (dokumentinė literatūra, kiti kūriniai, kuriuose gvildenamos tos pačios temos, problemos, vaizduojama panaši situacija kritikos straipsniai) </a:t>
                      </a:r>
                    </a:p>
                    <a:p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  <p:sp>
        <p:nvSpPr>
          <p:cNvPr id="10" name="Stačiakampis 9"/>
          <p:cNvSpPr/>
          <p:nvPr/>
        </p:nvSpPr>
        <p:spPr>
          <a:xfrm>
            <a:off x="899592" y="1268761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dirty="0" smtClean="0"/>
              <a:t> </a:t>
            </a:r>
            <a:endParaRPr lang="lt-L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Kūrėjo ir kūrinio vieta ir reikšmė kultūroje ir literatūroje</a:t>
            </a:r>
            <a:endParaRPr lang="lt-LT" dirty="0"/>
          </a:p>
        </p:txBody>
      </p:sp>
      <p:graphicFrame>
        <p:nvGraphicFramePr>
          <p:cNvPr id="5" name="Turinio vietos rezervavimo ženklas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770384">
                <a:tc>
                  <a:txBody>
                    <a:bodyPr/>
                    <a:lstStyle/>
                    <a:p>
                      <a:r>
                        <a:rPr lang="lt-LT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Veiksniai, turėję įtakos kūrinio atsiradimui, vaizdavimo būdui (kontekstas)</a:t>
                      </a:r>
                    </a:p>
                    <a:p>
                      <a:endParaRPr lang="lt-LT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Kūrinio sąsajos su kitais menais, filosofinėmis idėjomis </a:t>
                      </a:r>
                      <a:endParaRPr lang="lt-LT" dirty="0"/>
                    </a:p>
                  </a:txBody>
                  <a:tcPr/>
                </a:tc>
              </a:tr>
              <a:tr h="770384">
                <a:tc>
                  <a:txBody>
                    <a:bodyPr/>
                    <a:lstStyle/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Tęstinumas (temų, problemų stiliaus,  idėjų požiūriu)</a:t>
                      </a:r>
                    </a:p>
                    <a:p>
                      <a:endParaRPr lang="lt-LT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lt-LT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lt-LT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Novatoriškumas (požiūrio, vaizdavimo,  stiliaus,  temų naujumas)</a:t>
                      </a:r>
                    </a:p>
                    <a:p>
                      <a:endParaRPr lang="lt-LT" dirty="0" smtClean="0"/>
                    </a:p>
                    <a:p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 Tikslingas rašinio temos konteksto pasirinkimas</a:t>
            </a:r>
            <a:endParaRPr lang="lt-LT" dirty="0"/>
          </a:p>
        </p:txBody>
      </p:sp>
      <p:graphicFrame>
        <p:nvGraphicFramePr>
          <p:cNvPr id="5" name="Turinio vietos rezervavimo ženklas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lt-LT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Istorinis kontekstas (istoriniai įvykiai,  ekonominė, politinė, kultūrinė  valstybės situacija)</a:t>
                      </a:r>
                    </a:p>
                    <a:p>
                      <a:endParaRPr lang="lt-LT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lt-LT" dirty="0" smtClean="0"/>
                    </a:p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Kultūrinis kontekstas (literatūros kryptis, filosofinės idėjos, žmogaus pasaulėvoka,  religijos pažiūros)</a:t>
                      </a:r>
                    </a:p>
                    <a:p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Biografinis kontekstas (asmenybės bruožai, pasaulėžiūra, veikla, gyvenimo vieta, išsilavinimas, domėjimosi sritys)</a:t>
                      </a:r>
                    </a:p>
                    <a:p>
                      <a:endParaRPr lang="lt-LT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Literatūrinis kontekstas (dokumentinė literatūra, kiti kūriniai, kuriuose gvildenamos tos pačios temos, problemos, kritikos straipsniai) </a:t>
                      </a:r>
                    </a:p>
                    <a:p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Rėmimasis poezija rašinyje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lt-LT" sz="2800" dirty="0" smtClean="0"/>
              <a:t>Formuluojant rašinių temas reiktų nepamiršti poezijos:</a:t>
            </a:r>
          </a:p>
          <a:p>
            <a:r>
              <a:rPr lang="lt-LT" sz="2800" dirty="0" smtClean="0"/>
              <a:t>jos mūsų literatūroje daug ir labai geros, </a:t>
            </a:r>
          </a:p>
          <a:p>
            <a:r>
              <a:rPr lang="lt-LT" sz="2800" dirty="0" smtClean="0"/>
              <a:t>poezija aprėpia visas temas,  </a:t>
            </a:r>
          </a:p>
          <a:p>
            <a:r>
              <a:rPr lang="lt-LT" sz="2800" dirty="0" smtClean="0"/>
              <a:t>eilėraščiai kalba apie universalias žmogaus gyvenimo reikšmes, amžinas vertybes, kultūros reiškinius,</a:t>
            </a:r>
          </a:p>
          <a:p>
            <a:r>
              <a:rPr lang="lt-LT" sz="2800" dirty="0" smtClean="0"/>
              <a:t>eilėraščiai tinka rašinio temai atskleisti,</a:t>
            </a:r>
          </a:p>
          <a:p>
            <a:r>
              <a:rPr lang="lt-LT" sz="2800" dirty="0" smtClean="0"/>
              <a:t>juos lengviau atsiminti nei didelius kūrinius,</a:t>
            </a:r>
          </a:p>
          <a:p>
            <a:r>
              <a:rPr lang="lt-LT" sz="2800" dirty="0" smtClean="0"/>
              <a:t>ignoruodami poeziją, siauriname programą, skurdiname mokinius dvasiškai, neugdome  kalbos/žodžio/ perkeltinės žodžio reikšmės pajautos.</a:t>
            </a:r>
          </a:p>
          <a:p>
            <a:endParaRPr lang="lt-LT" sz="2800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250-300 žodžių trijų dalių teksto rašymas  ir vertinimas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lt-LT" dirty="0" smtClean="0"/>
              <a:t>Ugdo gebėjimus:</a:t>
            </a:r>
          </a:p>
          <a:p>
            <a:r>
              <a:rPr lang="lt-LT" dirty="0" smtClean="0"/>
              <a:t>tikslingai pasirinkti tinkamą temai atskleisti  kontekstą,</a:t>
            </a:r>
          </a:p>
          <a:p>
            <a:r>
              <a:rPr lang="lt-LT" dirty="0" smtClean="0"/>
              <a:t>temos ir pagrindinės minties plėtotę susieti su kūrinio analize ir interpretacija,</a:t>
            </a:r>
          </a:p>
          <a:p>
            <a:r>
              <a:rPr lang="lt-LT" dirty="0" smtClean="0"/>
              <a:t>įžangą ir pabaigą sieti su tinkamu temai atskleisti kontekstu,</a:t>
            </a:r>
          </a:p>
          <a:p>
            <a:r>
              <a:rPr lang="lt-LT" dirty="0" smtClean="0"/>
              <a:t>įpranta rašyti trinarį (įžanga, dėstymas, pabaiga) tekstą,</a:t>
            </a:r>
          </a:p>
          <a:p>
            <a:r>
              <a:rPr lang="lt-LT" dirty="0" smtClean="0"/>
              <a:t>nepastebimai trumpi tekstai pasiekia rašinio apimtį. </a:t>
            </a:r>
          </a:p>
          <a:p>
            <a:pPr>
              <a:buNone/>
            </a:pPr>
            <a:r>
              <a:rPr lang="lt-LT" dirty="0" smtClean="0"/>
              <a:t> </a:t>
            </a:r>
            <a:endParaRPr lang="lt-LT" sz="2400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676456" cy="1296144"/>
          </a:xfrm>
        </p:spPr>
        <p:txBody>
          <a:bodyPr>
            <a:normAutofit/>
          </a:bodyPr>
          <a:lstStyle/>
          <a:p>
            <a:pPr algn="l"/>
            <a:r>
              <a:rPr lang="lt-LT" sz="2800" dirty="0" smtClean="0"/>
              <a:t>V.  Mačernio kūrybos temos: tarp namų, prigimtinės kultūros (,,Vizijos”) ir pasaulio kultūros (sonetai) </a:t>
            </a:r>
            <a:endParaRPr lang="lt-LT" sz="2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lt-LT" dirty="0" smtClean="0"/>
              <a:t>Rašymo temos:</a:t>
            </a:r>
          </a:p>
          <a:p>
            <a:r>
              <a:rPr lang="lt-LT" dirty="0" smtClean="0"/>
              <a:t> Namų reikšmės apmąstymas ,,Vizijose“;</a:t>
            </a:r>
          </a:p>
          <a:p>
            <a:r>
              <a:rPr lang="lt-LT" dirty="0" smtClean="0"/>
              <a:t> Gyvenimo prasmės samprata ,,Vizijose“;</a:t>
            </a:r>
          </a:p>
          <a:p>
            <a:r>
              <a:rPr lang="lt-LT" dirty="0" smtClean="0"/>
              <a:t> Kartų ryšys ir jo vertė ,,Vizijose”.</a:t>
            </a:r>
          </a:p>
          <a:p>
            <a:pPr>
              <a:buNone/>
            </a:pPr>
            <a:r>
              <a:rPr lang="lt-LT" dirty="0" smtClean="0"/>
              <a:t>Kalbėjimo temos:</a:t>
            </a:r>
          </a:p>
          <a:p>
            <a:r>
              <a:rPr lang="lt-LT" dirty="0" smtClean="0"/>
              <a:t> </a:t>
            </a:r>
            <a:r>
              <a:rPr lang="lt-LT" b="1" dirty="0" smtClean="0"/>
              <a:t>Žmogus pasaulyje, jo likimo apmąstymas sonetuose;</a:t>
            </a:r>
          </a:p>
          <a:p>
            <a:r>
              <a:rPr lang="lt-LT" b="1" dirty="0" smtClean="0"/>
              <a:t> Egzistencinės analogijos, tapatinimasis su literatūriniais  personažais;</a:t>
            </a:r>
          </a:p>
          <a:p>
            <a:r>
              <a:rPr lang="lt-LT" b="1" dirty="0" smtClean="0"/>
              <a:t> Vertybių, padedančių ištverti būties tragizmą, ieškojimas ir atradimas sonetuose.</a:t>
            </a:r>
          </a:p>
          <a:p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250-300 žodžių trijų dalių teksto rašymas namuose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lt-LT" dirty="0" smtClean="0"/>
              <a:t>Tikslingai pasirinkti tinkamą temai atskleisti  kontekstą.</a:t>
            </a:r>
          </a:p>
          <a:p>
            <a:r>
              <a:rPr lang="lt-LT" dirty="0" smtClean="0"/>
              <a:t> Kūrinio analizę sieti su temos ir pagrindinės minties plėtote.</a:t>
            </a:r>
          </a:p>
          <a:p>
            <a:r>
              <a:rPr lang="lt-LT" dirty="0" smtClean="0"/>
              <a:t> Įžangą ir pabaigą sieti su autoriaus pasaulėžiūra,  dokumentine literatūra.</a:t>
            </a:r>
          </a:p>
          <a:p>
            <a:pPr>
              <a:buNone/>
            </a:pPr>
            <a:r>
              <a:rPr lang="lt-LT" dirty="0" smtClean="0"/>
              <a:t> </a:t>
            </a:r>
            <a:r>
              <a:rPr lang="lt-LT" u="sng" dirty="0" smtClean="0"/>
              <a:t>Pastaba:</a:t>
            </a:r>
            <a:r>
              <a:rPr lang="lt-LT" dirty="0" smtClean="0"/>
              <a:t> analizuojant sonetus galima ,,Vizijomis” remtis kaip literatūriniu kontekstu. Galima </a:t>
            </a:r>
            <a:r>
              <a:rPr lang="lt-LT" u="sng" dirty="0" smtClean="0"/>
              <a:t>lyginti</a:t>
            </a:r>
            <a:r>
              <a:rPr lang="lt-LT" dirty="0" smtClean="0"/>
              <a:t>  sėsliojo žmogaus santykį su prigimtine kultūra, sėsliojo žmogaus pasitikėjimą savo kultūra ir judriojo žmogaus santykį su pasaulio kultūra, savo vietos joje ieškojimą.</a:t>
            </a:r>
          </a:p>
          <a:p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 250-300 žodžių trijų dalių teksto  analizė ir vertinimas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dirty="0" smtClean="0"/>
              <a:t>  Rašinių vertinimas pagal vertinimo normas, skirtas vertinti </a:t>
            </a:r>
            <a:r>
              <a:rPr lang="lt-LT" smtClean="0"/>
              <a:t>ugdymo procese</a:t>
            </a:r>
          </a:p>
          <a:p>
            <a:pPr>
              <a:buNone/>
            </a:pPr>
            <a:r>
              <a:rPr lang="lt-LT" i="1" u="sng" smtClean="0">
                <a:hlinkClick r:id="rId2"/>
              </a:rPr>
              <a:t>www.upc.smm.lt</a:t>
            </a:r>
            <a:r>
              <a:rPr lang="lt-LT" i="1" u="sng" dirty="0" smtClean="0">
                <a:hlinkClick r:id="rId2"/>
              </a:rPr>
              <a:t>/</a:t>
            </a:r>
            <a:r>
              <a:rPr lang="lt-LT" i="1" u="sng" dirty="0" err="1" smtClean="0">
                <a:hlinkClick r:id="rId2"/>
              </a:rPr>
              <a:t>V.Lisauskiene._Rasinio_vertinimo_normos.docx</a:t>
            </a:r>
            <a:endParaRPr lang="lt-LT" i="1" u="sng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Literatūra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dirty="0" smtClean="0"/>
              <a:t>N. L. </a:t>
            </a:r>
            <a:r>
              <a:rPr lang="lt-LT" dirty="0" err="1" smtClean="0"/>
              <a:t>Gage</a:t>
            </a:r>
            <a:r>
              <a:rPr lang="lt-LT" dirty="0" smtClean="0"/>
              <a:t>, D. C. </a:t>
            </a:r>
            <a:r>
              <a:rPr lang="lt-LT" dirty="0" err="1" smtClean="0"/>
              <a:t>Berliner</a:t>
            </a:r>
            <a:r>
              <a:rPr lang="lt-LT" i="1" dirty="0" smtClean="0"/>
              <a:t> Pedagoginė psichologija, Vilnius, 1994;</a:t>
            </a:r>
            <a:endParaRPr lang="lt-LT" dirty="0" smtClean="0"/>
          </a:p>
          <a:p>
            <a:r>
              <a:rPr lang="lt-LT" i="1" dirty="0" smtClean="0"/>
              <a:t> </a:t>
            </a:r>
            <a:r>
              <a:rPr lang="lt-LT" dirty="0" err="1" smtClean="0"/>
              <a:t>Nauckūnaitė</a:t>
            </a:r>
            <a:r>
              <a:rPr lang="lt-LT" dirty="0" smtClean="0"/>
              <a:t>  Z.</a:t>
            </a:r>
            <a:r>
              <a:rPr lang="lt-LT" i="1" dirty="0" smtClean="0"/>
              <a:t> Iškalbos mokymas. K., 2001, 88-92 psl.;</a:t>
            </a:r>
            <a:endParaRPr lang="lt-LT" dirty="0" smtClean="0"/>
          </a:p>
          <a:p>
            <a:r>
              <a:rPr lang="lt-LT" dirty="0" err="1" smtClean="0"/>
              <a:t>Nauckūnaitė</a:t>
            </a:r>
            <a:r>
              <a:rPr lang="lt-LT" dirty="0" smtClean="0"/>
              <a:t>  Z. </a:t>
            </a:r>
            <a:r>
              <a:rPr lang="lt-LT" i="1" dirty="0" smtClean="0"/>
              <a:t>Teksto </a:t>
            </a:r>
            <a:r>
              <a:rPr lang="lt-LT" i="1" dirty="0" err="1" smtClean="0"/>
              <a:t>komponavimas:rašymo</a:t>
            </a:r>
            <a:r>
              <a:rPr lang="lt-LT" i="1" dirty="0" smtClean="0"/>
              <a:t> procesas ir tekstų tipai. V., 2002.</a:t>
            </a:r>
            <a:r>
              <a:rPr lang="lt-LT" dirty="0" smtClean="0"/>
              <a:t> </a:t>
            </a:r>
          </a:p>
          <a:p>
            <a:r>
              <a:rPr lang="lt-LT" dirty="0" smtClean="0"/>
              <a:t>Rašinio rašymo metodika ir rašinių pavyzdžiai </a:t>
            </a:r>
            <a:r>
              <a:rPr lang="lt-LT" u="sng" dirty="0" smtClean="0">
                <a:hlinkClick r:id="rId2"/>
              </a:rPr>
              <a:t>http://smp.dizi.lt/11-12/lietuviu-literatura/samprotavimo-ir-literaturiniai-rasiniai/1494</a:t>
            </a:r>
            <a:endParaRPr lang="lt-LT" dirty="0" smtClean="0"/>
          </a:p>
          <a:p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Vida Lisauskienė,  Vilniaus licėjaus lietuvių kalbos  mokytoja ekspertė, 2014 </a:t>
            </a:r>
            <a:endParaRPr lang="lt-L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Viršūnė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1735</TotalTime>
  <Words>2406</Words>
  <Application>Microsoft Office PowerPoint</Application>
  <PresentationFormat>Demonstracija ekrane (4:3)</PresentationFormat>
  <Paragraphs>279</Paragraphs>
  <Slides>35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35</vt:i4>
      </vt:variant>
    </vt:vector>
  </HeadingPairs>
  <TitlesOfParts>
    <vt:vector size="36" baseType="lpstr">
      <vt:lpstr>Office tema</vt:lpstr>
      <vt:lpstr>Rašinys ugdymo procese: rašinio žingsniai, metodai, rašymo gebėjimus formuojančios užduotys</vt:lpstr>
      <vt:lpstr>Rašinio  žingsniai </vt:lpstr>
      <vt:lpstr>Kurį rašinio tipą rinktis?</vt:lpstr>
      <vt:lpstr>PowerPoint pristatymas</vt:lpstr>
      <vt:lpstr> Pasirinkimą lemia žinios ir gebėjimai</vt:lpstr>
      <vt:lpstr> Rašinio temų aprėptis</vt:lpstr>
      <vt:lpstr>Užduoties antraštė (tema)</vt:lpstr>
      <vt:lpstr> Samprotavimo  rašinio tikslas</vt:lpstr>
      <vt:lpstr> Literatūrinio rašinio tikslas</vt:lpstr>
      <vt:lpstr> Užduoties analizė</vt:lpstr>
      <vt:lpstr> Literatūrinio herojaus siekiai Šekspyro dramoje ,,Hamletas”</vt:lpstr>
      <vt:lpstr>Kaip žmogus bando įprasminti savo gyvenimą? Rašydami remkitės Šekspyro drama ,,Hamletas” </vt:lpstr>
      <vt:lpstr> Kūrinio analizė formuoja rašymo įgūdžius</vt:lpstr>
      <vt:lpstr>  Rašinio temos ir kūrinio analizės santykis</vt:lpstr>
      <vt:lpstr> Rašinio kompozicija </vt:lpstr>
      <vt:lpstr> Temos pavertimas užduotimi</vt:lpstr>
      <vt:lpstr> Temos sąvokos aiškinimas (-is) remiantis žodynu</vt:lpstr>
      <vt:lpstr> Rašinio kryptį (analizės aspektus) nurodo klausimas  </vt:lpstr>
      <vt:lpstr> Klausimų metodas, padedantis suprasti temos aprėptį</vt:lpstr>
      <vt:lpstr> Galimybių įvertinimas</vt:lpstr>
      <vt:lpstr> Kūrinio analizė ir interpretacija (penki klausimai apie veikėją) </vt:lpstr>
      <vt:lpstr> Kūrinio analizės pagrindimas</vt:lpstr>
      <vt:lpstr> Kaip išmokti pasirinkti temai atskleisti tinkamą kontekstą?</vt:lpstr>
      <vt:lpstr> Mąstymo strategijos žingsniai</vt:lpstr>
      <vt:lpstr> Žinių apie epochą kaupimas</vt:lpstr>
      <vt:lpstr> Žinių apie autorių kaupimas</vt:lpstr>
      <vt:lpstr> Kūrinio / ištraukos / eilėraščio kontekstas  </vt:lpstr>
      <vt:lpstr>Kūrėjo ir kūrinio vieta ir reikšmė kultūroje ir literatūroje</vt:lpstr>
      <vt:lpstr> Tikslingas rašinio temos konteksto pasirinkimas</vt:lpstr>
      <vt:lpstr>Rėmimasis poezija rašinyje</vt:lpstr>
      <vt:lpstr>250-300 žodžių trijų dalių teksto rašymas  ir vertinimas</vt:lpstr>
      <vt:lpstr>V.  Mačernio kūrybos temos: tarp namų, prigimtinės kultūros (,,Vizijos”) ir pasaulio kultūros (sonetai) </vt:lpstr>
      <vt:lpstr>250-300 žodžių trijų dalių teksto rašymas namuose</vt:lpstr>
      <vt:lpstr> 250-300 žodžių trijų dalių teksto  analizė ir vertinimas</vt:lpstr>
      <vt:lpstr> Literatūra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Rašinys ugdymo procese: rašinio žingsniai, rašymo gebėjimus formuojančios užduotys</dc:title>
  <dc:creator>Vida</dc:creator>
  <cp:lastModifiedBy>keturakieneegle</cp:lastModifiedBy>
  <cp:revision>289</cp:revision>
  <cp:lastPrinted>2015-01-02T09:04:26Z</cp:lastPrinted>
  <dcterms:created xsi:type="dcterms:W3CDTF">2014-11-19T15:12:57Z</dcterms:created>
  <dcterms:modified xsi:type="dcterms:W3CDTF">2015-01-07T19:59:17Z</dcterms:modified>
</cp:coreProperties>
</file>