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6" r:id="rId9"/>
    <p:sldId id="267" r:id="rId10"/>
    <p:sldId id="268" r:id="rId11"/>
    <p:sldId id="262" r:id="rId12"/>
    <p:sldId id="264" r:id="rId13"/>
    <p:sldId id="265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Stačiakampis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tačiakampis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iesioji jungtis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esioji jungtis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tačiakampis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a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a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a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tačiakampis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iesioji jungtis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Tiesioji jungtis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ačiakampis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a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a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a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iesioji jungtis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4" name="Teksto vietos rezervavimo ženklas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23" name="Poraštės vietos rezervavimo ženklas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Tiesioji jungtis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os vietos rezervavimo ženklas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2015-01-15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mlP2o41Qxw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907704" y="980728"/>
            <a:ext cx="6100192" cy="3312368"/>
          </a:xfrm>
        </p:spPr>
        <p:txBody>
          <a:bodyPr>
            <a:norm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Pamokos </a:t>
            </a:r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 –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žinių </a:t>
            </a:r>
            <a:r>
              <a:rPr lang="lt-LT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apie lietuvių kalbos funkcinius stilius </a:t>
            </a:r>
            <a:r>
              <a:rPr lang="lt-LT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įtvirtinimas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lt-LT" dirty="0" smtClean="0"/>
              <a:t>Lietuvių kalbos mokyt.</a:t>
            </a:r>
          </a:p>
          <a:p>
            <a:pPr algn="r"/>
            <a:r>
              <a:rPr lang="lt-LT" dirty="0" smtClean="0"/>
              <a:t>M. </a:t>
            </a:r>
            <a:r>
              <a:rPr lang="lt-LT" dirty="0" err="1" smtClean="0"/>
              <a:t>Malcevičius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639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800" b="1" dirty="0" smtClean="0"/>
              <a:t>Pamokos tikslas – </a:t>
            </a:r>
            <a:r>
              <a:rPr lang="lt-LT" sz="2800" dirty="0" smtClean="0"/>
              <a:t>įtvirtinti </a:t>
            </a:r>
            <a:r>
              <a:rPr lang="lt-LT" sz="2800" dirty="0"/>
              <a:t>ankstesnių pamokų metu įgytas žinias apie lietuvių kalbos funkcinius </a:t>
            </a:r>
            <a:r>
              <a:rPr lang="lt-LT" sz="2800" dirty="0" smtClean="0"/>
              <a:t>stilius.</a:t>
            </a:r>
          </a:p>
          <a:p>
            <a:pPr marL="0" indent="0" algn="just">
              <a:buNone/>
            </a:pPr>
            <a:endParaRPr lang="lt-LT" sz="2800" dirty="0"/>
          </a:p>
          <a:p>
            <a:pPr marL="0" indent="0" algn="just">
              <a:buNone/>
            </a:pPr>
            <a:r>
              <a:rPr lang="lt-LT" sz="2800" b="1" dirty="0"/>
              <a:t>Pamokos uždaviniai:</a:t>
            </a:r>
            <a:endParaRPr lang="lt-LT" sz="2800" dirty="0"/>
          </a:p>
          <a:p>
            <a:pPr lvl="0" algn="just"/>
            <a:r>
              <a:rPr lang="lt-LT" sz="2800" dirty="0"/>
              <a:t>Dirbant komandoje ir bendradarbiaujant, </a:t>
            </a:r>
            <a:r>
              <a:rPr lang="lt-LT" sz="2800" u="sng" dirty="0"/>
              <a:t>parengti funkcinių stilių pristatymus</a:t>
            </a:r>
            <a:r>
              <a:rPr lang="lt-LT" sz="2800" dirty="0"/>
              <a:t>;</a:t>
            </a:r>
          </a:p>
          <a:p>
            <a:pPr lvl="0" algn="just"/>
            <a:r>
              <a:rPr lang="lt-LT" sz="2800" dirty="0" smtClean="0"/>
              <a:t>Taikant </a:t>
            </a:r>
            <a:r>
              <a:rPr lang="lt-LT" sz="2800" dirty="0"/>
              <a:t>pamokos metu įtvirtintas žinias apie lietuvių kalbos funkcinius stilius, </a:t>
            </a:r>
            <a:r>
              <a:rPr lang="lt-LT" sz="2800" u="sng" dirty="0"/>
              <a:t>nustatyti konkretaus teksto stilių, jį plačiau aptarti</a:t>
            </a:r>
            <a:r>
              <a:rPr lang="lt-LT" sz="2800" dirty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778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Vertinimo </a:t>
            </a:r>
            <a:r>
              <a:rPr lang="lt-LT" b="1" dirty="0" smtClean="0"/>
              <a:t>kriterijai pamokoje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Kaupiamuoju pažymiu </a:t>
            </a:r>
            <a:r>
              <a:rPr lang="lt-LT" dirty="0" smtClean="0"/>
              <a:t>bus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dirty="0"/>
              <a:t>vertinami </a:t>
            </a:r>
            <a:r>
              <a:rPr lang="lt-LT" u="sng" dirty="0"/>
              <a:t>„įmonių“ vadovai </a:t>
            </a:r>
            <a:r>
              <a:rPr lang="lt-LT" dirty="0"/>
              <a:t>už visos komandos darbą, gebėjimą jai </a:t>
            </a:r>
            <a:r>
              <a:rPr lang="lt-LT" dirty="0" smtClean="0"/>
              <a:t>vadovauti (pristatymą); </a:t>
            </a:r>
            <a:r>
              <a:rPr lang="lt-LT" u="sng" dirty="0" smtClean="0"/>
              <a:t>komandos narius</a:t>
            </a:r>
            <a:r>
              <a:rPr lang="lt-LT" dirty="0" smtClean="0"/>
              <a:t>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pliusu ar minusu</a:t>
            </a:r>
            <a:r>
              <a:rPr lang="lt-LT" dirty="0" smtClean="0"/>
              <a:t> vertina vadovai (ant parengto pristatymo);</a:t>
            </a:r>
            <a:endParaRPr lang="lt-LT" dirty="0"/>
          </a:p>
          <a:p>
            <a:pPr lvl="0" algn="just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Kaupiamuoju pažymiu </a:t>
            </a:r>
            <a:r>
              <a:rPr lang="lt-LT" dirty="0" smtClean="0"/>
              <a:t>bus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dirty="0" smtClean="0"/>
              <a:t>vertinamas </a:t>
            </a:r>
            <a:r>
              <a:rPr lang="lt-LT" u="sng" dirty="0" smtClean="0"/>
              <a:t>visų mokinių </a:t>
            </a:r>
            <a:r>
              <a:rPr lang="lt-LT" u="sng" dirty="0"/>
              <a:t>individualus darbas</a:t>
            </a:r>
            <a:r>
              <a:rPr lang="lt-LT" dirty="0"/>
              <a:t> </a:t>
            </a:r>
            <a:r>
              <a:rPr lang="lt-LT" dirty="0" smtClean="0"/>
              <a:t>užpildžius lenteles </a:t>
            </a:r>
            <a:r>
              <a:rPr lang="lt-LT" dirty="0"/>
              <a:t>remiantis </a:t>
            </a:r>
            <a:r>
              <a:rPr lang="lt-LT" dirty="0" smtClean="0"/>
              <a:t>atliktais ankstesnę pamoką skirtais </a:t>
            </a:r>
            <a:r>
              <a:rPr lang="lt-LT" dirty="0"/>
              <a:t>namų </a:t>
            </a:r>
            <a:r>
              <a:rPr lang="lt-LT" dirty="0" smtClean="0"/>
              <a:t>darbais;</a:t>
            </a:r>
          </a:p>
          <a:p>
            <a:pPr algn="just"/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Pliusais-minusais</a:t>
            </a:r>
            <a:r>
              <a:rPr lang="lt-LT" dirty="0"/>
              <a:t> gali būti vertinamas </a:t>
            </a:r>
            <a:r>
              <a:rPr lang="lt-LT" u="sng" dirty="0"/>
              <a:t>jūsų</a:t>
            </a:r>
            <a:r>
              <a:rPr lang="lt-LT" dirty="0"/>
              <a:t> (</a:t>
            </a:r>
            <a:r>
              <a:rPr lang="lt-LT" dirty="0" err="1"/>
              <a:t>ne)aktyvumas</a:t>
            </a:r>
            <a:r>
              <a:rPr lang="lt-LT" dirty="0"/>
              <a:t> pamokos metu, (</a:t>
            </a:r>
            <a:r>
              <a:rPr lang="lt-LT" dirty="0" err="1"/>
              <a:t>ne)dalyvavimas</a:t>
            </a:r>
            <a:r>
              <a:rPr lang="lt-LT" dirty="0"/>
              <a:t> diskusijose, </a:t>
            </a:r>
            <a:r>
              <a:rPr lang="lt-LT" dirty="0" smtClean="0"/>
              <a:t>aptarimuose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869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„Steigiu įmonę“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2800" dirty="0"/>
              <a:t>S</a:t>
            </a:r>
            <a:r>
              <a:rPr lang="lt-LT" sz="2800" dirty="0" smtClean="0"/>
              <a:t>usiskirstome </a:t>
            </a:r>
            <a:r>
              <a:rPr lang="lt-LT" sz="2800" dirty="0"/>
              <a:t>į 5 komandas, kurios tampa įmonėmis su: </a:t>
            </a:r>
            <a:endParaRPr lang="lt-LT" sz="2800" dirty="0" smtClean="0"/>
          </a:p>
          <a:p>
            <a:pPr marL="0" indent="0" algn="just">
              <a:buNone/>
            </a:pPr>
            <a:r>
              <a:rPr lang="lt-LT" sz="2800" u="sng" dirty="0" smtClean="0"/>
              <a:t>vadovu</a:t>
            </a:r>
            <a:r>
              <a:rPr lang="lt-LT" sz="2800" dirty="0"/>
              <a:t>, atsakingu už darbų organizavimą, darbuotojų vertinimą; </a:t>
            </a:r>
            <a:endParaRPr lang="lt-LT" sz="2800" dirty="0" smtClean="0"/>
          </a:p>
          <a:p>
            <a:pPr marL="0" indent="0" algn="just">
              <a:buNone/>
            </a:pPr>
            <a:r>
              <a:rPr lang="lt-LT" sz="2800" u="sng" dirty="0" smtClean="0"/>
              <a:t>sekretoriumi</a:t>
            </a:r>
            <a:r>
              <a:rPr lang="lt-LT" sz="2800" dirty="0"/>
              <a:t>, atsakingu už </a:t>
            </a:r>
            <a:r>
              <a:rPr lang="lt-LT" sz="2800" dirty="0" smtClean="0"/>
              <a:t>rašymą</a:t>
            </a:r>
            <a:r>
              <a:rPr lang="lt-LT" sz="2800" dirty="0"/>
              <a:t>;</a:t>
            </a:r>
            <a:endParaRPr lang="lt-LT" sz="2800" dirty="0" smtClean="0"/>
          </a:p>
          <a:p>
            <a:pPr marL="0" indent="0" algn="just">
              <a:buNone/>
            </a:pPr>
            <a:r>
              <a:rPr lang="lt-LT" sz="2800" u="sng" dirty="0" smtClean="0"/>
              <a:t>vadybininku</a:t>
            </a:r>
            <a:r>
              <a:rPr lang="lt-LT" sz="2800" u="sng" dirty="0"/>
              <a:t>(-</a:t>
            </a:r>
            <a:r>
              <a:rPr lang="lt-LT" sz="2800" u="sng" dirty="0" err="1"/>
              <a:t>ais</a:t>
            </a:r>
            <a:r>
              <a:rPr lang="lt-LT" sz="2800" u="sng" dirty="0"/>
              <a:t>)</a:t>
            </a:r>
            <a:r>
              <a:rPr lang="lt-LT" sz="2800" dirty="0"/>
              <a:t>, atsakingu(-</a:t>
            </a:r>
            <a:r>
              <a:rPr lang="lt-LT" sz="2800" dirty="0" err="1"/>
              <a:t>ais</a:t>
            </a:r>
            <a:r>
              <a:rPr lang="lt-LT" sz="2800" dirty="0"/>
              <a:t>) už efektyvų reikiamų žinių surinkimą ir pateikimą vadovui bei </a:t>
            </a:r>
            <a:r>
              <a:rPr lang="lt-LT" sz="2800" dirty="0" smtClean="0"/>
              <a:t>sekretoriui</a:t>
            </a:r>
            <a:r>
              <a:rPr lang="en-US" sz="2800" dirty="0" smtClean="0"/>
              <a:t>.</a:t>
            </a:r>
            <a:endParaRPr lang="lt-LT" sz="2800" dirty="0" smtClean="0"/>
          </a:p>
          <a:p>
            <a:pPr marL="0" indent="0" algn="just">
              <a:buNone/>
            </a:pPr>
            <a:endParaRPr lang="lt-LT" sz="1600" dirty="0" smtClean="0"/>
          </a:p>
          <a:p>
            <a:pPr marL="0" indent="0" algn="just">
              <a:buNone/>
            </a:pPr>
            <a:endParaRPr lang="lt-LT" sz="1600" dirty="0"/>
          </a:p>
          <a:p>
            <a:pPr marL="0" indent="0" algn="r">
              <a:buNone/>
            </a:pPr>
            <a:r>
              <a:rPr lang="lt-LT" sz="1600" dirty="0" smtClean="0"/>
              <a:t>Kas kokias pareigas prisiima, susitariama komandos viduje.</a:t>
            </a:r>
          </a:p>
        </p:txBody>
      </p:sp>
    </p:spTree>
    <p:extLst>
      <p:ext uri="{BB962C8B-B14F-4D97-AF65-F5344CB8AC3E}">
        <p14:creationId xmlns:p14="http://schemas.microsoft.com/office/powerpoint/2010/main" val="20187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lt-LT" dirty="0"/>
              <a:t>„Įmonės“ prisistatymo </a:t>
            </a:r>
            <a:r>
              <a:rPr lang="lt-LT" dirty="0" smtClean="0"/>
              <a:t>kūrimas </a:t>
            </a:r>
            <a:br>
              <a:rPr lang="lt-LT" dirty="0" smtClean="0"/>
            </a:br>
            <a:r>
              <a:rPr lang="lt-LT" sz="3100" dirty="0" smtClean="0"/>
              <a:t>(</a:t>
            </a:r>
            <a:r>
              <a:rPr lang="lt-LT" sz="3100" b="1" dirty="0"/>
              <a:t>15 min.)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lt-LT" dirty="0"/>
              <a:t>4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komandos</a:t>
            </a:r>
            <a:r>
              <a:rPr lang="lt-LT" dirty="0"/>
              <a:t>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rengia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dirty="0" smtClean="0"/>
              <a:t>įmonės (</a:t>
            </a:r>
            <a:r>
              <a:rPr lang="lt-LT" dirty="0" err="1" smtClean="0"/>
              <a:t>pvz</a:t>
            </a:r>
            <a:r>
              <a:rPr lang="lt-LT" dirty="0" smtClean="0"/>
              <a:t>., „Publicistinio stiliaus įmonė“; „</a:t>
            </a:r>
            <a:r>
              <a:rPr lang="lt-LT" dirty="0"/>
              <a:t>B</a:t>
            </a:r>
            <a:r>
              <a:rPr lang="lt-LT" dirty="0" smtClean="0"/>
              <a:t>uitinio stiliaus įmonė“ ir kt.)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pristatymus</a:t>
            </a:r>
            <a:r>
              <a:rPr lang="lt-LT" dirty="0"/>
              <a:t> ant popieriaus, 1 – mokytojo kompiuteryje su elektroniniu minčių žemėlapiu. </a:t>
            </a:r>
            <a:endParaRPr lang="lt-LT" dirty="0" smtClean="0"/>
          </a:p>
          <a:p>
            <a:pPr algn="just"/>
            <a:r>
              <a:rPr lang="lt-LT" dirty="0" smtClean="0"/>
              <a:t>Baigę </a:t>
            </a:r>
            <a:r>
              <a:rPr lang="lt-LT" dirty="0"/>
              <a:t>darbus, </a:t>
            </a:r>
            <a:r>
              <a:rPr lang="lt-LT" dirty="0" smtClean="0"/>
              <a:t>„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įmonės“ vadovai įvertina kiekvieną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savo komandos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narį pliusu arba minusu</a:t>
            </a:r>
            <a:r>
              <a:rPr lang="lt-LT" dirty="0" smtClean="0"/>
              <a:t>, atsižvelgdamas į draugo indėlį rengiant pristatymą.</a:t>
            </a:r>
          </a:p>
          <a:p>
            <a:pPr algn="just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„Įmonės“ vadovas </a:t>
            </a:r>
            <a:r>
              <a:rPr lang="lt-LT" dirty="0" smtClean="0"/>
              <a:t>pasiruošia trumpai, t. y. per 1 </a:t>
            </a:r>
            <a:r>
              <a:rPr lang="lt-LT" dirty="0" err="1" smtClean="0"/>
              <a:t>min</a:t>
            </a:r>
            <a:r>
              <a:rPr lang="lt-LT" dirty="0" smtClean="0"/>
              <a:t>., pristatyti esminius savo komandos darbo rezultatus.</a:t>
            </a:r>
          </a:p>
          <a:p>
            <a:pPr marL="0" indent="0" algn="just">
              <a:buNone/>
            </a:pPr>
            <a:r>
              <a:rPr lang="lt-LT" dirty="0">
                <a:hlinkClick r:id="rId2"/>
              </a:rPr>
              <a:t>https://</a:t>
            </a:r>
            <a:r>
              <a:rPr lang="lt-LT" dirty="0" smtClean="0">
                <a:hlinkClick r:id="rId2"/>
              </a:rPr>
              <a:t>www.youtube.com/watch?v=emlP2o41Qxw</a:t>
            </a:r>
            <a:endParaRPr lang="lt-LT" dirty="0" smtClean="0"/>
          </a:p>
          <a:p>
            <a:pPr algn="just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6408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Darbų </a:t>
            </a:r>
            <a:r>
              <a:rPr lang="lt-LT" dirty="0" smtClean="0"/>
              <a:t>pristatymai</a:t>
            </a:r>
            <a:br>
              <a:rPr lang="lt-LT" dirty="0" smtClean="0"/>
            </a:br>
            <a:r>
              <a:rPr lang="lt-LT" b="1" dirty="0" smtClean="0"/>
              <a:t>(5 </a:t>
            </a:r>
            <a:r>
              <a:rPr lang="lt-LT" b="1" dirty="0" err="1" smtClean="0"/>
              <a:t>min</a:t>
            </a:r>
            <a:r>
              <a:rPr lang="lt-LT" b="1" dirty="0" smtClean="0"/>
              <a:t>.)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lt-LT" dirty="0" smtClean="0"/>
          </a:p>
          <a:p>
            <a:pPr algn="ctr"/>
            <a:endParaRPr lang="lt-LT" dirty="0"/>
          </a:p>
          <a:p>
            <a:pPr algn="ctr"/>
            <a:r>
              <a:rPr lang="lt-LT" dirty="0" smtClean="0"/>
              <a:t>„</a:t>
            </a:r>
            <a:r>
              <a:rPr lang="lt-LT" dirty="0"/>
              <a:t>Įmonę“ pristato vadovas. </a:t>
            </a:r>
            <a:r>
              <a:rPr lang="lt-LT" dirty="0" smtClean="0"/>
              <a:t>Kiekvienos grupės prisistatymui </a:t>
            </a:r>
            <a:r>
              <a:rPr lang="lt-LT" dirty="0"/>
              <a:t>skiriama </a:t>
            </a:r>
            <a:r>
              <a:rPr lang="lt-LT" b="1" dirty="0"/>
              <a:t>tik 1 min.</a:t>
            </a:r>
          </a:p>
        </p:txBody>
      </p:sp>
    </p:spTree>
    <p:extLst>
      <p:ext uri="{BB962C8B-B14F-4D97-AF65-F5344CB8AC3E}">
        <p14:creationId xmlns:p14="http://schemas.microsoft.com/office/powerpoint/2010/main" val="26801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Individualus darbas</a:t>
            </a:r>
            <a:br>
              <a:rPr lang="lt-LT" dirty="0" smtClean="0"/>
            </a:br>
            <a:r>
              <a:rPr lang="lt-LT" sz="3600" dirty="0"/>
              <a:t>(</a:t>
            </a:r>
            <a:r>
              <a:rPr lang="lt-LT" sz="3600" b="1" dirty="0"/>
              <a:t>10 min</a:t>
            </a:r>
            <a:r>
              <a:rPr lang="lt-LT" sz="3600" b="1" dirty="0" smtClean="0"/>
              <a:t>.)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Kiekvienas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mokinys </a:t>
            </a:r>
            <a:r>
              <a:rPr lang="lt-LT" dirty="0"/>
              <a:t>individualiai pildo lentelę, remdamasis savo atsineštais skirtingo tipo tekstais (kas teksto neturi, </a:t>
            </a:r>
            <a:r>
              <a:rPr lang="lt-LT" dirty="0" smtClean="0"/>
              <a:t>duoda mokytojas). </a:t>
            </a:r>
          </a:p>
          <a:p>
            <a:pPr algn="just"/>
            <a:r>
              <a:rPr lang="lt-LT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Virginiju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Paulius, Karolina ir Egidijus </a:t>
            </a:r>
            <a:r>
              <a:rPr lang="lt-LT" dirty="0"/>
              <a:t>atlikdami užduotį naudojasi visa turima teorine </a:t>
            </a:r>
            <a:r>
              <a:rPr lang="lt-LT" dirty="0" smtClean="0"/>
              <a:t>medžiaga (vadovėlis, pamokų užrašai ir </a:t>
            </a:r>
            <a:r>
              <a:rPr lang="lt-LT" dirty="0" err="1" smtClean="0"/>
              <a:t>kt</a:t>
            </a:r>
            <a:r>
              <a:rPr lang="lt-LT" dirty="0" smtClean="0"/>
              <a:t>.).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Kiti</a:t>
            </a:r>
            <a:r>
              <a:rPr lang="lt-LT" dirty="0"/>
              <a:t> – tik </a:t>
            </a:r>
            <a:r>
              <a:rPr lang="lt-LT" dirty="0" smtClean="0"/>
              <a:t>susikurta grupėse </a:t>
            </a:r>
            <a:r>
              <a:rPr lang="lt-LT" dirty="0"/>
              <a:t>pamokos </a:t>
            </a:r>
            <a:r>
              <a:rPr lang="lt-LT" dirty="0" smtClean="0"/>
              <a:t>metu.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3146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Autofit/>
          </a:bodyPr>
          <a:lstStyle/>
          <a:p>
            <a:r>
              <a:rPr lang="lt-LT" sz="2400" dirty="0" smtClean="0"/>
              <a:t>Siekiantys maksimalaus įvertinimo, pildo visą lentelę. Visiems privaloma – pirma grafa</a:t>
            </a:r>
            <a:endParaRPr lang="lt-LT" sz="2400" dirty="0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44916556"/>
              </p:ext>
            </p:extLst>
          </p:nvPr>
        </p:nvGraphicFramePr>
        <p:xfrm>
          <a:off x="467544" y="1052736"/>
          <a:ext cx="7467967" cy="5293213"/>
        </p:xfrm>
        <a:graphic>
          <a:graphicData uri="http://schemas.openxmlformats.org/drawingml/2006/table">
            <a:tbl>
              <a:tblPr firstRow="1" bandRow="1"/>
              <a:tblGrid>
                <a:gridCol w="1368152"/>
                <a:gridCol w="1657312"/>
                <a:gridCol w="2363289"/>
                <a:gridCol w="2079214"/>
              </a:tblGrid>
              <a:tr h="985679">
                <a:tc>
                  <a:txBody>
                    <a:bodyPr/>
                    <a:lstStyle/>
                    <a:p>
                      <a:pPr indent="-12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Pasirinkto teksto pavadinimas ar </a:t>
                      </a:r>
                      <a:r>
                        <a:rPr lang="lt-LT" sz="14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Nr</a:t>
                      </a:r>
                      <a:r>
                        <a:rPr lang="lt-LT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Kokiam funkciniam stiliui ir žanrui jį priskirtumėte?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Vartojimo sritis, turinys, funkcijos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742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Būdingos kalbos stiliaus ypatybės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734484"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 dirty="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 dirty="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767689"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 dirty="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</a:tr>
              <a:tr h="977203"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968507"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000">
                        <a:effectLst/>
                        <a:latin typeface="Calibri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C"/>
                    </a:solidFill>
                  </a:tcPr>
                </a:tc>
              </a:tr>
              <a:tr h="772434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672" marR="8467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00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Kam sekasi sunkiau, pildo mažesnę lentelę</a:t>
            </a:r>
            <a:endParaRPr lang="lt-LT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08604265"/>
              </p:ext>
            </p:extLst>
          </p:nvPr>
        </p:nvGraphicFramePr>
        <p:xfrm>
          <a:off x="683568" y="1700808"/>
          <a:ext cx="6984776" cy="4561746"/>
        </p:xfrm>
        <a:graphic>
          <a:graphicData uri="http://schemas.openxmlformats.org/drawingml/2006/table">
            <a:tbl>
              <a:tblPr firstRow="1" bandRow="1"/>
              <a:tblGrid>
                <a:gridCol w="1693935"/>
                <a:gridCol w="2645048"/>
                <a:gridCol w="2645793"/>
              </a:tblGrid>
              <a:tr h="1051214">
                <a:tc>
                  <a:txBody>
                    <a:bodyPr/>
                    <a:lstStyle/>
                    <a:p>
                      <a:pPr indent="-12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Pasirinkto teksto pavadinimas ar </a:t>
                      </a:r>
                      <a:r>
                        <a:rPr lang="lt-LT" sz="18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Nr</a:t>
                      </a: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lt-LT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Kokiam funkciniam stiliui jį priskirtumėte?</a:t>
                      </a:r>
                      <a:endParaRPr lang="lt-LT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742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Būdingos kalbos stiliaus ypatybės</a:t>
                      </a:r>
                      <a:endParaRPr lang="lt-LT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58380"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83625"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742904"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736293"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lt-LT" sz="100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8723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34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94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Tai kaip mums šiandien sekėsi?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lt-LT" dirty="0" smtClean="0"/>
          </a:p>
          <a:p>
            <a:pPr algn="ctr"/>
            <a:endParaRPr lang="lt-LT" dirty="0"/>
          </a:p>
          <a:p>
            <a:pPr algn="ctr"/>
            <a:endParaRPr lang="lt-LT" dirty="0" smtClean="0"/>
          </a:p>
          <a:p>
            <a:pPr algn="ctr"/>
            <a:r>
              <a:rPr lang="lt-LT" dirty="0" smtClean="0"/>
              <a:t>Atsakę teisingai, gaunate pliusą į kaupiamąjį vertinimą.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1318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lt-LT" u="sng" dirty="0"/>
              <a:t>Kalbinio ugdymo pamokai</a:t>
            </a:r>
            <a:r>
              <a:rPr lang="lt-LT" dirty="0"/>
              <a:t>. Parašykite trumpą (nuo 50 iki 80 žodžių) publicistinį tekstą tema „Ar tikrai šiuolaikiniai paaugliai jau gimsta su kompiuteriu rankose?“.</a:t>
            </a:r>
          </a:p>
          <a:p>
            <a:pPr algn="just"/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Paulius, Virginijus ir Karolina</a:t>
            </a:r>
            <a:r>
              <a:rPr lang="lt-LT" dirty="0"/>
              <a:t> rašo 30–50 žodžių apimties publicistinį tekstą, o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Egidijus</a:t>
            </a:r>
            <a:r>
              <a:rPr lang="lt-LT" dirty="0"/>
              <a:t> – tik išsamiai raštu atsako į rašinio temoje suformuluotą klausimą: ar tikrai šiuolaikiniai paaugliai jau gimsta su kompiuteriu rankose?</a:t>
            </a:r>
          </a:p>
        </p:txBody>
      </p:sp>
    </p:spTree>
    <p:extLst>
      <p:ext uri="{BB962C8B-B14F-4D97-AF65-F5344CB8AC3E}">
        <p14:creationId xmlns:p14="http://schemas.microsoft.com/office/powerpoint/2010/main" val="245636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lt-LT" sz="6000" dirty="0" smtClean="0"/>
          </a:p>
          <a:p>
            <a:pPr marL="0" indent="0" algn="ctr">
              <a:buNone/>
            </a:pPr>
            <a:r>
              <a:rPr lang="lt-LT" sz="6000" dirty="0" smtClean="0"/>
              <a:t>Geros dienos </a:t>
            </a:r>
            <a:r>
              <a:rPr lang="lt-LT" sz="6000" dirty="0" smtClean="0">
                <a:sym typeface="Wingdings" pitchFamily="2" charset="2"/>
              </a:rPr>
              <a:t></a:t>
            </a:r>
            <a:endParaRPr lang="lt-LT" sz="6000" dirty="0"/>
          </a:p>
        </p:txBody>
      </p:sp>
    </p:spTree>
    <p:extLst>
      <p:ext uri="{BB962C8B-B14F-4D97-AF65-F5344CB8AC3E}">
        <p14:creationId xmlns:p14="http://schemas.microsoft.com/office/powerpoint/2010/main" val="31043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šdailintas">
  <a:themeElements>
    <a:clrScheme name="Išdailinta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Išdailinta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Išdailinta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139</TotalTime>
  <Words>450</Words>
  <Application>Microsoft Office PowerPoint</Application>
  <PresentationFormat>Demonstracija ekrane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Išdailintas</vt:lpstr>
      <vt:lpstr>Pamokos tema –  žinių apie lietuvių kalbos funkcinius stilius įtvirtinimas </vt:lpstr>
      <vt:lpstr>PowerPoint pristatymas</vt:lpstr>
      <vt:lpstr>Vertinimo kriterijai pamokoje</vt:lpstr>
      <vt:lpstr>„Steigiu įmonę“</vt:lpstr>
      <vt:lpstr>„Įmonės“ prisistatymo kūrimas  (15 min.) </vt:lpstr>
      <vt:lpstr>Darbų pristatymai (5 min.)</vt:lpstr>
      <vt:lpstr>Individualus darbas (10 min.)</vt:lpstr>
      <vt:lpstr>Siekiantys maksimalaus įvertinimo, pildo visą lentelę. Visiems privaloma – pirma grafa</vt:lpstr>
      <vt:lpstr>Kam sekasi sunkiau, pildo mažesnę lentelę</vt:lpstr>
      <vt:lpstr>PowerPoint pristatymas</vt:lpstr>
      <vt:lpstr>Tai kaip mums šiandien sekėsi?</vt:lpstr>
      <vt:lpstr>Namų darbai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Pamokos tema:  žinių apie lietuvių kalbos funkcinius stilius įtvirtinimas;</dc:title>
  <dc:creator>Mokyt. Malcevičius</dc:creator>
  <cp:lastModifiedBy>Mindes</cp:lastModifiedBy>
  <cp:revision>13</cp:revision>
  <dcterms:created xsi:type="dcterms:W3CDTF">2015-01-13T09:21:18Z</dcterms:created>
  <dcterms:modified xsi:type="dcterms:W3CDTF">2015-01-15T17:40:06Z</dcterms:modified>
</cp:coreProperties>
</file>