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1" r:id="rId9"/>
    <p:sldId id="276" r:id="rId10"/>
    <p:sldId id="264" r:id="rId11"/>
    <p:sldId id="269" r:id="rId12"/>
    <p:sldId id="270" r:id="rId13"/>
    <p:sldId id="265" r:id="rId14"/>
    <p:sldId id="26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E0D2C-4D87-44AE-9193-42E9A2A34EBC}" type="datetimeFigureOut">
              <a:rPr lang="en-US" smtClean="0"/>
              <a:pPr/>
              <a:t>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09F20-FCC9-4D65-BFF8-5E51C2199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	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INTEGRUOTA LIETUVIŲ KALBOS IR GEOGRAFIJOS PAMOKA 7  KLASĖJE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lt-LT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2013-12-03</a:t>
            </a:r>
          </a:p>
          <a:p>
            <a:endParaRPr lang="en-US" sz="2000" dirty="0" smtClean="0"/>
          </a:p>
          <a:p>
            <a:r>
              <a:rPr lang="en-US" sz="2000" dirty="0" smtClean="0"/>
              <a:t>Lietuvi</a:t>
            </a:r>
            <a:r>
              <a:rPr lang="lt-LT" sz="2000" dirty="0" smtClean="0"/>
              <a:t>ų kalbos mokytoja </a:t>
            </a:r>
            <a:endParaRPr lang="en-US" sz="2000" dirty="0" smtClean="0"/>
          </a:p>
          <a:p>
            <a:r>
              <a:rPr lang="lt-LT" sz="2000" dirty="0" smtClean="0"/>
              <a:t>Georgafijos </a:t>
            </a:r>
            <a:r>
              <a:rPr lang="lt-LT" sz="2000" dirty="0" smtClean="0"/>
              <a:t>mokytoja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Tema	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	</a:t>
            </a:r>
            <a:r>
              <a:rPr lang="lt-LT" b="1" dirty="0" smtClean="0"/>
              <a:t>Mokslo </a:t>
            </a:r>
            <a:r>
              <a:rPr lang="lt-LT" b="1" dirty="0"/>
              <a:t>tiesos ir situacijų </a:t>
            </a:r>
            <a:r>
              <a:rPr lang="lt-LT" b="1" dirty="0" smtClean="0"/>
              <a:t>įtampa</a:t>
            </a:r>
            <a:endParaRPr lang="en-US" b="1" dirty="0" smtClean="0"/>
          </a:p>
          <a:p>
            <a:pPr>
              <a:buNone/>
            </a:pPr>
            <a:r>
              <a:rPr lang="lt-LT" b="1" dirty="0" smtClean="0"/>
              <a:t> </a:t>
            </a:r>
            <a:r>
              <a:rPr lang="lt-LT" b="1" dirty="0"/>
              <a:t>Ž.Verno romane „Penkiolikos metų kapitonas</a:t>
            </a:r>
            <a:r>
              <a:rPr lang="lt-LT" b="1" dirty="0" smtClean="0"/>
              <a:t>“</a:t>
            </a:r>
            <a:endParaRPr lang="en-US" b="1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12405"/>
            <a:ext cx="46704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Uždaviniai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Mokiniai analizuos Ž.Verno romano ištraukas, aptars, kokio mokslo žinios jose pateikiamos, kaip jos padeda kurti situacijų įtampą.</a:t>
            </a:r>
            <a:endParaRPr lang="en-US" dirty="0"/>
          </a:p>
          <a:p>
            <a:r>
              <a:rPr lang="lt-LT" dirty="0"/>
              <a:t>Sužinos, kas yra termitai</a:t>
            </a:r>
            <a:r>
              <a:rPr lang="lt-LT" dirty="0" smtClean="0"/>
              <a:t>.</a:t>
            </a:r>
            <a:endParaRPr lang="en-US" dirty="0" smtClean="0"/>
          </a:p>
          <a:p>
            <a:r>
              <a:rPr lang="en-US" dirty="0" smtClean="0"/>
              <a:t>Steb</a:t>
            </a:r>
            <a:r>
              <a:rPr lang="lt-LT" dirty="0" smtClean="0"/>
              <a:t>ės demonstruojamus bandymus pagal kūrinyje aprašytas situacijas.</a:t>
            </a:r>
            <a:endParaRPr lang="en-US" dirty="0"/>
          </a:p>
          <a:p>
            <a:r>
              <a:rPr lang="lt-LT" dirty="0"/>
              <a:t>Atliks užduotis grupėse, ieškos romano ištraukose informacijos iš </a:t>
            </a:r>
            <a:r>
              <a:rPr lang="lt-LT" dirty="0" smtClean="0"/>
              <a:t>kitų mokslų – geografijos, fizikos</a:t>
            </a:r>
            <a:r>
              <a:rPr lang="lt-LT" dirty="0"/>
              <a:t>, pieš schemas pagal skaitomą tekstą.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Vertinimas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Vertinimas pažymiu į kaupiamąjį vertinimą, atsakymų komentavimas, koregavimas, paskatinimas.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SITUACIJA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Ankstesnėje pamokoje kalbėta apie romano  „Penkiolikos metų kapitonas“ svarbiausius kūrinio elementus, aptartas svarbiausio kūrinio veikėjo paveikslas.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EIGA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43202027"/>
              </p:ext>
            </p:extLst>
          </p:nvPr>
        </p:nvGraphicFramePr>
        <p:xfrm>
          <a:off x="457200" y="1052736"/>
          <a:ext cx="8229600" cy="5666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074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Mokytojo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Mokinių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Pasiekimai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8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lt-LT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Įvadinis pokalbis.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Paskelbiami pamokos uždaviniai ir mokiniai kviečiami prisiminti skaitytų kūrinio ištraukų turinį.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Klausimai, susiję su romano tipu, pagrindinio veikėjo paveikslu.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N.d. tikrinimas.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Daroma prielaida, kad kūrinys žavi situacijų įtaigumu. To priežastis- informacija iš kitų </a:t>
                      </a: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mokslų.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t-LT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Mokiniai prisimena </a:t>
                      </a:r>
                      <a:r>
                        <a:rPr lang="lt-LT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literatūros </a:t>
                      </a: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sąvokas, aptaria namų darbus.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t-LT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 Mokiniai prisimena </a:t>
                      </a:r>
                      <a:r>
                        <a:rPr lang="lt-LT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literatūros </a:t>
                      </a: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sąvokas, aptaria namų darbus.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EIGA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32794112"/>
              </p:ext>
            </p:extLst>
          </p:nvPr>
        </p:nvGraphicFramePr>
        <p:xfrm>
          <a:off x="457200" y="980728"/>
          <a:ext cx="8229600" cy="6835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071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Mokytojo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Times New Roman"/>
                          <a:ea typeface="Times New Roman"/>
                          <a:cs typeface="Times New Roman"/>
                        </a:rPr>
                        <a:t>Mokinių veikla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Pasiekimai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281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latin typeface="Times New Roman"/>
                          <a:ea typeface="Times New Roman"/>
                          <a:cs typeface="Times New Roman"/>
                        </a:rPr>
                        <a:t>2. Aiškinimas.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r>
                        <a:rPr lang="lt-LT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Kalbama apie termitus, aiškinama, kas tai. Rodomos pateiktys.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lt-LT" sz="18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Aiškinamasi, kaip kūrinyje rašytojas kalba apie termitus: kas panašaus, kokie skirtumai.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Klausiama, kokios dar mokslo srities informacija kūrinio siužetą daro intriguojantį</a:t>
                      </a: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lt-LT" sz="18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r>
                        <a:rPr kumimoji="0" lang="lt-LT" sz="18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Demonstruoja,</a:t>
                      </a:r>
                      <a:r>
                        <a:rPr lang="lt-LT" sz="1800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kaip kūrinyje įvardinti fizikos reiškiniai ,,patikrinami“ kasdieninėje aplinkoje.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Mokiniai klauso aiškinimo apie termitus.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Mokiniai skaito ištraukas iš kūrinio, jas komentuoja. 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Įvardijama </a:t>
                      </a: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geografija, fizika</a:t>
                      </a: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jos reiškiniai</a:t>
                      </a: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Stebi mokytojos demonstruojamus bandymus.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Ugdo atidaus klausymo įgūdžius.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latin typeface="Times New Roman"/>
                          <a:ea typeface="Times New Roman"/>
                          <a:cs typeface="Times New Roman"/>
                        </a:rPr>
                        <a:t>Mokosi glaustai pateikti medžiagą, ugdo IT naudojimo įgūdžius, viešojo kalbėjimo įgūdžius. Mokosi išklausyti kito nuomonę</a:t>
                      </a:r>
                      <a:r>
                        <a:rPr lang="lt-LT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Mokosi pritaikyti ir patikrinti teorines žinias atlikdami paprasčiausius bandymus.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BANDYMAS.</a:t>
            </a:r>
            <a:r>
              <a:rPr lang="lt-LT" sz="3200" dirty="0"/>
              <a:t> </a:t>
            </a:r>
            <a:r>
              <a:rPr lang="lt-LT" sz="3200" dirty="0">
                <a:solidFill>
                  <a:srgbClr val="FF0000"/>
                </a:solidFill>
              </a:rPr>
              <a:t>Vanduo ir atmosferos slėgis</a:t>
            </a:r>
            <a:br>
              <a:rPr lang="lt-LT" sz="3200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lt-LT" sz="2800" dirty="0" smtClean="0"/>
              <a:t>	Į plastikinį butelį, kurio dugne pradurta keletas skylučių, pripilama vandens.Butelio kaklelis užspaudžiamas pirštu ir atidengiamos  skylutės. Vanduo nebėga dėl oro slėgio į butelio angeles apačioje.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36912"/>
            <a:ext cx="4579800" cy="3433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BANDYMAS.</a:t>
            </a:r>
            <a:r>
              <a:rPr lang="en-US" sz="3600" dirty="0" err="1" smtClean="0">
                <a:solidFill>
                  <a:srgbClr val="FF0000"/>
                </a:solidFill>
              </a:rPr>
              <a:t>Vanduo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ir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oro</a:t>
            </a:r>
            <a:r>
              <a:rPr lang="en-US" sz="3600" dirty="0">
                <a:solidFill>
                  <a:srgbClr val="FF0000"/>
                </a:solidFill>
              </a:rPr>
              <a:t> t</a:t>
            </a:r>
            <a:r>
              <a:rPr lang="lt-LT" sz="3600" dirty="0">
                <a:solidFill>
                  <a:srgbClr val="FF0000"/>
                </a:solidFill>
              </a:rPr>
              <a:t>ū</a:t>
            </a:r>
            <a:r>
              <a:rPr lang="en-US" sz="3600" dirty="0" err="1">
                <a:solidFill>
                  <a:srgbClr val="FF0000"/>
                </a:solidFill>
              </a:rPr>
              <a:t>ris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lt-LT" sz="3600" dirty="0">
                <a:solidFill>
                  <a:srgbClr val="FF0000"/>
                </a:solidFill>
              </a:rPr>
              <a:t>bei slėgis</a:t>
            </a:r>
            <a:br>
              <a:rPr lang="lt-LT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lt-LT" sz="2800" dirty="0" smtClean="0"/>
              <a:t>Į indą įdedama  stiklinė ir pripildoma vandens. Į stiklinę vanduo nepatenka, nes jos viduje vietą užėmęs oras.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33337"/>
            <a:ext cx="5667611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240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EIGA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55134470"/>
              </p:ext>
            </p:extLst>
          </p:nvPr>
        </p:nvGraphicFramePr>
        <p:xfrm>
          <a:off x="457200" y="980728"/>
          <a:ext cx="8229600" cy="5305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258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Mokytojo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Times New Roman"/>
                          <a:ea typeface="Times New Roman"/>
                          <a:cs typeface="Times New Roman"/>
                        </a:rPr>
                        <a:t>Mokinių veikla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Pasiekimai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79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dirty="0">
                          <a:latin typeface="Times New Roman"/>
                          <a:ea typeface="Times New Roman"/>
                        </a:rPr>
                        <a:t>3. Grupinis darbas.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u="sng" dirty="0" smtClean="0">
                          <a:latin typeface="Times New Roman"/>
                          <a:ea typeface="Times New Roman"/>
                        </a:rPr>
                        <a:t>L.</a:t>
                      </a:r>
                      <a:r>
                        <a:rPr lang="en-US" sz="1600" u="sng" baseline="0" dirty="0" smtClean="0">
                          <a:latin typeface="Times New Roman"/>
                          <a:ea typeface="Times New Roman"/>
                        </a:rPr>
                        <a:t> G.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Paaiškinama grupinio darbo užduotis, skiriamas jos atlikimo laikas. 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Užduotis – skaitant kūrinio ištraukas, piešiama schema, kuri padeda išsiaiškinti kai kuriuos fizikos mokslo dėsnius.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Mokiniai atlieka užduotį grupėmis: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suranda tekste ir kartu su lietuvių kalbos mokytoja nusprendžia, kurios kūrinio ištraukos taikliausiai kalba apie fizikos dėsnius;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0020" algn="l"/>
                        </a:tabLs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braižo pagal teksto informaciją schemas;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0020" algn="l"/>
                        </a:tabLs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rašo iš teksto sakinius, jų fragmentus, kurie yra susiję su fizikos dėsniais;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" algn="l"/>
                        </a:tabLs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pasirengia pakomentuoti darbus.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t-LT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Times New Roman"/>
                          <a:cs typeface="Times New Roman"/>
                        </a:rPr>
                        <a:t> Mokiniai </a:t>
                      </a:r>
                      <a:r>
                        <a:rPr lang="lt-LT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dirba grupėse.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 grupėse</a:t>
            </a:r>
            <a:endParaRPr lang="en-US" dirty="0"/>
          </a:p>
        </p:txBody>
      </p:sp>
      <p:pic>
        <p:nvPicPr>
          <p:cNvPr id="4" name="Content Placeholder 3" descr="SAM_17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020" y="1600200"/>
            <a:ext cx="681595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 grupėse</a:t>
            </a:r>
            <a:endParaRPr lang="en-US" dirty="0"/>
          </a:p>
        </p:txBody>
      </p:sp>
      <p:pic>
        <p:nvPicPr>
          <p:cNvPr id="4" name="Content Placeholder 3" descr="SAM_17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7506" y="1600200"/>
            <a:ext cx="758898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EIGA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8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29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Mokytojo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Times New Roman"/>
                          <a:ea typeface="Times New Roman"/>
                          <a:cs typeface="Times New Roman"/>
                        </a:rPr>
                        <a:t>Mokinių veikla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Pasiekimai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219200" algn="l"/>
                        </a:tabLst>
                      </a:pPr>
                      <a:r>
                        <a:rPr lang="lt-LT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4. Įtvirtinimas.	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u="sng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L.G.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Išklauso ir komentuoja grupių  atliktus darbus, paaiškina sąvokas, koreguoja atsakymus.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Mokiniai pristato ir komentuoja savo darbus.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Moka glaustai ir tiksliai perteikti informaciją, suvokia tarpdalykinių ryšių svarbą, integracijos reikšmę.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PAMOKOS EIGA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73423220"/>
              </p:ext>
            </p:extLst>
          </p:nvPr>
        </p:nvGraphicFramePr>
        <p:xfrm>
          <a:off x="457200" y="1600200"/>
          <a:ext cx="8229600" cy="468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29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Mokytojo veikla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Times New Roman"/>
                          <a:ea typeface="Times New Roman"/>
                          <a:cs typeface="Times New Roman"/>
                        </a:rPr>
                        <a:t>Mokinių veikla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Times New Roman"/>
                          <a:ea typeface="Times New Roman"/>
                          <a:cs typeface="Times New Roman"/>
                        </a:rPr>
                        <a:t>Pasiekimai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5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dirty="0">
                          <a:latin typeface="Times New Roman"/>
                          <a:ea typeface="Times New Roman"/>
                        </a:rPr>
                        <a:t>5. Apibendrinimas.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Times New Roman"/>
                        </a:rPr>
                        <a:t>Išklausomos mokinių mintys ir apibendrinimai. Įvertinami aktyviausiai pamokoje dalyvavę mokiniai.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dirty="0" smtClean="0">
                          <a:latin typeface="Times New Roman"/>
                          <a:ea typeface="Times New Roman"/>
                        </a:rPr>
                        <a:t>6.Įvertinimas.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600" b="1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Times New Roman"/>
                        </a:rPr>
                        <a:t>Mokiniai nusprendžia, kuriai grupei sekėsi dirbti ir kodėl. 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/>
                          <a:ea typeface="Times New Roman"/>
                        </a:rPr>
                        <a:t>Atidžiai klauso klasės draugų atsakymų, juos papildo, komentuoja, vertina.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65732"/>
            <a:ext cx="3480615" cy="261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P.S. </a:t>
            </a:r>
            <a:r>
              <a:rPr lang="lt-LT" dirty="0" smtClean="0"/>
              <a:t>Mokytojų </a:t>
            </a:r>
            <a:r>
              <a:rPr lang="lt-LT" dirty="0" smtClean="0"/>
              <a:t>savijauta </a:t>
            </a:r>
            <a:br>
              <a:rPr lang="lt-LT" dirty="0" smtClean="0"/>
            </a:br>
            <a:r>
              <a:rPr lang="lt-LT" dirty="0" smtClean="0"/>
              <a:t>prieš pamoką ir po  pamokos</a:t>
            </a:r>
            <a:endParaRPr lang="en-US" dirty="0"/>
          </a:p>
        </p:txBody>
      </p:sp>
      <p:pic>
        <p:nvPicPr>
          <p:cNvPr id="4" name="Content Placeholder 3" descr="Pedagogai -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907110"/>
            <a:ext cx="6624736" cy="3999078"/>
          </a:xfrm>
        </p:spPr>
      </p:pic>
    </p:spTree>
    <p:extLst>
      <p:ext uri="{BB962C8B-B14F-4D97-AF65-F5344CB8AC3E}">
        <p14:creationId xmlns="" xmlns:p14="http://schemas.microsoft.com/office/powerpoint/2010/main" val="6993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537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INTEGRUOTA LIETUVIŲ KALBOS IR GEOGRAFIJOS PAMOKA 7  KLASĖJE      </vt:lpstr>
      <vt:lpstr>Tema  </vt:lpstr>
      <vt:lpstr>Uždaviniai </vt:lpstr>
      <vt:lpstr>Vertinimas </vt:lpstr>
      <vt:lpstr>PAMOKOS SITUACIJA </vt:lpstr>
      <vt:lpstr>PAMOKOS EIGA </vt:lpstr>
      <vt:lpstr>PAMOKOS EIGA </vt:lpstr>
      <vt:lpstr>BANDYMAS. Vanduo ir atmosferos slėgis </vt:lpstr>
      <vt:lpstr>BANDYMAS.Vanduo ir oro tūris bei slėgis </vt:lpstr>
      <vt:lpstr>PAMOKOS EIGA </vt:lpstr>
      <vt:lpstr>Darbas grupėse</vt:lpstr>
      <vt:lpstr>Darbas grupėse</vt:lpstr>
      <vt:lpstr>PAMOKOS EIGA </vt:lpstr>
      <vt:lpstr>PAMOKOS EIGA </vt:lpstr>
      <vt:lpstr>P.S. Mokytojų savijauta  prieš pamoką ir po  pamokos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INTEGRUOTA LIETUVIŲ KALBOS IR GEOGRAFIJOS PAMOKA 7  KLASĖJE</dc:title>
  <dc:creator>Arnas</dc:creator>
  <cp:lastModifiedBy>Arnas</cp:lastModifiedBy>
  <cp:revision>12</cp:revision>
  <dcterms:created xsi:type="dcterms:W3CDTF">2014-12-11T07:39:19Z</dcterms:created>
  <dcterms:modified xsi:type="dcterms:W3CDTF">2015-01-04T11:38:44Z</dcterms:modified>
</cp:coreProperties>
</file>