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65" r:id="rId3"/>
    <p:sldId id="258" r:id="rId4"/>
    <p:sldId id="262" r:id="rId5"/>
    <p:sldId id="259" r:id="rId6"/>
    <p:sldId id="261" r:id="rId7"/>
    <p:sldId id="263" r:id="rId8"/>
    <p:sldId id="260" r:id="rId9"/>
    <p:sldId id="264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A9AAF-F01E-4052-A1D9-2E86E100B35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8C20E-C4ED-41D2-98DD-D82D1B370F0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34450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Antraštė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cxnSp>
        <p:nvCxnSpPr>
          <p:cNvPr id="8" name="Tiesioji jungtis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a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os vietos rezervavimo ženklas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6" name="Poraštės vietos rezervavimo ženklas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cxnSp>
        <p:nvCxnSpPr>
          <p:cNvPr id="7" name="Tiesioji jungtis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2" name="Turinio vietos rezervavimo ženkla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4" name="Turinio vietos rezervavimo ženkla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cxnSp>
        <p:nvCxnSpPr>
          <p:cNvPr id="10" name="Tiesioji jungtis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iesioji jungtis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urinio vietos rezervavimo ženklas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1" name="Antraštė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3526CC5-FC78-45AA-9ED2-DDF55863B899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5B2856D-A6FB-4623-BCB7-F7F3AD2F1B2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Mikėnai, Kreta, linijinis A, </a:t>
            </a:r>
            <a:r>
              <a:rPr lang="lt-LT" dirty="0" err="1" smtClean="0"/>
              <a:t>linijinis</a:t>
            </a:r>
            <a:r>
              <a:rPr lang="lt-LT" dirty="0" smtClean="0"/>
              <a:t> B šriftai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Graikų kalba seniausiuoju paliudytu egzistavimo periodu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00034" y="2071678"/>
            <a:ext cx="8229600" cy="2286016"/>
          </a:xfrm>
        </p:spPr>
        <p:txBody>
          <a:bodyPr/>
          <a:lstStyle/>
          <a:p>
            <a:r>
              <a:rPr lang="en-US" dirty="0" smtClean="0"/>
              <a:t>Ra</a:t>
            </a:r>
            <a:r>
              <a:rPr lang="lt-LT" dirty="0" err="1" smtClean="0"/>
              <a:t>što</a:t>
            </a:r>
            <a:r>
              <a:rPr lang="lt-LT" dirty="0" smtClean="0"/>
              <a:t> paminklai Kretoje, linijinis A raštas</a:t>
            </a:r>
          </a:p>
          <a:p>
            <a:r>
              <a:rPr lang="lt-LT" dirty="0" smtClean="0"/>
              <a:t>Mikėnų epocha, teritorija, kultūros centrai</a:t>
            </a:r>
          </a:p>
          <a:p>
            <a:r>
              <a:rPr lang="lt-LT" dirty="0" smtClean="0"/>
              <a:t>Linijinis B raštas, jo iššifravimas</a:t>
            </a:r>
          </a:p>
          <a:p>
            <a:r>
              <a:rPr lang="lt-LT" dirty="0" smtClean="0"/>
              <a:t>Mikėnų laikotarpio graikų kalbos ypatybės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Planas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imagesCAH1VAB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214290"/>
            <a:ext cx="3462463" cy="2428892"/>
          </a:xfrm>
          <a:prstGeom prst="rect">
            <a:avLst/>
          </a:prstGeom>
        </p:spPr>
      </p:pic>
      <p:pic>
        <p:nvPicPr>
          <p:cNvPr id="5" name="Paveikslėlis 4" descr="linea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142852"/>
            <a:ext cx="3145128" cy="47815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43372" y="2071678"/>
            <a:ext cx="216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1</a:t>
            </a:r>
          </a:p>
          <a:p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5715008" y="44291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2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4643438" y="5143512"/>
            <a:ext cx="432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dirty="0" err="1" smtClean="0"/>
              <a:t>Faisto</a:t>
            </a:r>
            <a:r>
              <a:rPr lang="lt-LT" dirty="0" smtClean="0"/>
              <a:t> diskas (Kreta, </a:t>
            </a:r>
            <a:r>
              <a:rPr lang="lt-LT" dirty="0" err="1" smtClean="0"/>
              <a:t>Faistas</a:t>
            </a:r>
            <a:r>
              <a:rPr lang="lt-LT" dirty="0" smtClean="0"/>
              <a:t>, rastas 1908, apie 1200 m. pr. Kr.)</a:t>
            </a:r>
          </a:p>
          <a:p>
            <a:pPr marL="342900" indent="-342900">
              <a:buAutoNum type="arabicPeriod"/>
            </a:pPr>
            <a:r>
              <a:rPr lang="lt-LT" dirty="0" smtClean="0"/>
              <a:t>Molio plokštelė su linijinio A rašto įrašu</a:t>
            </a:r>
          </a:p>
          <a:p>
            <a:pPr marL="342900" indent="-342900">
              <a:buAutoNum type="arabicPeriod"/>
            </a:pPr>
            <a:r>
              <a:rPr lang="lt-LT" dirty="0" smtClean="0"/>
              <a:t>Kretos hieroglifai.</a:t>
            </a:r>
            <a:endParaRPr lang="lt-LT" dirty="0"/>
          </a:p>
        </p:txBody>
      </p:sp>
      <p:pic>
        <p:nvPicPr>
          <p:cNvPr id="9" name="Paveikslėlis 8" descr="cretan_hieroglyphs_seal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2928934"/>
            <a:ext cx="3905244" cy="2655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Linijinis A raštas nekoduoja graikų kalbos. Ta kalba dažnai vadinama </a:t>
            </a:r>
            <a:r>
              <a:rPr lang="lt-LT" dirty="0" err="1" smtClean="0"/>
              <a:t>pelasgų</a:t>
            </a:r>
            <a:r>
              <a:rPr lang="lt-LT" dirty="0" smtClean="0"/>
              <a:t> arba </a:t>
            </a:r>
            <a:r>
              <a:rPr lang="lt-LT" dirty="0" err="1" smtClean="0"/>
              <a:t>minojine</a:t>
            </a:r>
            <a:r>
              <a:rPr lang="lt-LT" dirty="0" smtClean="0"/>
              <a:t>.</a:t>
            </a:r>
          </a:p>
          <a:p>
            <a:r>
              <a:rPr lang="lt-LT" dirty="0" smtClean="0"/>
              <a:t>Linijinio A pagrindu buvo sudarytas linijinis B. Fonetinė šių šriftų transkripcija skiriasi tik apie 10%, taigi linijinį A iš dalies įmanoma skaityti, bet ne suprasti.</a:t>
            </a:r>
          </a:p>
          <a:p>
            <a:endParaRPr lang="lt-LT" dirty="0" smtClean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Linijinis A raštas</a:t>
            </a:r>
            <a:endParaRPr lang="lt-LT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/>
        </p:nvGraphicFramePr>
        <p:xfrm>
          <a:off x="755576" y="4509120"/>
          <a:ext cx="784887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1"/>
                <a:gridCol w="2616291"/>
                <a:gridCol w="2616291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Rašymo sistema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Vieta 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Laikas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Kretos hieroglifai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Kreta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iki XVI</a:t>
                      </a:r>
                      <a:r>
                        <a:rPr lang="lt-LT" baseline="0" dirty="0" smtClean="0"/>
                        <a:t> a. pr. Kr.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Linijinis A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Kreta, salos, </a:t>
                      </a:r>
                      <a:r>
                        <a:rPr lang="lt-LT" dirty="0" err="1" smtClean="0"/>
                        <a:t>Lakonija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XIX – XV a. pr. Kr.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Linijinis B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Kreta, Pilas, Mikėnai...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XV – XIII a. pr. Kr.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Geography_Linear_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4392488" cy="3101097"/>
          </a:xfrm>
          <a:prstGeom prst="rect">
            <a:avLst/>
          </a:prstGeom>
        </p:spPr>
      </p:pic>
      <p:pic>
        <p:nvPicPr>
          <p:cNvPr id="3" name="Paveikslėlis 2" descr="Linear_B_Inscriptio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861048"/>
            <a:ext cx="3533478" cy="2160240"/>
          </a:xfrm>
          <a:prstGeom prst="rect">
            <a:avLst/>
          </a:prstGeom>
        </p:spPr>
      </p:pic>
      <p:pic>
        <p:nvPicPr>
          <p:cNvPr id="4" name="Paveikslėlis 3" descr="Linear_B_Characte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260648"/>
            <a:ext cx="3586114" cy="39459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67944" y="30689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1</a:t>
            </a:r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3419872" y="57332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2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16416" y="386104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3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5976" y="4653136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dirty="0" smtClean="0"/>
              <a:t>Vietovės, kuriose rasta linijinio B rašto įrašų.</a:t>
            </a:r>
          </a:p>
          <a:p>
            <a:pPr marL="342900" indent="-342900">
              <a:buAutoNum type="arabicPeriod"/>
            </a:pPr>
            <a:r>
              <a:rPr lang="lt-LT" dirty="0" smtClean="0"/>
              <a:t>Linijinio B rašto pavyzdžiai.</a:t>
            </a:r>
          </a:p>
          <a:p>
            <a:pPr marL="342900" indent="-342900">
              <a:buAutoNum type="arabicPeriod"/>
            </a:pPr>
            <a:r>
              <a:rPr lang="lt-LT" dirty="0" smtClean="0"/>
              <a:t>Linijinio B rašto ženklai.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50912"/>
          </a:xfrm>
        </p:spPr>
        <p:txBody>
          <a:bodyPr/>
          <a:lstStyle/>
          <a:p>
            <a:r>
              <a:rPr lang="lt-LT" dirty="0" smtClean="0"/>
              <a:t>Linijinis B raštas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256584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Vartotas Kretoje ir Peloponese </a:t>
            </a:r>
            <a:r>
              <a:rPr lang="lt-LT" dirty="0" err="1" smtClean="0"/>
              <a:t>mikėniškosios</a:t>
            </a:r>
            <a:r>
              <a:rPr lang="lt-LT" dirty="0" smtClean="0"/>
              <a:t> kultūros vietovėse XV – XIII a. pr. Kr.</a:t>
            </a:r>
          </a:p>
          <a:p>
            <a:r>
              <a:rPr lang="lt-LT" dirty="0" smtClean="0"/>
              <a:t>~ 90 simbolių, reiškiančių skiemenis, yra ir </a:t>
            </a:r>
            <a:r>
              <a:rPr lang="lt-LT" dirty="0" err="1" smtClean="0"/>
              <a:t>ideogramų</a:t>
            </a:r>
            <a:r>
              <a:rPr lang="lt-LT" dirty="0" smtClean="0"/>
              <a:t>.</a:t>
            </a:r>
          </a:p>
          <a:p>
            <a:r>
              <a:rPr lang="lt-LT" dirty="0" smtClean="0"/>
              <a:t>Nežymimi galiniai skiemens priebalsiai, o kiekvienas balsis </a:t>
            </a:r>
            <a:r>
              <a:rPr lang="lt-LT" dirty="0" smtClean="0"/>
              <a:t>jungiamas </a:t>
            </a:r>
            <a:r>
              <a:rPr lang="lt-LT" dirty="0" smtClean="0"/>
              <a:t>su vienu priebalsiu.</a:t>
            </a:r>
          </a:p>
          <a:p>
            <a:r>
              <a:rPr lang="lt-LT" dirty="0" smtClean="0"/>
              <a:t>Nežymima </a:t>
            </a:r>
            <a:r>
              <a:rPr lang="lt-LT" dirty="0" smtClean="0"/>
              <a:t>ilgųjų ir trumpųjų balsių </a:t>
            </a:r>
            <a:r>
              <a:rPr lang="lt-LT" dirty="0" smtClean="0"/>
              <a:t>skirtis </a:t>
            </a:r>
            <a:endParaRPr lang="lt-LT" dirty="0" smtClean="0"/>
          </a:p>
          <a:p>
            <a:r>
              <a:rPr lang="lt-LT" dirty="0" smtClean="0"/>
              <a:t>Nežymima </a:t>
            </a:r>
            <a:r>
              <a:rPr lang="lt-LT" dirty="0" err="1" smtClean="0"/>
              <a:t>aspiruotų</a:t>
            </a:r>
            <a:r>
              <a:rPr lang="lt-LT" dirty="0" smtClean="0"/>
              <a:t> ir </a:t>
            </a:r>
            <a:r>
              <a:rPr lang="lt-LT" dirty="0" err="1" smtClean="0"/>
              <a:t>neaspiruotų</a:t>
            </a:r>
            <a:r>
              <a:rPr lang="lt-LT" dirty="0" smtClean="0"/>
              <a:t> priebalsių skirtis: </a:t>
            </a:r>
            <a:r>
              <a:rPr lang="el-GR" dirty="0" smtClean="0"/>
              <a:t>θήκη =</a:t>
            </a:r>
            <a:r>
              <a:rPr lang="lt-LT" dirty="0" smtClean="0"/>
              <a:t> te-</a:t>
            </a:r>
            <a:r>
              <a:rPr lang="lt-LT" dirty="0" err="1" smtClean="0"/>
              <a:t>ke</a:t>
            </a:r>
            <a:r>
              <a:rPr lang="lt-LT" dirty="0" smtClean="0"/>
              <a:t>.</a:t>
            </a:r>
          </a:p>
          <a:p>
            <a:r>
              <a:rPr lang="lt-LT" dirty="0" smtClean="0"/>
              <a:t>Painiojamos </a:t>
            </a:r>
            <a:r>
              <a:rPr lang="el-GR" dirty="0" smtClean="0"/>
              <a:t>λ </a:t>
            </a:r>
            <a:r>
              <a:rPr lang="lt-LT" dirty="0" smtClean="0"/>
              <a:t>ir </a:t>
            </a:r>
            <a:r>
              <a:rPr lang="el-GR" dirty="0" smtClean="0"/>
              <a:t>ρ</a:t>
            </a:r>
            <a:r>
              <a:rPr lang="lt-LT" dirty="0" smtClean="0"/>
              <a:t>:</a:t>
            </a:r>
            <a:r>
              <a:rPr lang="el-GR" dirty="0" smtClean="0"/>
              <a:t> λευκός =</a:t>
            </a:r>
            <a:r>
              <a:rPr lang="lt-LT" dirty="0" smtClean="0"/>
              <a:t> </a:t>
            </a:r>
            <a:r>
              <a:rPr lang="lt-LT" dirty="0" err="1" smtClean="0"/>
              <a:t>reu-ko.</a:t>
            </a:r>
            <a:endParaRPr lang="lt-LT" dirty="0" smtClean="0"/>
          </a:p>
          <a:p>
            <a:r>
              <a:rPr lang="lt-LT" dirty="0" smtClean="0"/>
              <a:t>Neskiemeninis i nesuvokiamas kaip diftongas: </a:t>
            </a:r>
            <a:r>
              <a:rPr lang="el-GR" dirty="0" smtClean="0"/>
              <a:t>ποιμήν = </a:t>
            </a:r>
            <a:r>
              <a:rPr lang="lt-LT" dirty="0" smtClean="0"/>
              <a:t>po-me.</a:t>
            </a:r>
          </a:p>
          <a:p>
            <a:r>
              <a:rPr lang="lt-LT" dirty="0" smtClean="0"/>
              <a:t>Jei susiduria 2 priebalsiai, po pirmojo įrašomas toliau sekantis balsis: </a:t>
            </a:r>
            <a:r>
              <a:rPr lang="el-GR" dirty="0" smtClean="0"/>
              <a:t>χρυσός = </a:t>
            </a:r>
            <a:r>
              <a:rPr lang="lt-LT" dirty="0" err="1" smtClean="0"/>
              <a:t>ku-ru-so,</a:t>
            </a:r>
            <a:r>
              <a:rPr lang="lt-LT" dirty="0" smtClean="0"/>
              <a:t> </a:t>
            </a:r>
            <a:r>
              <a:rPr lang="el-GR" dirty="0" smtClean="0"/>
              <a:t>τρίπους = </a:t>
            </a:r>
            <a:r>
              <a:rPr lang="lt-LT" dirty="0" err="1" smtClean="0"/>
              <a:t>ti-ri-po.</a:t>
            </a:r>
            <a:endParaRPr lang="lt-LT" dirty="0" smtClean="0"/>
          </a:p>
          <a:p>
            <a:r>
              <a:rPr lang="lt-LT" dirty="0" smtClean="0"/>
              <a:t>Nežymimi [m] ir [n]: </a:t>
            </a:r>
            <a:r>
              <a:rPr lang="el-GR" dirty="0" smtClean="0"/>
              <a:t>πάντα = </a:t>
            </a:r>
            <a:r>
              <a:rPr lang="lt-LT" dirty="0" smtClean="0"/>
              <a:t>pa-ta, </a:t>
            </a:r>
            <a:r>
              <a:rPr lang="el-GR" dirty="0" smtClean="0"/>
              <a:t>αμφί = </a:t>
            </a:r>
            <a:r>
              <a:rPr lang="lt-LT" dirty="0" smtClean="0"/>
              <a:t>a-pi.</a:t>
            </a:r>
          </a:p>
          <a:p>
            <a:r>
              <a:rPr lang="lt-LT" dirty="0" smtClean="0"/>
              <a:t>Iššifruotas  1953  M. </a:t>
            </a:r>
            <a:r>
              <a:rPr lang="lt-LT" dirty="0" err="1" smtClean="0"/>
              <a:t>Ventris</a:t>
            </a:r>
            <a:r>
              <a:rPr lang="lt-LT" dirty="0" smtClean="0"/>
              <a:t> ir J. </a:t>
            </a:r>
            <a:r>
              <a:rPr lang="lt-LT" dirty="0" err="1" smtClean="0"/>
              <a:t>Chadwick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Daug archaizmų lyginant su </a:t>
            </a:r>
            <a:r>
              <a:rPr lang="lt-LT" dirty="0" smtClean="0"/>
              <a:t>senąja </a:t>
            </a:r>
            <a:r>
              <a:rPr lang="lt-LT" dirty="0" smtClean="0"/>
              <a:t>gr. k. – nepraleista </a:t>
            </a:r>
            <a:r>
              <a:rPr lang="el-GR" dirty="0" smtClean="0"/>
              <a:t>σ</a:t>
            </a:r>
            <a:r>
              <a:rPr lang="lt-LT" dirty="0" smtClean="0"/>
              <a:t>, beveik nėra balsių kontrakcijos.</a:t>
            </a:r>
          </a:p>
          <a:p>
            <a:r>
              <a:rPr lang="lt-LT" dirty="0" smtClean="0"/>
              <a:t>Kanceliarinė kalba, todėl </a:t>
            </a:r>
            <a:r>
              <a:rPr lang="lt-LT" dirty="0" err="1" smtClean="0"/>
              <a:t>variantinės</a:t>
            </a:r>
            <a:r>
              <a:rPr lang="lt-LT" dirty="0" smtClean="0"/>
              <a:t> formos palyginti retos ir nepadeda aiškiau susieti su kokiais nors dialektais, nors jie tuo metu jau turėjo būti.</a:t>
            </a:r>
          </a:p>
          <a:p>
            <a:r>
              <a:rPr lang="lt-LT" dirty="0" smtClean="0"/>
              <a:t>Žodynas – indoeuropietiški </a:t>
            </a:r>
            <a:r>
              <a:rPr lang="lt-LT" dirty="0" err="1" smtClean="0"/>
              <a:t>veldiniai</a:t>
            </a:r>
            <a:r>
              <a:rPr lang="lt-LT" dirty="0" smtClean="0"/>
              <a:t>, iš substrato perimti žodžiai ir skoliniai iš kaimynų.</a:t>
            </a:r>
          </a:p>
          <a:p>
            <a:r>
              <a:rPr lang="el-GR" dirty="0" smtClean="0"/>
              <a:t>Σ</a:t>
            </a:r>
            <a:r>
              <a:rPr lang="lt-LT" dirty="0" smtClean="0"/>
              <a:t> žodžio pradžioje jau kai kur virtusi [h] (spiritus </a:t>
            </a:r>
            <a:r>
              <a:rPr lang="lt-LT" dirty="0" err="1" smtClean="0"/>
              <a:t>asper</a:t>
            </a:r>
            <a:r>
              <a:rPr lang="lt-LT" dirty="0" smtClean="0"/>
              <a:t>).</a:t>
            </a:r>
          </a:p>
          <a:p>
            <a:r>
              <a:rPr lang="lt-LT" dirty="0" smtClean="0"/>
              <a:t>Dauguma </a:t>
            </a:r>
            <a:r>
              <a:rPr lang="lt-LT" dirty="0" err="1" smtClean="0"/>
              <a:t>vksm</a:t>
            </a:r>
            <a:r>
              <a:rPr lang="lt-LT" dirty="0" smtClean="0"/>
              <a:t>. formų be </a:t>
            </a:r>
            <a:r>
              <a:rPr lang="lt-LT" dirty="0" err="1" smtClean="0"/>
              <a:t>augmento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mtClean="0"/>
              <a:t>Mik</a:t>
            </a:r>
            <a:r>
              <a:rPr lang="lt-LT" dirty="0" err="1" smtClean="0"/>
              <a:t>ėnų</a:t>
            </a:r>
            <a:r>
              <a:rPr lang="lt-LT" dirty="0" smtClean="0"/>
              <a:t> laikotarpio graikų kalba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332656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endParaRPr lang="lt-LT" dirty="0" smtClean="0"/>
          </a:p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030560"/>
          </a:xfrm>
        </p:spPr>
        <p:txBody>
          <a:bodyPr/>
          <a:lstStyle/>
          <a:p>
            <a:r>
              <a:rPr lang="lt-LT" dirty="0" smtClean="0"/>
              <a:t>Skiemeninio rašto perskaitymas</a:t>
            </a:r>
            <a:endParaRPr lang="lt-LT" dirty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lt-LT" u="sng" dirty="0" smtClean="0"/>
              <a:t>	</a:t>
            </a:r>
            <a:r>
              <a:rPr lang="lt-LT" sz="3400" u="sng" dirty="0" smtClean="0"/>
              <a:t>Skiemeninis skaitymas</a:t>
            </a: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lt-LT" sz="3400" dirty="0" smtClean="0"/>
              <a:t>ta-ra-nu a-ja-me-</a:t>
            </a:r>
            <a:r>
              <a:rPr lang="lt-LT" sz="3400" dirty="0" err="1" smtClean="0"/>
              <a:t>no</a:t>
            </a:r>
            <a:r>
              <a:rPr lang="lt-LT" sz="3400" dirty="0" smtClean="0"/>
              <a:t> e-</a:t>
            </a:r>
            <a:r>
              <a:rPr lang="lt-LT" sz="3400" dirty="0" err="1" smtClean="0"/>
              <a:t>le-pa-te</a:t>
            </a:r>
            <a:r>
              <a:rPr lang="lt-LT" sz="3400" dirty="0" smtClean="0"/>
              <a:t>-jo a-to-</a:t>
            </a:r>
            <a:r>
              <a:rPr lang="lt-LT" sz="3400" dirty="0" err="1" smtClean="0"/>
              <a:t>ro-qo</a:t>
            </a:r>
            <a:r>
              <a:rPr lang="lt-LT" sz="3400" dirty="0" smtClean="0"/>
              <a:t> i-</a:t>
            </a:r>
            <a:r>
              <a:rPr lang="lt-LT" sz="3400" dirty="0" err="1" smtClean="0"/>
              <a:t>qo-qe</a:t>
            </a:r>
            <a:r>
              <a:rPr lang="lt-LT" sz="3400" dirty="0" smtClean="0"/>
              <a:t> po-</a:t>
            </a:r>
            <a:r>
              <a:rPr lang="lt-LT" sz="3400" dirty="0" err="1" smtClean="0"/>
              <a:t>lu-ro-de</a:t>
            </a:r>
            <a:r>
              <a:rPr lang="lt-LT" sz="3400" dirty="0" smtClean="0"/>
              <a:t>-</a:t>
            </a:r>
            <a:r>
              <a:rPr lang="lt-LT" sz="3400" dirty="0" err="1" smtClean="0"/>
              <a:t>qe</a:t>
            </a:r>
            <a:r>
              <a:rPr lang="lt-LT" sz="3400" dirty="0" smtClean="0"/>
              <a:t> po-</a:t>
            </a:r>
            <a:r>
              <a:rPr lang="lt-LT" sz="3400" dirty="0" err="1" smtClean="0"/>
              <a:t>ni-ke-qe</a:t>
            </a: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lt-LT" sz="3400" u="sng" dirty="0" smtClean="0"/>
              <a:t>Mikėnų graikų skaitymas</a:t>
            </a: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el-GR" sz="3400" dirty="0" smtClean="0"/>
              <a:t>θρανύς αιασμένος ελεφαντιοις ανθρωποις ιππιοις και πολυποδει και φοινικει</a:t>
            </a:r>
            <a:br>
              <a:rPr lang="el-GR" sz="3400" dirty="0" smtClean="0"/>
            </a:br>
            <a:r>
              <a:rPr lang="el-GR" sz="3400" dirty="0" smtClean="0"/>
              <a:t/>
            </a:r>
            <a:br>
              <a:rPr lang="el-GR" sz="3400" dirty="0" smtClean="0"/>
            </a:br>
            <a:r>
              <a:rPr lang="lt-LT" sz="3400" u="sng" dirty="0" smtClean="0"/>
              <a:t>Naujoji graikų kalba</a:t>
            </a: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el-GR" sz="3400" dirty="0" smtClean="0"/>
              <a:t>θρανίο διακοσμημένο με άνθρωπο, ίππο και πολύποδα και φοίνικα από ελεφαντοστό</a:t>
            </a:r>
            <a:br>
              <a:rPr lang="el-GR" sz="3400" dirty="0" smtClean="0"/>
            </a:br>
            <a:r>
              <a:rPr lang="el-GR" sz="3400" dirty="0" smtClean="0"/>
              <a:t/>
            </a:r>
            <a:br>
              <a:rPr lang="el-GR" sz="3400" dirty="0" smtClean="0"/>
            </a:br>
            <a:r>
              <a:rPr lang="lt-LT" sz="3400" u="sng" dirty="0" smtClean="0"/>
              <a:t>Vertimas</a:t>
            </a: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lt-LT" sz="3400" dirty="0" smtClean="0"/>
              <a:t/>
            </a:r>
            <a:br>
              <a:rPr lang="lt-LT" sz="3400" dirty="0" smtClean="0"/>
            </a:br>
            <a:r>
              <a:rPr lang="lt-LT" sz="3400" dirty="0" smtClean="0"/>
              <a:t>Sostas papuoštas žmogumi, arkliu ir aštuonkoju ir palmete iš dramblio kaulo</a:t>
            </a:r>
            <a:endParaRPr lang="lt-LT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antraštė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sz="3600" dirty="0" smtClean="0"/>
              <a:t>Gal turite klausimų?</a:t>
            </a:r>
            <a:endParaRPr lang="lt-LT" sz="3600" dirty="0"/>
          </a:p>
        </p:txBody>
      </p:sp>
      <p:sp>
        <p:nvSpPr>
          <p:cNvPr id="4" name="Antraštė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Ačiū už dėmesį</a:t>
            </a:r>
            <a:r>
              <a:rPr lang="de-DE" dirty="0" smtClean="0"/>
              <a:t>!</a:t>
            </a:r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pierius">
  <a:themeElements>
    <a:clrScheme name="Popierius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opieriu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opieriu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153</TotalTime>
  <Words>409</Words>
  <Application>Microsoft Office PowerPoint</Application>
  <PresentationFormat>Demonstracija ekrane (4:3)</PresentationFormat>
  <Paragraphs>57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3" baseType="lpstr">
      <vt:lpstr>Calibri</vt:lpstr>
      <vt:lpstr>Constantia</vt:lpstr>
      <vt:lpstr>Wingdings 2</vt:lpstr>
      <vt:lpstr>Popierius</vt:lpstr>
      <vt:lpstr>Graikų kalba seniausiuoju paliudytu egzistavimo periodu</vt:lpstr>
      <vt:lpstr>Planas</vt:lpstr>
      <vt:lpstr>„PowerPoint“ pateiktis</vt:lpstr>
      <vt:lpstr>Linijinis A raštas</vt:lpstr>
      <vt:lpstr>„PowerPoint“ pateiktis</vt:lpstr>
      <vt:lpstr>Linijinis B raštas</vt:lpstr>
      <vt:lpstr>Mikėnų laikotarpio graikų kalba</vt:lpstr>
      <vt:lpstr>Skiemeninio rašto perskaitymas</vt:lpstr>
      <vt:lpstr>Ačiū už dėmesį!</vt:lpstr>
    </vt:vector>
  </TitlesOfParts>
  <Company>Vu biblioteka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Graikų kalba seniausiuoju paliudytu egzistavimo periodu</dc:title>
  <dc:creator>0913334</dc:creator>
  <cp:lastModifiedBy>Elze</cp:lastModifiedBy>
  <cp:revision>20</cp:revision>
  <dcterms:created xsi:type="dcterms:W3CDTF">2012-02-08T12:44:07Z</dcterms:created>
  <dcterms:modified xsi:type="dcterms:W3CDTF">2015-01-07T07:13:24Z</dcterms:modified>
</cp:coreProperties>
</file>