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4"/>
  </p:notesMasterIdLst>
  <p:sldIdLst>
    <p:sldId id="261" r:id="rId2"/>
    <p:sldId id="257" r:id="rId3"/>
    <p:sldId id="258" r:id="rId4"/>
    <p:sldId id="260" r:id="rId5"/>
    <p:sldId id="256" r:id="rId6"/>
    <p:sldId id="267" r:id="rId7"/>
    <p:sldId id="269" r:id="rId8"/>
    <p:sldId id="268" r:id="rId9"/>
    <p:sldId id="262" r:id="rId10"/>
    <p:sldId id="263" r:id="rId11"/>
    <p:sldId id="264" r:id="rId12"/>
    <p:sldId id="266" r:id="rId13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CFB1"/>
    <a:srgbClr val="D6C6A2"/>
    <a:srgbClr val="CAB6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455" autoAdjust="0"/>
  </p:normalViewPr>
  <p:slideViewPr>
    <p:cSldViewPr>
      <p:cViewPr varScale="1">
        <p:scale>
          <a:sx n="65" d="100"/>
          <a:sy n="65" d="100"/>
        </p:scale>
        <p:origin x="-152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3B14E9-EA2B-419B-8397-A623FCA4842B}" type="datetimeFigureOut">
              <a:rPr lang="lt-LT" smtClean="0"/>
              <a:t>2015.01.26</a:t>
            </a:fld>
            <a:endParaRPr lang="lt-L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B093F9-641D-4D79-AFE8-E71395A377D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710157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B093F9-641D-4D79-AFE8-E71395A377D1}" type="slidenum">
              <a:rPr lang="lt-LT" smtClean="0"/>
              <a:t>10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131308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D53253E-E16E-4DCC-BA46-DB6249386E8A}" type="datetimeFigureOut">
              <a:rPr lang="lt-LT" smtClean="0"/>
              <a:t>2015.01.26</a:t>
            </a:fld>
            <a:endParaRPr lang="lt-LT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21A3D0-6FC0-40FA-8008-1912A1D9AF6A}" type="slidenum">
              <a:rPr lang="lt-LT" smtClean="0"/>
              <a:t>‹#›</a:t>
            </a:fld>
            <a:endParaRPr lang="lt-LT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D53253E-E16E-4DCC-BA46-DB6249386E8A}" type="datetimeFigureOut">
              <a:rPr lang="lt-LT" smtClean="0"/>
              <a:t>2015.01.26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21A3D0-6FC0-40FA-8008-1912A1D9AF6A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D53253E-E16E-4DCC-BA46-DB6249386E8A}" type="datetimeFigureOut">
              <a:rPr lang="lt-LT" smtClean="0"/>
              <a:t>2015.01.26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21A3D0-6FC0-40FA-8008-1912A1D9AF6A}" type="slidenum">
              <a:rPr lang="lt-LT" smtClean="0"/>
              <a:t>‹#›</a:t>
            </a:fld>
            <a:endParaRPr lang="lt-LT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D53253E-E16E-4DCC-BA46-DB6249386E8A}" type="datetimeFigureOut">
              <a:rPr lang="lt-LT" smtClean="0"/>
              <a:t>2015.01.26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21A3D0-6FC0-40FA-8008-1912A1D9AF6A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D53253E-E16E-4DCC-BA46-DB6249386E8A}" type="datetimeFigureOut">
              <a:rPr lang="lt-LT" smtClean="0"/>
              <a:t>2015.01.26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21A3D0-6FC0-40FA-8008-1912A1D9AF6A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D53253E-E16E-4DCC-BA46-DB6249386E8A}" type="datetimeFigureOut">
              <a:rPr lang="lt-LT" smtClean="0"/>
              <a:t>2015.01.26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21A3D0-6FC0-40FA-8008-1912A1D9AF6A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D53253E-E16E-4DCC-BA46-DB6249386E8A}" type="datetimeFigureOut">
              <a:rPr lang="lt-LT" smtClean="0"/>
              <a:t>2015.01.26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21A3D0-6FC0-40FA-8008-1912A1D9AF6A}" type="slidenum">
              <a:rPr lang="lt-LT" smtClean="0"/>
              <a:t>‹#›</a:t>
            </a:fld>
            <a:endParaRPr lang="lt-LT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D53253E-E16E-4DCC-BA46-DB6249386E8A}" type="datetimeFigureOut">
              <a:rPr lang="lt-LT" smtClean="0"/>
              <a:t>2015.01.26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21A3D0-6FC0-40FA-8008-1912A1D9AF6A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D53253E-E16E-4DCC-BA46-DB6249386E8A}" type="datetimeFigureOut">
              <a:rPr lang="lt-LT" smtClean="0"/>
              <a:t>2015.01.26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21A3D0-6FC0-40FA-8008-1912A1D9AF6A}" type="slidenum">
              <a:rPr lang="lt-LT" smtClean="0"/>
              <a:t>‹#›</a:t>
            </a:fld>
            <a:endParaRPr lang="lt-LT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D53253E-E16E-4DCC-BA46-DB6249386E8A}" type="datetimeFigureOut">
              <a:rPr lang="lt-LT" smtClean="0"/>
              <a:t>2015.01.26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21A3D0-6FC0-40FA-8008-1912A1D9AF6A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D53253E-E16E-4DCC-BA46-DB6249386E8A}" type="datetimeFigureOut">
              <a:rPr lang="lt-LT" smtClean="0"/>
              <a:t>2015.01.26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21A3D0-6FC0-40FA-8008-1912A1D9AF6A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CD53253E-E16E-4DCC-BA46-DB6249386E8A}" type="datetimeFigureOut">
              <a:rPr lang="lt-LT" smtClean="0"/>
              <a:t>2015.01.26</a:t>
            </a:fld>
            <a:endParaRPr lang="lt-LT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lt-LT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DA21A3D0-6FC0-40FA-8008-1912A1D9AF6A}" type="slidenum">
              <a:rPr lang="lt-LT" smtClean="0"/>
              <a:t>‹#›</a:t>
            </a:fld>
            <a:endParaRPr lang="lt-LT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1640" y="980729"/>
            <a:ext cx="7126560" cy="1800199"/>
          </a:xfrm>
        </p:spPr>
        <p:txBody>
          <a:bodyPr>
            <a:normAutofit/>
          </a:bodyPr>
          <a:lstStyle/>
          <a:p>
            <a:r>
              <a:rPr lang="lt-LT" sz="4800" dirty="0" smtClean="0"/>
              <a:t>Ekspresionizmas</a:t>
            </a:r>
            <a:endParaRPr lang="lt-LT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2560" y="1628800"/>
            <a:ext cx="7406640" cy="1973864"/>
          </a:xfrm>
        </p:spPr>
        <p:txBody>
          <a:bodyPr/>
          <a:lstStyle/>
          <a:p>
            <a:r>
              <a:rPr lang="lt-LT" dirty="0" smtClean="0"/>
              <a:t>10 klasė</a:t>
            </a:r>
          </a:p>
          <a:p>
            <a:endParaRPr lang="lt-LT" dirty="0" smtClean="0"/>
          </a:p>
          <a:p>
            <a:endParaRPr lang="lt-LT" dirty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352702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79296" cy="850106"/>
          </a:xfrm>
        </p:spPr>
        <p:txBody>
          <a:bodyPr>
            <a:normAutofit/>
          </a:bodyPr>
          <a:lstStyle/>
          <a:p>
            <a:r>
              <a:rPr lang="lt-LT" sz="4800" dirty="0" smtClean="0"/>
              <a:t>Ekspresionizmas</a:t>
            </a:r>
            <a:endParaRPr lang="lt-LT" sz="4800" dirty="0"/>
          </a:p>
        </p:txBody>
      </p:sp>
      <p:sp>
        <p:nvSpPr>
          <p:cNvPr id="3" name="TextBox 2"/>
          <p:cNvSpPr txBox="1"/>
          <p:nvPr/>
        </p:nvSpPr>
        <p:spPr>
          <a:xfrm>
            <a:off x="4355976" y="6165304"/>
            <a:ext cx="47880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            </a:t>
            </a:r>
            <a:r>
              <a:rPr lang="lt-LT" sz="2000" b="1" dirty="0" smtClean="0"/>
              <a:t>E</a:t>
            </a:r>
            <a:r>
              <a:rPr lang="lt-LT" sz="2000" b="1" dirty="0"/>
              <a:t>. Munko paveikslas „Šauksmas“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196752"/>
            <a:ext cx="3604541" cy="46004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3021" y="1197189"/>
            <a:ext cx="3412995" cy="3114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0" y="4509120"/>
            <a:ext cx="52920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b="1" dirty="0" smtClean="0"/>
              <a:t>                      Silvestras </a:t>
            </a:r>
            <a:r>
              <a:rPr lang="lt-LT" sz="2000" b="1" dirty="0"/>
              <a:t>Džiaukštas</a:t>
            </a:r>
            <a:br>
              <a:rPr lang="lt-LT" sz="2000" b="1" dirty="0"/>
            </a:br>
            <a:r>
              <a:rPr lang="lt-LT" sz="2000" b="1" dirty="0" smtClean="0"/>
              <a:t>                         „</a:t>
            </a:r>
            <a:r>
              <a:rPr lang="lt-LT" sz="2000" b="1" dirty="0"/>
              <a:t>Šūviai iš miško“</a:t>
            </a:r>
            <a:r>
              <a:rPr lang="lt-LT" sz="2000" dirty="0" smtClean="0"/>
              <a:t/>
            </a:r>
            <a:br>
              <a:rPr lang="lt-LT" sz="2000" dirty="0" smtClean="0"/>
            </a:br>
            <a:r>
              <a:rPr lang="lt-LT" sz="2000" dirty="0" smtClean="0"/>
              <a:t>                      </a:t>
            </a:r>
            <a:r>
              <a:rPr lang="lt-LT" sz="2000" i="1" dirty="0" smtClean="0"/>
              <a:t>Drobė</a:t>
            </a:r>
            <a:r>
              <a:rPr lang="lt-LT" sz="2000" i="1" dirty="0"/>
              <a:t>, aliejus. 1972</a:t>
            </a:r>
            <a:endParaRPr lang="lt-LT" sz="2000" dirty="0"/>
          </a:p>
        </p:txBody>
      </p:sp>
    </p:spTree>
    <p:extLst>
      <p:ext uri="{BB962C8B-B14F-4D97-AF65-F5344CB8AC3E}">
        <p14:creationId xmlns:p14="http://schemas.microsoft.com/office/powerpoint/2010/main" val="1834646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40698" y="383379"/>
            <a:ext cx="918469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 smtClean="0"/>
              <a:t>Ekspresionizmas  </a:t>
            </a:r>
            <a:r>
              <a:rPr lang="lt-LT" sz="2800" dirty="0"/>
              <a:t>atsirado 19a. pab. </a:t>
            </a:r>
            <a:r>
              <a:rPr lang="lt-LT" sz="2800" dirty="0" smtClean="0"/>
              <a:t>Vakarų Europos </a:t>
            </a:r>
            <a:r>
              <a:rPr lang="lt-LT" sz="2800" dirty="0"/>
              <a:t>tapyboje – </a:t>
            </a:r>
            <a:endParaRPr lang="lt-LT" sz="2800" dirty="0" smtClean="0"/>
          </a:p>
          <a:p>
            <a:r>
              <a:rPr lang="lt-LT" sz="2800" dirty="0" smtClean="0"/>
              <a:t>P.Gogeno Van </a:t>
            </a:r>
            <a:r>
              <a:rPr lang="lt-LT" sz="2800" dirty="0"/>
              <a:t>Gogo, Dž.Ensoro, E.Munko paveiksluose. </a:t>
            </a:r>
            <a:r>
              <a:rPr lang="lt-LT" sz="2800" dirty="0" smtClean="0"/>
              <a:t>Van </a:t>
            </a:r>
            <a:r>
              <a:rPr lang="lt-LT" sz="2800" dirty="0"/>
              <a:t>Gogo nervinga technika ir neįprastos spalvos daugeliui ekspresionistų tapo įkvėpimo šaltiniu.</a:t>
            </a:r>
          </a:p>
          <a:p>
            <a:r>
              <a:rPr lang="lt-LT" sz="2800" dirty="0" smtClean="0"/>
              <a:t/>
            </a:r>
            <a:br>
              <a:rPr lang="lt-LT" sz="2800" dirty="0" smtClean="0"/>
            </a:br>
            <a:endParaRPr lang="lt-LT" sz="2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7900" y="2291273"/>
            <a:ext cx="2736304" cy="3730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508104" y="6021288"/>
            <a:ext cx="36358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b="1" dirty="0"/>
              <a:t>E.Noldė. Susierzinęs žmogus. 1913 m.</a:t>
            </a:r>
            <a:endParaRPr lang="lt-LT" sz="2000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521" y="2692040"/>
            <a:ext cx="2748852" cy="3312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79512" y="6237312"/>
            <a:ext cx="29808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b="1" dirty="0"/>
              <a:t>A. Šėnbergo vizija</a:t>
            </a: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5577" y="2762976"/>
            <a:ext cx="2177038" cy="2786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904875" y="36798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lt-L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lt-L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347864" y="5862871"/>
            <a:ext cx="21602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/>
              <a:t>E Munkas. Baimė. 1894 m.</a:t>
            </a:r>
            <a:endParaRPr lang="lt-LT" sz="2000" dirty="0"/>
          </a:p>
        </p:txBody>
      </p:sp>
    </p:spTree>
    <p:extLst>
      <p:ext uri="{BB962C8B-B14F-4D97-AF65-F5344CB8AC3E}">
        <p14:creationId xmlns:p14="http://schemas.microsoft.com/office/powerpoint/2010/main" val="1224669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Ekspresionistai  maištauja  prieš  pasaulio  absurdą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lt-LT" dirty="0" smtClean="0"/>
              <a:t>Tai emocingas žmogaus riksmas, pranešimas apie jam gresiančią katastrofą.</a:t>
            </a:r>
          </a:p>
          <a:p>
            <a:r>
              <a:rPr lang="lt-LT" dirty="0" smtClean="0"/>
              <a:t>Vaizduojama apibendrinta ,,mažojo  žmogaus“ tragedija.</a:t>
            </a:r>
          </a:p>
          <a:p>
            <a:r>
              <a:rPr lang="lt-LT" dirty="0" smtClean="0"/>
              <a:t>Svarbiausios  temos:  baimė, neviltis,  pavojus.</a:t>
            </a:r>
          </a:p>
          <a:p>
            <a:r>
              <a:rPr lang="lt-LT" dirty="0" smtClean="0"/>
              <a:t>Būdingi  aštrūs  kofliktai, netikėtumai, ryškios spalvos, siaubo  siužetai.</a:t>
            </a:r>
          </a:p>
          <a:p>
            <a:r>
              <a:rPr lang="lt-LT" dirty="0" smtClean="0"/>
              <a:t>Šokiruojantis įvykių ir detalių  montažas.</a:t>
            </a:r>
          </a:p>
          <a:p>
            <a:r>
              <a:rPr lang="lt-LT" dirty="0" smtClean="0"/>
              <a:t>Vyrauja  energingi  šūksniai.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509876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16821" y="703160"/>
            <a:ext cx="7772400" cy="1728191"/>
          </a:xfrm>
        </p:spPr>
        <p:txBody>
          <a:bodyPr>
            <a:normAutofit/>
          </a:bodyPr>
          <a:lstStyle/>
          <a:p>
            <a:r>
              <a:rPr lang="lt-LT" dirty="0" smtClean="0">
                <a:solidFill>
                  <a:schemeClr val="accent5"/>
                </a:solidFill>
                <a:latin typeface="+mn-lt"/>
              </a:rPr>
              <a:t>Bernas, norėjęs amžinai žirgu joti</a:t>
            </a:r>
            <a:endParaRPr lang="lt-LT" dirty="0">
              <a:solidFill>
                <a:schemeClr val="accent5"/>
              </a:solidFill>
              <a:latin typeface="+mn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068960"/>
            <a:ext cx="1905000" cy="79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4191" y="2781028"/>
            <a:ext cx="2311396" cy="3290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995936" y="5609704"/>
            <a:ext cx="4968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 smtClean="0"/>
              <a:t>F.Markas.  Mėlynas  arklys. 1911 m.</a:t>
            </a:r>
            <a:endParaRPr lang="lt-LT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6480212" y="2507704"/>
            <a:ext cx="27723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 smtClean="0"/>
              <a:t>1930 m. </a:t>
            </a:r>
            <a:endParaRPr lang="lt-LT" sz="2400" dirty="0"/>
          </a:p>
        </p:txBody>
      </p:sp>
    </p:spTree>
    <p:extLst>
      <p:ext uri="{BB962C8B-B14F-4D97-AF65-F5344CB8AC3E}">
        <p14:creationId xmlns:p14="http://schemas.microsoft.com/office/powerpoint/2010/main" val="1797110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0180" y="0"/>
            <a:ext cx="7498080" cy="1143000"/>
          </a:xfrm>
        </p:spPr>
        <p:txBody>
          <a:bodyPr/>
          <a:lstStyle/>
          <a:p>
            <a:r>
              <a:rPr lang="lt-LT" dirty="0" smtClean="0"/>
              <a:t>Petras  Cvirka</a:t>
            </a:r>
            <a:endParaRPr lang="lt-LT" dirty="0"/>
          </a:p>
        </p:txBody>
      </p:sp>
      <p:sp>
        <p:nvSpPr>
          <p:cNvPr id="3" name="TextBox 2"/>
          <p:cNvSpPr txBox="1"/>
          <p:nvPr/>
        </p:nvSpPr>
        <p:spPr>
          <a:xfrm>
            <a:off x="467544" y="4432459"/>
            <a:ext cx="892797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b="1" dirty="0" smtClean="0">
                <a:solidFill>
                  <a:schemeClr val="accent3">
                    <a:lumMod val="75000"/>
                  </a:schemeClr>
                </a:solidFill>
              </a:rPr>
              <a:t>Novelistas  iš   Dievo  malonės. </a:t>
            </a:r>
          </a:p>
          <a:p>
            <a:r>
              <a:rPr lang="lt-LT" sz="2800" dirty="0" smtClean="0"/>
              <a:t>Domėjosi šio žanro  teorija, reikalavo, kad ir kiti paisytų šio žanro reikalavimų</a:t>
            </a:r>
          </a:p>
          <a:p>
            <a:r>
              <a:rPr lang="lt-LT" sz="2800" dirty="0"/>
              <a:t>A</a:t>
            </a:r>
            <a:r>
              <a:rPr lang="lt-LT" sz="2800" dirty="0" smtClean="0"/>
              <a:t>nkstyvuoju kūrybos laikotarpiu jo kūrybą veikė stipri ekspresionistų įtaka.</a:t>
            </a:r>
            <a:endParaRPr lang="lt-LT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452568"/>
            <a:ext cx="1428750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233618"/>
            <a:ext cx="2219325" cy="314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547943"/>
            <a:ext cx="2514600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8039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43608" y="1467095"/>
            <a:ext cx="8100392" cy="381642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lt-LT" sz="3200" dirty="0" smtClean="0"/>
              <a:t> Dramatizmas 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lt-LT" sz="3200" dirty="0" smtClean="0"/>
              <a:t> Vaizdo koncentracija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lt-LT" sz="3200" dirty="0" smtClean="0"/>
              <a:t> Išraiškinga pabaiga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lt-LT" sz="3200" dirty="0" smtClean="0"/>
              <a:t> Nevengiama pritrenkiančio vaizdo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lt-LT" sz="3200" dirty="0" smtClean="0"/>
              <a:t> Vengiama sentimentalumo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lt-LT" sz="3200" dirty="0" smtClean="0"/>
              <a:t> Centre – nenuorama bernas laisvūnas</a:t>
            </a:r>
          </a:p>
          <a:p>
            <a:endParaRPr lang="lt-LT" sz="3200" dirty="0" smtClean="0"/>
          </a:p>
          <a:p>
            <a:endParaRPr lang="lt-LT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188640"/>
            <a:ext cx="7890080" cy="1143000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Ankstyvųjų P. Cvirkos novelių bruožai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859809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548680"/>
            <a:ext cx="7620000" cy="572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6913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498655"/>
            <a:ext cx="820891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 smtClean="0"/>
              <a:t>Apibūdinkite  skriejančių   raitelių  vaizdą.</a:t>
            </a:r>
          </a:p>
          <a:p>
            <a:endParaRPr lang="lt-LT" sz="2800" dirty="0"/>
          </a:p>
          <a:p>
            <a:r>
              <a:rPr lang="lt-LT" sz="2800" dirty="0" smtClean="0"/>
              <a:t>Ar  raiteliai  Miko  regimi,  ar  tik   suvokiami,  jaučiami? </a:t>
            </a:r>
          </a:p>
          <a:p>
            <a:endParaRPr lang="lt-LT" sz="2800" dirty="0"/>
          </a:p>
          <a:p>
            <a:r>
              <a:rPr lang="lt-LT" sz="2800" dirty="0" smtClean="0"/>
              <a:t>Iš  ko  galime   spręsti,  kad  Mikas  žavisi  jais? </a:t>
            </a:r>
          </a:p>
          <a:p>
            <a:endParaRPr lang="lt-LT" sz="2800" dirty="0"/>
          </a:p>
          <a:p>
            <a:r>
              <a:rPr lang="lt-LT" sz="2800" dirty="0" smtClean="0"/>
              <a:t>Kaip  jis  žiūri  į  karvių  ganymą?</a:t>
            </a:r>
          </a:p>
          <a:p>
            <a:endParaRPr lang="lt-LT" sz="2800" dirty="0"/>
          </a:p>
          <a:p>
            <a:r>
              <a:rPr lang="lt-LT" sz="2800" dirty="0" smtClean="0"/>
              <a:t>Kokia  jo  svajonė? </a:t>
            </a:r>
          </a:p>
          <a:p>
            <a:endParaRPr lang="lt-LT" sz="2800" dirty="0"/>
          </a:p>
          <a:p>
            <a:r>
              <a:rPr lang="lt-LT" sz="2800" dirty="0" smtClean="0"/>
              <a:t>Kodėl  jis  kasdien  matuojasi, kiek  užaugo?</a:t>
            </a:r>
            <a:endParaRPr lang="lt-LT" sz="2800" dirty="0"/>
          </a:p>
        </p:txBody>
      </p:sp>
    </p:spTree>
    <p:extLst>
      <p:ext uri="{BB962C8B-B14F-4D97-AF65-F5344CB8AC3E}">
        <p14:creationId xmlns:p14="http://schemas.microsoft.com/office/powerpoint/2010/main" val="2576656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9512" y="332656"/>
            <a:ext cx="8964488" cy="7109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 smtClean="0"/>
              <a:t>Kuriuo  tikslu   pasakojamos  dvi  piemens  Miko  istorijos?  Kuo  jos  panašios  ir  kuo  skiriasi?  ( apibūdinkite  laiką,  erdvę,  veikėją ).</a:t>
            </a:r>
          </a:p>
          <a:p>
            <a:endParaRPr lang="lt-LT" sz="2800" dirty="0" smtClean="0"/>
          </a:p>
          <a:p>
            <a:r>
              <a:rPr lang="lt-LT" sz="2800" dirty="0" smtClean="0"/>
              <a:t>Kokios    detalės  rodo,  kad  Mikas  mėgdžioja  bernus?</a:t>
            </a:r>
          </a:p>
          <a:p>
            <a:endParaRPr lang="lt-LT" sz="2800" dirty="0"/>
          </a:p>
          <a:p>
            <a:r>
              <a:rPr lang="lt-LT" sz="2800" dirty="0" smtClean="0"/>
              <a:t>Apsakyme  kelis  kartus   nuskamba   nelaimės  pranašystė.  Išrašykite  lemtinguosius  žodžius .</a:t>
            </a:r>
          </a:p>
          <a:p>
            <a:endParaRPr lang="lt-LT" sz="2800" dirty="0"/>
          </a:p>
          <a:p>
            <a:r>
              <a:rPr lang="lt-LT" sz="2800" dirty="0" smtClean="0"/>
              <a:t>Kaip  kuriama  vis  didėjanti  įtampa?  </a:t>
            </a:r>
          </a:p>
          <a:p>
            <a:endParaRPr lang="lt-LT" sz="2800" dirty="0"/>
          </a:p>
          <a:p>
            <a:r>
              <a:rPr lang="lt-LT" sz="2800" dirty="0" smtClean="0"/>
              <a:t>Kaip  bernus  paveikė  Miko  mirtis?  </a:t>
            </a:r>
          </a:p>
          <a:p>
            <a:endParaRPr lang="lt-LT" sz="2800" dirty="0"/>
          </a:p>
          <a:p>
            <a:r>
              <a:rPr lang="lt-LT" sz="2800" dirty="0" smtClean="0"/>
              <a:t>Remdamiesi  apsakymo  tekstu  įrodykite,  kad  Mikas  grįžta  į  kaimą   kaip  nugalėtojas?</a:t>
            </a:r>
            <a:endParaRPr lang="lt-LT" sz="2400" dirty="0" smtClean="0"/>
          </a:p>
          <a:p>
            <a:endParaRPr lang="lt-LT" dirty="0"/>
          </a:p>
          <a:p>
            <a:endParaRPr lang="lt-LT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3406301"/>
            <a:ext cx="1872208" cy="2502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1830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226237"/>
            <a:ext cx="867645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 smtClean="0"/>
              <a:t>Kaip  apsakyme  vaizduojamas  žirgas?  Kokios  detalės  ryškinamos?</a:t>
            </a:r>
          </a:p>
          <a:p>
            <a:r>
              <a:rPr lang="lt-LT" sz="2800" dirty="0" smtClean="0"/>
              <a:t>Remdamiesi  tekstu  įrodykite,  kad  ir  Miką,  ir  žirgą  pasakotojas   apibūdina  panašiai.</a:t>
            </a:r>
          </a:p>
          <a:p>
            <a:endParaRPr lang="lt-LT" sz="2800" dirty="0"/>
          </a:p>
          <a:p>
            <a:r>
              <a:rPr lang="lt-LT" sz="2800" dirty="0" smtClean="0"/>
              <a:t>Raitas  ant  žirgo  bernelis  lietuvių  dainose  tobulai  įkūnija  jaunystę, kalba apie  bernelio  šaunumą.</a:t>
            </a:r>
            <a:endParaRPr lang="lt-LT" sz="2800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3789040"/>
            <a:ext cx="5267325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5779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260648"/>
            <a:ext cx="87849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200" dirty="0" smtClean="0"/>
              <a:t>Sugretinkite  iliustracijas   ir  atskleiskite  tradicinio  bernelio  ir  šiuolaikinio  jaunuolio  ,,draugų“,  ženklinančių  jų  šaunumą,  sąsajas.</a:t>
            </a:r>
            <a:endParaRPr lang="lt-LT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55926"/>
            <a:ext cx="4189378" cy="31420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113" y="2204864"/>
            <a:ext cx="4321351" cy="2875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2867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364</TotalTime>
  <Words>367</Words>
  <Application>Microsoft Office PowerPoint</Application>
  <PresentationFormat>On-screen Show (4:3)</PresentationFormat>
  <Paragraphs>62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Solstice</vt:lpstr>
      <vt:lpstr>Ekspresionizmas</vt:lpstr>
      <vt:lpstr>Ekspresionizmas</vt:lpstr>
      <vt:lpstr>PowerPoint Presentation</vt:lpstr>
      <vt:lpstr>Ekspresionistai  maištauja  prieš  pasaulio  absurdą</vt:lpstr>
      <vt:lpstr>Bernas, norėjęs amžinai žirgu joti</vt:lpstr>
      <vt:lpstr>Petras  Cvirka</vt:lpstr>
      <vt:lpstr>Ankstyvųjų P. Cvirkos novelių bruožai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Bernas, norejęs amžinai žirgu joti</dc:title>
  <dc:creator>Domas</dc:creator>
  <cp:lastModifiedBy>Domas</cp:lastModifiedBy>
  <cp:revision>27</cp:revision>
  <dcterms:created xsi:type="dcterms:W3CDTF">2015-01-25T15:29:57Z</dcterms:created>
  <dcterms:modified xsi:type="dcterms:W3CDTF">2015-01-26T20:04:48Z</dcterms:modified>
</cp:coreProperties>
</file>