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Be stiliaus, lentelės tinklelis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ntraštė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22" name="Paantraštė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lt-LT" smtClean="0"/>
              <a:t>Spustelėkite ruošinio paantraštės stiliui keisti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D7877B-2570-45F6-832D-2F60AC8150F2}" type="datetimeFigureOut">
              <a:rPr lang="lt-LT" smtClean="0"/>
              <a:t>2014.05.10</a:t>
            </a:fld>
            <a:endParaRPr lang="lt-LT"/>
          </a:p>
        </p:txBody>
      </p:sp>
      <p:sp>
        <p:nvSpPr>
          <p:cNvPr id="20" name="Poraštės vietos rezervavimo ženklas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10" name="Skaidrės numerio vietos rezervavimo ženklas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27E5D51-F3CA-4829-925A-9BF3BD84D44D}" type="slidenum">
              <a:rPr lang="lt-LT" smtClean="0"/>
              <a:t>‹#›</a:t>
            </a:fld>
            <a:endParaRPr lang="lt-LT"/>
          </a:p>
        </p:txBody>
      </p:sp>
      <p:sp>
        <p:nvSpPr>
          <p:cNvPr id="8" name="Ovalas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as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D7877B-2570-45F6-832D-2F60AC8150F2}" type="datetimeFigureOut">
              <a:rPr lang="lt-LT" smtClean="0"/>
              <a:t>2014.05.10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27E5D51-F3CA-4829-925A-9BF3BD84D44D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ačiakampis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D7877B-2570-45F6-832D-2F60AC8150F2}" type="datetimeFigureOut">
              <a:rPr lang="lt-LT" smtClean="0"/>
              <a:t>2014.05.10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27E5D51-F3CA-4829-925A-9BF3BD84D44D}" type="slidenum">
              <a:rPr lang="lt-LT" smtClean="0"/>
              <a:t>‹#›</a:t>
            </a:fld>
            <a:endParaRPr lang="lt-LT"/>
          </a:p>
        </p:txBody>
      </p:sp>
      <p:sp>
        <p:nvSpPr>
          <p:cNvPr id="10" name="Stačiakampis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as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as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D7877B-2570-45F6-832D-2F60AC8150F2}" type="datetimeFigureOut">
              <a:rPr lang="lt-LT" smtClean="0"/>
              <a:t>2014.05.10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27E5D51-F3CA-4829-925A-9BF3BD84D44D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5" name="Turinio vietos rezervavimo ženklas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D7877B-2570-45F6-832D-2F60AC8150F2}" type="datetimeFigureOut">
              <a:rPr lang="lt-LT" smtClean="0"/>
              <a:t>2014.05.10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27E5D51-F3CA-4829-925A-9BF3BD84D44D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D7877B-2570-45F6-832D-2F60AC8150F2}" type="datetimeFigureOut">
              <a:rPr lang="lt-LT" smtClean="0"/>
              <a:t>2014.05.10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27E5D51-F3CA-4829-925A-9BF3BD84D44D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ačiakampis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D7877B-2570-45F6-832D-2F60AC8150F2}" type="datetimeFigureOut">
              <a:rPr lang="lt-LT" smtClean="0"/>
              <a:t>2014.05.10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27E5D51-F3CA-4829-925A-9BF3BD84D44D}" type="slidenum">
              <a:rPr lang="lt-LT" smtClean="0"/>
              <a:t>‹#›</a:t>
            </a:fld>
            <a:endParaRPr lang="lt-LT"/>
          </a:p>
        </p:txBody>
      </p:sp>
      <p:sp>
        <p:nvSpPr>
          <p:cNvPr id="6" name="Stačiakampis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D7877B-2570-45F6-832D-2F60AC8150F2}" type="datetimeFigureOut">
              <a:rPr lang="lt-LT" smtClean="0"/>
              <a:t>2014.05.10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27E5D51-F3CA-4829-925A-9BF3BD84D44D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D7877B-2570-45F6-832D-2F60AC8150F2}" type="datetimeFigureOut">
              <a:rPr lang="lt-LT" smtClean="0"/>
              <a:t>2014.05.10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27E5D51-F3CA-4829-925A-9BF3BD84D44D}" type="slidenum">
              <a:rPr lang="lt-LT" smtClean="0"/>
              <a:t>‹#›</a:t>
            </a:fld>
            <a:endParaRPr lang="lt-LT"/>
          </a:p>
        </p:txBody>
      </p:sp>
      <p:sp>
        <p:nvSpPr>
          <p:cNvPr id="8" name="Stačiakampis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lt-LT" smtClean="0"/>
              <a:t>Spustelėkite piktogramą, jei norite įtraukti paveikslėlį</a:t>
            </a:r>
            <a:endParaRPr kumimoji="0" lang="en-US" dirty="0"/>
          </a:p>
        </p:txBody>
      </p:sp>
      <p:sp>
        <p:nvSpPr>
          <p:cNvPr id="9" name="Struktūrinė schema: procesa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Struktūrinė schema: procesa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D7877B-2570-45F6-832D-2F60AC8150F2}" type="datetimeFigureOut">
              <a:rPr lang="lt-LT" smtClean="0"/>
              <a:t>2014.05.10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27E5D51-F3CA-4829-925A-9BF3BD84D44D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D7877B-2570-45F6-832D-2F60AC8150F2}" type="datetimeFigureOut">
              <a:rPr lang="lt-LT" smtClean="0"/>
              <a:t>2014.05.10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27E5D51-F3CA-4829-925A-9BF3BD84D44D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kritulinė diagrama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as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Žiedas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Stačiakampis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Pavadinimo vietos rezervavimo ženklas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9" name="Teksto vietos rezervavimo ženklas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24" name="Datos vietos rezervavimo ženklas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3CD7877B-2570-45F6-832D-2F60AC8150F2}" type="datetimeFigureOut">
              <a:rPr lang="lt-LT" smtClean="0"/>
              <a:t>2014.05.10</a:t>
            </a:fld>
            <a:endParaRPr lang="lt-LT"/>
          </a:p>
        </p:txBody>
      </p:sp>
      <p:sp>
        <p:nvSpPr>
          <p:cNvPr id="10" name="Poraštės vietos rezervavimo ženklas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lt-LT"/>
          </a:p>
        </p:txBody>
      </p:sp>
      <p:sp>
        <p:nvSpPr>
          <p:cNvPr id="22" name="Skaidrės numerio vietos rezervavimo ženklas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427E5D51-F3CA-4829-925A-9BF3BD84D44D}" type="slidenum">
              <a:rPr lang="lt-LT" smtClean="0"/>
              <a:t>‹#›</a:t>
            </a:fld>
            <a:endParaRPr lang="lt-LT"/>
          </a:p>
        </p:txBody>
      </p:sp>
      <p:sp>
        <p:nvSpPr>
          <p:cNvPr id="15" name="Stačiakampis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       PAMOKOS   TEMA</a:t>
            </a:r>
            <a:endParaRPr lang="lt-LT" dirty="0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4315240"/>
          </a:xfrm>
        </p:spPr>
        <p:txBody>
          <a:bodyPr>
            <a:normAutofit/>
          </a:bodyPr>
          <a:lstStyle/>
          <a:p>
            <a:endParaRPr lang="lt-LT" sz="4000" dirty="0" smtClean="0">
              <a:solidFill>
                <a:srgbClr val="C00000"/>
              </a:solidFill>
              <a:latin typeface="Cooper Black" pitchFamily="18" charset="0"/>
            </a:endParaRPr>
          </a:p>
          <a:p>
            <a:endParaRPr lang="lt-LT" sz="4000" dirty="0" smtClean="0">
              <a:solidFill>
                <a:srgbClr val="C00000"/>
              </a:solidFill>
              <a:latin typeface="Cooper Black" pitchFamily="18" charset="0"/>
            </a:endParaRPr>
          </a:p>
          <a:p>
            <a:r>
              <a:rPr lang="lt-LT" sz="4000" dirty="0" smtClean="0">
                <a:solidFill>
                  <a:srgbClr val="C00000"/>
                </a:solidFill>
                <a:latin typeface="Cooper Black" pitchFamily="18" charset="0"/>
              </a:rPr>
              <a:t>    DAIKTO APRAŠYMAS</a:t>
            </a:r>
          </a:p>
          <a:p>
            <a:endParaRPr lang="lt-LT" sz="4000" dirty="0" smtClean="0">
              <a:solidFill>
                <a:srgbClr val="C00000"/>
              </a:solidFill>
              <a:latin typeface="Cooper Black" pitchFamily="18" charset="0"/>
            </a:endParaRPr>
          </a:p>
          <a:p>
            <a:endParaRPr lang="lt-LT" sz="4000" dirty="0">
              <a:solidFill>
                <a:srgbClr val="C00000"/>
              </a:solidFill>
              <a:latin typeface="Cooper Black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4293096"/>
            <a:ext cx="2341550" cy="25420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         Pamokos uždavinys</a:t>
            </a:r>
            <a:endParaRPr lang="lt-LT" dirty="0"/>
          </a:p>
        </p:txBody>
      </p:sp>
      <p:sp>
        <p:nvSpPr>
          <p:cNvPr id="5" name="Turinio vietos rezervavimo ženklas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lt-LT" dirty="0" smtClean="0"/>
              <a:t>		</a:t>
            </a:r>
          </a:p>
          <a:p>
            <a:pPr algn="just">
              <a:buNone/>
            </a:pPr>
            <a:r>
              <a:rPr lang="lt-LT" dirty="0" smtClean="0"/>
              <a:t>	Naudodamiesi </a:t>
            </a:r>
            <a:r>
              <a:rPr lang="lt-LT" dirty="0" smtClean="0"/>
              <a:t>turima </a:t>
            </a:r>
            <a:r>
              <a:rPr lang="lt-LT" dirty="0" smtClean="0"/>
              <a:t>patirtimi ir </a:t>
            </a:r>
            <a:r>
              <a:rPr lang="lt-LT" dirty="0" smtClean="0"/>
              <a:t>įgytomis žiniomis, </a:t>
            </a:r>
            <a:r>
              <a:rPr lang="lt-LT" dirty="0" smtClean="0"/>
              <a:t>sukursite </a:t>
            </a:r>
            <a:r>
              <a:rPr lang="lt-LT" dirty="0" smtClean="0"/>
              <a:t>ne mažiau kaip 30 žodžių </a:t>
            </a:r>
            <a:r>
              <a:rPr lang="lt-LT" dirty="0" smtClean="0"/>
              <a:t>pasirinkto neįvardinto </a:t>
            </a:r>
            <a:r>
              <a:rPr lang="lt-LT" dirty="0" smtClean="0"/>
              <a:t>daikto aprašymą-mįslę, </a:t>
            </a:r>
            <a:r>
              <a:rPr lang="lt-LT" dirty="0" smtClean="0"/>
              <a:t>pavartodami ne mažiau kaip </a:t>
            </a:r>
            <a:r>
              <a:rPr lang="lt-LT" dirty="0"/>
              <a:t>3</a:t>
            </a:r>
            <a:r>
              <a:rPr lang="lt-LT" dirty="0" smtClean="0"/>
              <a:t> daikto aprašymo kriterijus ir ne mažiau kaip 2 menines priemones.</a:t>
            </a:r>
            <a:endParaRPr lang="lt-LT" dirty="0"/>
          </a:p>
        </p:txBody>
      </p:sp>
      <p:pic>
        <p:nvPicPr>
          <p:cNvPr id="1026" name="Picture 2" descr="C:\Users\Audra\Desktop\animal_ow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260648"/>
            <a:ext cx="1800200" cy="11667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            PRISIMINKIME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lt-LT" dirty="0" smtClean="0"/>
              <a:t>	</a:t>
            </a:r>
            <a:r>
              <a:rPr lang="lt-LT" dirty="0" smtClean="0"/>
              <a:t>MĮSLĖ – tai </a:t>
            </a:r>
            <a:r>
              <a:rPr lang="lt-LT" dirty="0" smtClean="0"/>
              <a:t>išminties, kūrybiškumo ir pramogavimo ar varžytuvių forma.</a:t>
            </a:r>
          </a:p>
          <a:p>
            <a:pPr algn="just">
              <a:buNone/>
            </a:pPr>
            <a:r>
              <a:rPr lang="lt-LT" dirty="0" smtClean="0"/>
              <a:t>	</a:t>
            </a:r>
            <a:r>
              <a:rPr lang="lt-LT" dirty="0" smtClean="0"/>
              <a:t>MĮSLĖ </a:t>
            </a:r>
            <a:r>
              <a:rPr lang="lt-LT" dirty="0" smtClean="0"/>
              <a:t>susideda iš dviejų dalių: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lt-LT" dirty="0" smtClean="0"/>
              <a:t>    Ją sudaro vienas ar keli sakiniai, kurie      </a:t>
            </a:r>
            <a:r>
              <a:rPr lang="lt-LT" dirty="0"/>
              <a:t>„</a:t>
            </a:r>
            <a:r>
              <a:rPr lang="lt-LT" dirty="0" smtClean="0"/>
              <a:t>užkoduoja</a:t>
            </a:r>
            <a:r>
              <a:rPr lang="lt-LT" dirty="0"/>
              <a:t>“</a:t>
            </a:r>
            <a:r>
              <a:rPr lang="lt-LT" dirty="0" smtClean="0"/>
              <a:t> </a:t>
            </a:r>
            <a:r>
              <a:rPr lang="lt-LT" dirty="0" smtClean="0"/>
              <a:t>daiktą ar reiškinį;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lt-LT" dirty="0" smtClean="0"/>
              <a:t>  Tai, kas </a:t>
            </a:r>
            <a:r>
              <a:rPr lang="lt-LT" dirty="0" smtClean="0"/>
              <a:t>„paslėpta“, </a:t>
            </a:r>
            <a:r>
              <a:rPr lang="lt-LT" dirty="0" smtClean="0"/>
              <a:t>reikia įminti.</a:t>
            </a:r>
          </a:p>
          <a:p>
            <a:pPr marL="514350" indent="-514350" algn="just">
              <a:buNone/>
            </a:pPr>
            <a:r>
              <a:rPr lang="lt-LT" altLang="lt-LT" dirty="0" smtClean="0"/>
              <a:t>	</a:t>
            </a:r>
            <a:r>
              <a:rPr lang="lt-LT" altLang="lt-LT" sz="2400" dirty="0" smtClean="0">
                <a:latin typeface="Adobe Garamond Pro Bold" pitchFamily="18" charset="-70"/>
              </a:rPr>
              <a:t>Susiūtas, bet ne drabužis, su lapais bet ne medis, ne žmogus, o viską pasakoja.</a:t>
            </a:r>
          </a:p>
          <a:p>
            <a:pPr marL="514350" indent="-514350" algn="just">
              <a:buFont typeface="+mj-lt"/>
              <a:buAutoNum type="arabicPeriod"/>
            </a:pP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490384"/>
          </a:xfrm>
        </p:spPr>
        <p:txBody>
          <a:bodyPr>
            <a:noAutofit/>
          </a:bodyPr>
          <a:lstStyle/>
          <a:p>
            <a:pPr algn="ctr"/>
            <a:r>
              <a:rPr lang="lt-LT" sz="2800" dirty="0" smtClean="0"/>
              <a:t>KAS?</a:t>
            </a:r>
            <a:endParaRPr lang="lt-LT" sz="2800" dirty="0"/>
          </a:p>
        </p:txBody>
      </p:sp>
      <p:sp>
        <p:nvSpPr>
          <p:cNvPr id="5" name="Turinio vietos rezervavimo ženklas 4"/>
          <p:cNvSpPr>
            <a:spLocks noGrp="1"/>
          </p:cNvSpPr>
          <p:nvPr>
            <p:ph sz="half" idx="1"/>
          </p:nvPr>
        </p:nvSpPr>
        <p:spPr>
          <a:xfrm>
            <a:off x="1435608" y="908720"/>
            <a:ext cx="3657600" cy="5949280"/>
          </a:xfrm>
        </p:spPr>
        <p:txBody>
          <a:bodyPr>
            <a:noAutofit/>
          </a:bodyPr>
          <a:lstStyle/>
          <a:p>
            <a:pPr marL="82296" indent="0" algn="just">
              <a:buNone/>
            </a:pPr>
            <a:r>
              <a:rPr lang="lt-LT" sz="2600" dirty="0" smtClean="0">
                <a:latin typeface="Adobe Garamond Pro Bold" pitchFamily="18" charset="-70"/>
              </a:rPr>
              <a:t>Esu aš </a:t>
            </a:r>
            <a:r>
              <a:rPr lang="lt-LT" sz="2600" dirty="0" smtClean="0">
                <a:solidFill>
                  <a:schemeClr val="accent4">
                    <a:lumMod val="50000"/>
                  </a:schemeClr>
                </a:solidFill>
                <a:latin typeface="Adobe Garamond Pro Bold" pitchFamily="18" charset="-70"/>
              </a:rPr>
              <a:t>labai </a:t>
            </a:r>
            <a:r>
              <a:rPr lang="lt-LT" sz="2600" dirty="0" smtClean="0">
                <a:solidFill>
                  <a:schemeClr val="accent4">
                    <a:lumMod val="50000"/>
                  </a:schemeClr>
                </a:solidFill>
                <a:latin typeface="Adobe Garamond Pro Bold" pitchFamily="18" charset="-70"/>
              </a:rPr>
              <a:t>trapi</a:t>
            </a:r>
            <a:r>
              <a:rPr lang="lt-LT" sz="2600" dirty="0" smtClean="0">
                <a:latin typeface="Adobe Garamond Pro Bold" pitchFamily="18" charset="-70"/>
              </a:rPr>
              <a:t>, </a:t>
            </a:r>
            <a:r>
              <a:rPr lang="lt-LT" sz="2600" dirty="0" smtClean="0">
                <a:latin typeface="Adobe Garamond Pro Bold" pitchFamily="18" charset="-70"/>
              </a:rPr>
              <a:t>stoviu ant vienos kojelės. Kadangi esu </a:t>
            </a:r>
            <a:r>
              <a:rPr lang="lt-LT" sz="2600" dirty="0" smtClean="0">
                <a:solidFill>
                  <a:schemeClr val="accent3">
                    <a:lumMod val="75000"/>
                  </a:schemeClr>
                </a:solidFill>
                <a:latin typeface="Adobe Garamond Pro Bold" pitchFamily="18" charset="-70"/>
              </a:rPr>
              <a:t>stiklinė</a:t>
            </a:r>
            <a:r>
              <a:rPr lang="lt-LT" sz="2600" dirty="0" smtClean="0">
                <a:latin typeface="Adobe Garamond Pro Bold" pitchFamily="18" charset="-70"/>
              </a:rPr>
              <a:t>, mane gali greit bet kas sudaužyti.</a:t>
            </a:r>
          </a:p>
          <a:p>
            <a:pPr marL="82296" indent="0" algn="just">
              <a:buNone/>
            </a:pPr>
            <a:r>
              <a:rPr lang="lt-LT" sz="2600" dirty="0" smtClean="0">
                <a:latin typeface="Adobe Garamond Pro Bold" pitchFamily="18" charset="-70"/>
              </a:rPr>
              <a:t>Esu </a:t>
            </a:r>
            <a:r>
              <a:rPr lang="lt-LT" sz="2600" dirty="0" smtClean="0">
                <a:solidFill>
                  <a:schemeClr val="accent1">
                    <a:lumMod val="50000"/>
                  </a:schemeClr>
                </a:solidFill>
                <a:latin typeface="Adobe Garamond Pro Bold" pitchFamily="18" charset="-70"/>
              </a:rPr>
              <a:t>aukšta</a:t>
            </a:r>
            <a:r>
              <a:rPr lang="lt-LT" sz="2600" dirty="0" smtClean="0">
                <a:latin typeface="Adobe Garamond Pro Bold" pitchFamily="18" charset="-70"/>
              </a:rPr>
              <a:t>, </a:t>
            </a:r>
            <a:r>
              <a:rPr lang="lt-LT" sz="2600" dirty="0" smtClean="0">
                <a:solidFill>
                  <a:schemeClr val="accent1">
                    <a:lumMod val="75000"/>
                  </a:schemeClr>
                </a:solidFill>
                <a:latin typeface="Adobe Garamond Pro Bold" pitchFamily="18" charset="-70"/>
              </a:rPr>
              <a:t>apvali</a:t>
            </a:r>
            <a:r>
              <a:rPr lang="lt-LT" sz="2600" dirty="0" smtClean="0">
                <a:latin typeface="Adobe Garamond Pro Bold" pitchFamily="18" charset="-70"/>
              </a:rPr>
              <a:t>. </a:t>
            </a:r>
            <a:r>
              <a:rPr lang="lt-LT" sz="2600" dirty="0" smtClean="0">
                <a:latin typeface="Adobe Garamond Pro Bold" pitchFamily="18" charset="-70"/>
              </a:rPr>
              <a:t>Stengiuosi būti arčiau lango, nes mėgstu saulės šviesą. Visada malonu, kai mane </a:t>
            </a:r>
            <a:r>
              <a:rPr lang="lt-LT" sz="2600" dirty="0" smtClean="0">
                <a:solidFill>
                  <a:schemeClr val="accent4">
                    <a:lumMod val="75000"/>
                  </a:schemeClr>
                </a:solidFill>
                <a:latin typeface="Adobe Garamond Pro Bold" pitchFamily="18" charset="-70"/>
              </a:rPr>
              <a:t>aplanko gėlės</a:t>
            </a:r>
            <a:r>
              <a:rPr lang="lt-LT" sz="2600" dirty="0" smtClean="0">
                <a:latin typeface="Adobe Garamond Pro Bold" pitchFamily="18" charset="-70"/>
              </a:rPr>
              <a:t>. Jų kvapas svaigina. Tada jaučiuosi kaip sapne.</a:t>
            </a:r>
            <a:endParaRPr lang="lt-LT" sz="2600" dirty="0">
              <a:latin typeface="Adobe Garamond Pro Bold" pitchFamily="18" charset="-70"/>
            </a:endParaRP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half" idx="2"/>
          </p:nvPr>
        </p:nvSpPr>
        <p:spPr>
          <a:xfrm>
            <a:off x="5276088" y="1124744"/>
            <a:ext cx="3657600" cy="5184576"/>
          </a:xfrm>
        </p:spPr>
        <p:txBody>
          <a:bodyPr>
            <a:noAutofit/>
          </a:bodyPr>
          <a:lstStyle/>
          <a:p>
            <a:pPr marL="82296" indent="0" algn="just">
              <a:buNone/>
            </a:pPr>
            <a:endParaRPr lang="lt-LT" sz="2600" dirty="0" smtClean="0">
              <a:latin typeface="Adobe Garamond Pro Bold" pitchFamily="18" charset="-70"/>
            </a:endParaRPr>
          </a:p>
          <a:p>
            <a:pPr marL="82296" indent="0" algn="just">
              <a:buNone/>
            </a:pPr>
            <a:endParaRPr lang="lt-LT" sz="2600" dirty="0">
              <a:latin typeface="Adobe Garamond Pro Bold" pitchFamily="18" charset="-70"/>
            </a:endParaRPr>
          </a:p>
          <a:p>
            <a:pPr marL="82296" indent="0" algn="just">
              <a:buNone/>
            </a:pPr>
            <a:endParaRPr lang="lt-LT" sz="2600" dirty="0" smtClean="0">
              <a:latin typeface="Adobe Garamond Pro Bold" pitchFamily="18" charset="-70"/>
            </a:endParaRPr>
          </a:p>
          <a:p>
            <a:pPr marL="82296" indent="0" algn="just">
              <a:buNone/>
            </a:pPr>
            <a:r>
              <a:rPr lang="lt-LT" sz="2600" dirty="0" smtClean="0">
                <a:latin typeface="Adobe Garamond Pro Bold" pitchFamily="18" charset="-70"/>
              </a:rPr>
              <a:t>Pagaminta  aš iš molio, maža, rudos spalvos, skirta gėlėms. </a:t>
            </a:r>
            <a:endParaRPr lang="lt-LT" sz="2600" dirty="0">
              <a:latin typeface="Adobe Garamond Pro Bold" pitchFamily="18" charset="-7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ntraštė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3600" dirty="0" smtClean="0"/>
              <a:t>SVARBU</a:t>
            </a:r>
            <a:endParaRPr lang="lt-LT" sz="3600" dirty="0"/>
          </a:p>
        </p:txBody>
      </p:sp>
      <p:sp>
        <p:nvSpPr>
          <p:cNvPr id="15" name="Teksto vietos rezervavimo ženklas 14"/>
          <p:cNvSpPr>
            <a:spLocks noGrp="1"/>
          </p:cNvSpPr>
          <p:nvPr>
            <p:ph type="body" idx="2"/>
          </p:nvPr>
        </p:nvSpPr>
        <p:spPr>
          <a:xfrm>
            <a:off x="4139952" y="548680"/>
            <a:ext cx="3810000" cy="1562596"/>
          </a:xfrm>
        </p:spPr>
        <p:txBody>
          <a:bodyPr/>
          <a:lstStyle/>
          <a:p>
            <a:endParaRPr lang="lt-LT" dirty="0"/>
          </a:p>
        </p:txBody>
      </p:sp>
      <p:sp>
        <p:nvSpPr>
          <p:cNvPr id="14" name="Turinio vietos rezervavimo ženklas 13"/>
          <p:cNvSpPr>
            <a:spLocks noGrp="1"/>
          </p:cNvSpPr>
          <p:nvPr>
            <p:ph sz="half" idx="1"/>
          </p:nvPr>
        </p:nvSpPr>
        <p:spPr>
          <a:xfrm>
            <a:off x="457200" y="1628800"/>
            <a:ext cx="8153400" cy="4497363"/>
          </a:xfrm>
        </p:spPr>
        <p:txBody>
          <a:bodyPr>
            <a:normAutofit/>
          </a:bodyPr>
          <a:lstStyle/>
          <a:p>
            <a:r>
              <a:rPr lang="lt-LT" sz="2800" dirty="0" smtClean="0"/>
              <a:t>FORMA;</a:t>
            </a:r>
            <a:endParaRPr lang="lt-LT" sz="2800" dirty="0" smtClean="0"/>
          </a:p>
          <a:p>
            <a:r>
              <a:rPr lang="lt-LT" sz="2800" dirty="0" smtClean="0"/>
              <a:t>SPALVA;</a:t>
            </a:r>
            <a:endParaRPr lang="lt-LT" sz="2800" dirty="0" smtClean="0"/>
          </a:p>
          <a:p>
            <a:r>
              <a:rPr lang="lt-LT" sz="2800" dirty="0" smtClean="0"/>
              <a:t>PASKIRTIS;</a:t>
            </a:r>
            <a:endParaRPr lang="lt-LT" sz="2800" dirty="0" smtClean="0"/>
          </a:p>
          <a:p>
            <a:r>
              <a:rPr lang="lt-LT" sz="2800" dirty="0"/>
              <a:t>VIDINĖS </a:t>
            </a:r>
            <a:r>
              <a:rPr lang="lt-LT" sz="2800" dirty="0" smtClean="0"/>
              <a:t>SAVYBĖS; </a:t>
            </a:r>
            <a:endParaRPr lang="lt-LT" sz="2800" dirty="0" smtClean="0"/>
          </a:p>
          <a:p>
            <a:r>
              <a:rPr lang="lt-LT" sz="2800" dirty="0" smtClean="0"/>
              <a:t>MEDŽIAGA, IŠ KO </a:t>
            </a:r>
            <a:r>
              <a:rPr lang="lt-LT" sz="2800" dirty="0" smtClean="0"/>
              <a:t>PADARYTAS.</a:t>
            </a:r>
            <a:endParaRPr lang="lt-LT" sz="2800" dirty="0" smtClean="0"/>
          </a:p>
          <a:p>
            <a:pPr>
              <a:buNone/>
            </a:pPr>
            <a:r>
              <a:rPr lang="lt-LT" dirty="0" smtClean="0"/>
              <a:t>   </a:t>
            </a:r>
            <a:endParaRPr lang="lt-LT" dirty="0"/>
          </a:p>
        </p:txBody>
      </p:sp>
      <p:pic>
        <p:nvPicPr>
          <p:cNvPr id="2050" name="Picture 2" descr="C:\Users\Audra\Desktop\Pict0014-radvilaviciut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332656"/>
            <a:ext cx="4392488" cy="27260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ntraštė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lt-LT" dirty="0" smtClean="0"/>
              <a:t>     </a:t>
            </a:r>
            <a:r>
              <a:rPr lang="lt-LT" dirty="0" smtClean="0"/>
              <a:t>UŽDUOTIS POROJE </a:t>
            </a:r>
            <a:r>
              <a:rPr lang="lt-LT" sz="3100" dirty="0" smtClean="0"/>
              <a:t>(7 min.)</a:t>
            </a:r>
            <a:endParaRPr lang="lt-LT" sz="3100" dirty="0"/>
          </a:p>
        </p:txBody>
      </p:sp>
      <p:sp>
        <p:nvSpPr>
          <p:cNvPr id="6" name="Turinio vietos rezervavimo ženklas 5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 algn="just">
              <a:buClr>
                <a:srgbClr val="3891A7"/>
              </a:buClr>
              <a:buNone/>
            </a:pPr>
            <a:r>
              <a:rPr lang="lt-LT" dirty="0"/>
              <a:t>	</a:t>
            </a:r>
            <a:r>
              <a:rPr lang="lt-LT" sz="3700" dirty="0" smtClean="0">
                <a:solidFill>
                  <a:prstClr val="black"/>
                </a:solidFill>
              </a:rPr>
              <a:t>Sukurkite </a:t>
            </a:r>
            <a:r>
              <a:rPr lang="lt-LT" sz="3700" b="1" i="1" dirty="0" smtClean="0">
                <a:solidFill>
                  <a:prstClr val="black"/>
                </a:solidFill>
              </a:rPr>
              <a:t>ne </a:t>
            </a:r>
            <a:r>
              <a:rPr lang="lt-LT" sz="3700" b="1" i="1" dirty="0">
                <a:solidFill>
                  <a:prstClr val="black"/>
                </a:solidFill>
              </a:rPr>
              <a:t>mažiau kaip 30 žodžių </a:t>
            </a:r>
            <a:r>
              <a:rPr lang="lt-LT" sz="3700" dirty="0">
                <a:solidFill>
                  <a:prstClr val="black"/>
                </a:solidFill>
              </a:rPr>
              <a:t>pasirinkto neįvardinto daikto </a:t>
            </a:r>
            <a:r>
              <a:rPr lang="lt-LT" sz="3700" dirty="0" smtClean="0">
                <a:solidFill>
                  <a:prstClr val="black"/>
                </a:solidFill>
              </a:rPr>
              <a:t>aprašymą-mįslę (rišlų tekstą, eiliuotą posmą),</a:t>
            </a:r>
          </a:p>
          <a:p>
            <a:pPr lvl="0" algn="just">
              <a:buClr>
                <a:srgbClr val="3891A7"/>
              </a:buClr>
              <a:buNone/>
            </a:pPr>
            <a:r>
              <a:rPr lang="lt-LT" sz="3700" dirty="0">
                <a:solidFill>
                  <a:prstClr val="black"/>
                </a:solidFill>
              </a:rPr>
              <a:t>	</a:t>
            </a:r>
            <a:r>
              <a:rPr lang="lt-LT" sz="3700" dirty="0" smtClean="0">
                <a:solidFill>
                  <a:prstClr val="black"/>
                </a:solidFill>
              </a:rPr>
              <a:t>pavartodami </a:t>
            </a:r>
            <a:r>
              <a:rPr lang="lt-LT" sz="3700" b="1" i="1" dirty="0">
                <a:solidFill>
                  <a:prstClr val="black"/>
                </a:solidFill>
              </a:rPr>
              <a:t>ne mažiau kaip 3 daikto aprašymo kriterijus</a:t>
            </a:r>
            <a:r>
              <a:rPr lang="lt-LT" sz="3700" dirty="0">
                <a:solidFill>
                  <a:prstClr val="black"/>
                </a:solidFill>
              </a:rPr>
              <a:t> </a:t>
            </a:r>
            <a:endParaRPr lang="lt-LT" sz="3700" dirty="0" smtClean="0">
              <a:solidFill>
                <a:prstClr val="black"/>
              </a:solidFill>
            </a:endParaRPr>
          </a:p>
          <a:p>
            <a:pPr lvl="0" algn="just">
              <a:buClr>
                <a:srgbClr val="3891A7"/>
              </a:buClr>
              <a:buNone/>
            </a:pPr>
            <a:r>
              <a:rPr lang="lt-LT" sz="3700" dirty="0">
                <a:solidFill>
                  <a:prstClr val="black"/>
                </a:solidFill>
              </a:rPr>
              <a:t>	</a:t>
            </a:r>
            <a:r>
              <a:rPr lang="lt-LT" sz="3700" dirty="0" smtClean="0">
                <a:solidFill>
                  <a:prstClr val="black"/>
                </a:solidFill>
              </a:rPr>
              <a:t>ir </a:t>
            </a:r>
            <a:r>
              <a:rPr lang="lt-LT" sz="3700" b="1" i="1" dirty="0">
                <a:solidFill>
                  <a:prstClr val="black"/>
                </a:solidFill>
              </a:rPr>
              <a:t>ne mažiau kaip 2 menines priemones</a:t>
            </a:r>
            <a:r>
              <a:rPr lang="lt-LT" sz="3700" dirty="0">
                <a:solidFill>
                  <a:prstClr val="black"/>
                </a:solidFill>
              </a:rPr>
              <a:t>.</a:t>
            </a:r>
          </a:p>
          <a:p>
            <a:pPr>
              <a:buNone/>
            </a:pPr>
            <a:endParaRPr lang="lt-LT" dirty="0"/>
          </a:p>
          <a:p>
            <a:pPr>
              <a:buNone/>
            </a:pPr>
            <a:endParaRPr lang="lt-LT" sz="3100" dirty="0" smtClean="0">
              <a:solidFill>
                <a:srgbClr val="002060"/>
              </a:solidFill>
            </a:endParaRPr>
          </a:p>
          <a:p>
            <a:pPr algn="just">
              <a:buNone/>
            </a:pPr>
            <a:r>
              <a:rPr lang="lt-LT" sz="3100" b="1" i="1" dirty="0" smtClean="0">
                <a:solidFill>
                  <a:srgbClr val="00B050"/>
                </a:solidFill>
              </a:rPr>
              <a:t>- G</a:t>
            </a:r>
            <a:r>
              <a:rPr lang="lt-LT" sz="3100" b="1" i="1" dirty="0" smtClean="0">
                <a:solidFill>
                  <a:srgbClr val="00B050"/>
                </a:solidFill>
              </a:rPr>
              <a:t>alima </a:t>
            </a:r>
            <a:r>
              <a:rPr lang="lt-LT" sz="3100" b="1" i="1" dirty="0">
                <a:solidFill>
                  <a:srgbClr val="00B050"/>
                </a:solidFill>
              </a:rPr>
              <a:t>rašyti I-</a:t>
            </a:r>
            <a:r>
              <a:rPr lang="lt-LT" sz="3100" b="1" i="1" dirty="0" err="1">
                <a:solidFill>
                  <a:srgbClr val="00B050"/>
                </a:solidFill>
              </a:rPr>
              <a:t>uoju</a:t>
            </a:r>
            <a:r>
              <a:rPr lang="lt-LT" sz="3100" b="1" i="1" dirty="0">
                <a:solidFill>
                  <a:srgbClr val="00B050"/>
                </a:solidFill>
              </a:rPr>
              <a:t> ar III-</a:t>
            </a:r>
            <a:r>
              <a:rPr lang="lt-LT" sz="3100" b="1" i="1" dirty="0" err="1">
                <a:solidFill>
                  <a:srgbClr val="00B050"/>
                </a:solidFill>
              </a:rPr>
              <a:t>uoju</a:t>
            </a:r>
            <a:r>
              <a:rPr lang="lt-LT" sz="3100" b="1" i="1" dirty="0">
                <a:solidFill>
                  <a:srgbClr val="00B050"/>
                </a:solidFill>
              </a:rPr>
              <a:t> </a:t>
            </a:r>
            <a:r>
              <a:rPr lang="lt-LT" sz="3100" b="1" i="1" dirty="0" smtClean="0">
                <a:solidFill>
                  <a:srgbClr val="00B050"/>
                </a:solidFill>
              </a:rPr>
              <a:t>asmeniu.</a:t>
            </a:r>
            <a:endParaRPr lang="lt-LT" sz="3100" b="1" i="1" dirty="0">
              <a:solidFill>
                <a:srgbClr val="00B050"/>
              </a:solidFill>
            </a:endParaRPr>
          </a:p>
          <a:p>
            <a:pPr algn="just">
              <a:buNone/>
            </a:pPr>
            <a:r>
              <a:rPr lang="lt-LT" sz="3100" b="1" i="1" smtClean="0">
                <a:solidFill>
                  <a:srgbClr val="00B050"/>
                </a:solidFill>
              </a:rPr>
              <a:t>- Nepamirškite </a:t>
            </a:r>
            <a:r>
              <a:rPr lang="lt-LT" sz="3100" b="1" i="1" dirty="0">
                <a:solidFill>
                  <a:srgbClr val="00B050"/>
                </a:solidFill>
              </a:rPr>
              <a:t>meninės raiškos priemonių </a:t>
            </a:r>
            <a:r>
              <a:rPr lang="lt-LT" sz="3100" b="1" i="1" dirty="0">
                <a:solidFill>
                  <a:srgbClr val="00B050"/>
                </a:solidFill>
              </a:rPr>
              <a:t>(</a:t>
            </a:r>
            <a:r>
              <a:rPr lang="lt-LT" sz="3100" b="1" i="1" dirty="0" err="1" smtClean="0">
                <a:solidFill>
                  <a:srgbClr val="00B050"/>
                </a:solidFill>
              </a:rPr>
              <a:t>deminutyvų</a:t>
            </a:r>
            <a:r>
              <a:rPr lang="lt-LT" sz="3100" b="1" i="1" dirty="0" smtClean="0">
                <a:solidFill>
                  <a:srgbClr val="00B050"/>
                </a:solidFill>
              </a:rPr>
              <a:t>, palyginimų, epitetų, įasmeninimų, vaizdingų </a:t>
            </a:r>
            <a:r>
              <a:rPr lang="lt-LT" sz="3100" b="1" i="1" dirty="0" smtClean="0">
                <a:solidFill>
                  <a:srgbClr val="00B050"/>
                </a:solidFill>
              </a:rPr>
              <a:t>veiksmažodžių).</a:t>
            </a:r>
            <a:endParaRPr lang="lt-LT" sz="3100" b="1" i="1" dirty="0">
              <a:solidFill>
                <a:srgbClr val="00B050"/>
              </a:solidFill>
            </a:endParaRPr>
          </a:p>
          <a:p>
            <a:pPr>
              <a:buNone/>
            </a:pPr>
            <a:r>
              <a:rPr lang="lt-LT" sz="3600" dirty="0" smtClean="0"/>
              <a:t>  </a:t>
            </a:r>
            <a:endParaRPr lang="lt-LT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7818072" cy="2362274"/>
          </a:xfrm>
        </p:spPr>
        <p:txBody>
          <a:bodyPr>
            <a:normAutofit fontScale="90000"/>
          </a:bodyPr>
          <a:lstStyle/>
          <a:p>
            <a:pPr algn="ctr"/>
            <a:r>
              <a:rPr lang="lt-LT" b="1" dirty="0" smtClean="0"/>
              <a:t>Į</a:t>
            </a:r>
            <a:r>
              <a:rPr lang="lt-LT" b="1" dirty="0" smtClean="0"/>
              <a:t>minkime draugų mįsles </a:t>
            </a:r>
            <a:r>
              <a:rPr lang="lt-LT" dirty="0" smtClean="0"/>
              <a:t>bei </a:t>
            </a:r>
            <a:r>
              <a:rPr lang="lt-LT" b="1" dirty="0" smtClean="0"/>
              <a:t>atidžiai klausykime</a:t>
            </a:r>
            <a:r>
              <a:rPr lang="lt-LT" dirty="0" smtClean="0"/>
              <a:t>, kaip jiems sekėsi atlikti užduotį ir pasiekti pamokos uždavinį?</a:t>
            </a:r>
            <a:endParaRPr lang="lt-LT" dirty="0"/>
          </a:p>
        </p:txBody>
      </p:sp>
      <p:graphicFrame>
        <p:nvGraphicFramePr>
          <p:cNvPr id="10" name="Lentelė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2525767"/>
              </p:ext>
            </p:extLst>
          </p:nvPr>
        </p:nvGraphicFramePr>
        <p:xfrm>
          <a:off x="1187623" y="2852935"/>
          <a:ext cx="7632849" cy="348498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471698"/>
                <a:gridCol w="1492573"/>
                <a:gridCol w="1494064"/>
                <a:gridCol w="1467225"/>
                <a:gridCol w="1707289"/>
              </a:tblGrid>
              <a:tr h="86409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lt-LT" sz="2400" dirty="0">
                          <a:effectLst/>
                        </a:rPr>
                        <a:t>Klasės draugai </a:t>
                      </a:r>
                      <a:endParaRPr lang="lt-LT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lt-LT" sz="2400" dirty="0">
                          <a:solidFill>
                            <a:schemeClr val="accent4"/>
                          </a:solidFill>
                          <a:effectLst/>
                        </a:rPr>
                        <a:t>Ne mažiau kaip 3 daikto aprašymai kriterijai </a:t>
                      </a:r>
                      <a:endParaRPr lang="lt-LT" sz="2400" dirty="0">
                        <a:solidFill>
                          <a:schemeClr val="accent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lt-LT" sz="2400" dirty="0">
                          <a:solidFill>
                            <a:schemeClr val="accent6"/>
                          </a:solidFill>
                          <a:effectLst/>
                        </a:rPr>
                        <a:t>Ne mažiau kaip 2 meninės priemonės</a:t>
                      </a:r>
                      <a:endParaRPr lang="lt-LT" sz="2400" dirty="0">
                        <a:solidFill>
                          <a:schemeClr val="accent6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lt-LT" sz="2400" dirty="0">
                          <a:solidFill>
                            <a:schemeClr val="accent3"/>
                          </a:solidFill>
                          <a:effectLst/>
                        </a:rPr>
                        <a:t>Ne mažiau kaip 30 žodžių</a:t>
                      </a:r>
                      <a:endParaRPr lang="lt-LT" sz="2400" dirty="0">
                        <a:solidFill>
                          <a:schemeClr val="accent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lt-LT" sz="2400">
                          <a:effectLst/>
                        </a:rPr>
                        <a:t>Ar pasiektas pamokos uždavinys?</a:t>
                      </a:r>
                      <a:endParaRPr lang="lt-LT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2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lt-LT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lt-LT" sz="2400">
                          <a:effectLst/>
                        </a:rPr>
                        <a:t> </a:t>
                      </a:r>
                      <a:endParaRPr lang="lt-LT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lt-LT" sz="2400">
                          <a:effectLst/>
                        </a:rPr>
                        <a:t> </a:t>
                      </a:r>
                      <a:endParaRPr lang="lt-LT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lt-LT" sz="2400" dirty="0">
                          <a:effectLst/>
                        </a:rPr>
                        <a:t> </a:t>
                      </a:r>
                      <a:endParaRPr lang="lt-LT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lt-LT" sz="2400">
                          <a:effectLst/>
                        </a:rPr>
                        <a:t> </a:t>
                      </a:r>
                      <a:endParaRPr lang="lt-LT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2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lt-LT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lt-LT" sz="2400" dirty="0">
                          <a:effectLst/>
                        </a:rPr>
                        <a:t> </a:t>
                      </a:r>
                      <a:endParaRPr lang="lt-LT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lt-LT" sz="2400">
                          <a:effectLst/>
                        </a:rPr>
                        <a:t> </a:t>
                      </a:r>
                      <a:endParaRPr lang="lt-LT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lt-LT" sz="2400">
                          <a:effectLst/>
                        </a:rPr>
                        <a:t> </a:t>
                      </a:r>
                      <a:endParaRPr lang="lt-LT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lt-LT" sz="2400">
                          <a:effectLst/>
                        </a:rPr>
                        <a:t> </a:t>
                      </a:r>
                      <a:endParaRPr lang="lt-LT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2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lt-LT" sz="2400">
                          <a:effectLst/>
                        </a:rPr>
                        <a:t> </a:t>
                      </a:r>
                      <a:endParaRPr lang="lt-LT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lt-LT" sz="2400">
                          <a:effectLst/>
                        </a:rPr>
                        <a:t> </a:t>
                      </a:r>
                      <a:endParaRPr lang="lt-LT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lt-LT" sz="2400">
                          <a:effectLst/>
                        </a:rPr>
                        <a:t> </a:t>
                      </a:r>
                      <a:endParaRPr lang="lt-LT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lt-LT" sz="2400">
                          <a:effectLst/>
                        </a:rPr>
                        <a:t> </a:t>
                      </a:r>
                      <a:endParaRPr lang="lt-LT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lt-LT" sz="2400" dirty="0">
                          <a:effectLst/>
                        </a:rPr>
                        <a:t> </a:t>
                      </a:r>
                      <a:endParaRPr lang="lt-LT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Namų darbas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201747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ulėgrąža">
  <a:themeElements>
    <a:clrScheme name="Saulėgrąža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aulėgrąža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aulėgrąž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315</TotalTime>
  <Words>147</Words>
  <Application>Microsoft Office PowerPoint</Application>
  <PresentationFormat>Demonstracija ekrane (4:3)</PresentationFormat>
  <Paragraphs>56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8</vt:i4>
      </vt:variant>
    </vt:vector>
  </HeadingPairs>
  <TitlesOfParts>
    <vt:vector size="9" baseType="lpstr">
      <vt:lpstr>Saulėgrąža</vt:lpstr>
      <vt:lpstr>       PAMOKOS   TEMA</vt:lpstr>
      <vt:lpstr>          Pamokos uždavinys</vt:lpstr>
      <vt:lpstr>             PRISIMINKIME</vt:lpstr>
      <vt:lpstr>KAS?</vt:lpstr>
      <vt:lpstr>SVARBU</vt:lpstr>
      <vt:lpstr>     UŽDUOTIS POROJE (7 min.)</vt:lpstr>
      <vt:lpstr>Įminkime draugų mįsles bei atidžiai klausykime, kaip jiems sekėsi atlikti užduotį ir pasiekti pamokos uždavinį?</vt:lpstr>
      <vt:lpstr>Namų darbas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Skaidrė 1</dc:title>
  <dc:creator>Audra</dc:creator>
  <cp:lastModifiedBy>sv. Kazimiero</cp:lastModifiedBy>
  <cp:revision>25</cp:revision>
  <dcterms:created xsi:type="dcterms:W3CDTF">2014-05-07T16:47:14Z</dcterms:created>
  <dcterms:modified xsi:type="dcterms:W3CDTF">2014-05-10T18:34:26Z</dcterms:modified>
</cp:coreProperties>
</file>