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5" r:id="rId1"/>
  </p:sldMasterIdLst>
  <p:sldIdLst>
    <p:sldId id="256" r:id="rId2"/>
    <p:sldId id="258" r:id="rId3"/>
    <p:sldId id="259" r:id="rId4"/>
    <p:sldId id="265" r:id="rId5"/>
    <p:sldId id="261" r:id="rId6"/>
    <p:sldId id="271" r:id="rId7"/>
    <p:sldId id="266" r:id="rId8"/>
    <p:sldId id="269" r:id="rId9"/>
    <p:sldId id="270" r:id="rId10"/>
    <p:sldId id="263" r:id="rId11"/>
    <p:sldId id="268" r:id="rId12"/>
    <p:sldId id="264" r:id="rId1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159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707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6490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27604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20183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6332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129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892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66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6706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3175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4279DC42-8695-41B4-870B-B4CB863D8D91}" type="datetimeFigureOut">
              <a:rPr lang="lt-LT" smtClean="0"/>
              <a:t>2015.01.25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63F70C84-F48B-40C4-B8C8-0C0BDB197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6891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rt.lt/mediateka/irasas/1059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rt.lt/mediateka/irasas/10591" TargetMode="External"/><Relationship Id="rId2" Type="http://schemas.openxmlformats.org/officeDocument/2006/relationships/hyperlink" Target="http://www.&#353;altiniai.info/files/literatura/LH00/Tomas_Venclova._Bernardas_Brazd%C5%BEionis.LH5100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t.wikipedia.org/wiki/Bernardas_Brazd%C5%BEion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5400" b="1" dirty="0" smtClean="0"/>
              <a:t>Bernardas </a:t>
            </a:r>
            <a:r>
              <a:rPr lang="lt-LT" sz="5400" b="1" dirty="0" smtClean="0"/>
              <a:t>Brazdžionis – </a:t>
            </a:r>
            <a:r>
              <a:rPr lang="lt-LT" sz="5400" dirty="0" smtClean="0"/>
              <a:t>Nepriklausomos Lietuvos augintinis</a:t>
            </a:r>
            <a:endParaRPr lang="lt-LT" sz="54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675549"/>
          </a:xfrm>
        </p:spPr>
        <p:txBody>
          <a:bodyPr/>
          <a:lstStyle/>
          <a:p>
            <a:pPr algn="r"/>
            <a:r>
              <a:rPr lang="lt-LT" dirty="0" smtClean="0"/>
              <a:t>Parengė: </a:t>
            </a:r>
            <a:r>
              <a:rPr lang="lt-LT" dirty="0" err="1"/>
              <a:t>Liveta</a:t>
            </a:r>
            <a:r>
              <a:rPr lang="lt-LT"/>
              <a:t> </a:t>
            </a:r>
            <a:r>
              <a:rPr lang="lt-LT" smtClean="0"/>
              <a:t>  </a:t>
            </a:r>
            <a:r>
              <a:rPr lang="lt-LT" dirty="0" smtClean="0"/>
              <a:t>ir </a:t>
            </a:r>
            <a:r>
              <a:rPr lang="lt-LT" smtClean="0"/>
              <a:t>Gytis </a:t>
            </a:r>
            <a:r>
              <a:rPr lang="lt-LT" smtClean="0"/>
              <a:t>4b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69717995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Turinys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98940" y="1794027"/>
            <a:ext cx="10058400" cy="393192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Biografija</a:t>
            </a:r>
            <a:endParaRPr lang="en-US" sz="32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lt-LT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Slapyvardžiai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Kūryba</a:t>
            </a:r>
            <a:endParaRPr lang="en-US" sz="32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lt-LT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„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Per </a:t>
            </a:r>
            <a:r>
              <a:rPr lang="en-US" sz="32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pasaul</a:t>
            </a:r>
            <a:r>
              <a:rPr lang="lt-LT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į keliauja žmogus“</a:t>
            </a:r>
            <a:endParaRPr lang="en-US" sz="32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lt-LT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Brazdžionio atminimas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Įvertinimas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„Bernardas </a:t>
            </a:r>
            <a:r>
              <a:rPr lang="lt-LT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Brazdžionis. </a:t>
            </a:r>
            <a:r>
              <a:rPr lang="lt-LT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Sugrįžimas“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Išvada</a:t>
            </a:r>
          </a:p>
          <a:p>
            <a:pPr marL="514350" indent="-514350">
              <a:buFont typeface="+mj-lt"/>
              <a:buAutoNum type="arabicPeriod"/>
            </a:pPr>
            <a:endParaRPr lang="en-US" sz="32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32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lt-LT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6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>
          <a:xfrm>
            <a:off x="-1275009" y="436532"/>
            <a:ext cx="11125200" cy="1371600"/>
          </a:xfrm>
        </p:spPr>
        <p:txBody>
          <a:bodyPr/>
          <a:lstStyle/>
          <a:p>
            <a:pPr algn="ctr"/>
            <a:r>
              <a:rPr lang="lt-LT" b="1" dirty="0" smtClean="0"/>
              <a:t>Apie rašytoją</a:t>
            </a:r>
            <a:endParaRPr lang="lt-LT" b="1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b="1" dirty="0" smtClean="0"/>
              <a:t>Gimė 1907 </a:t>
            </a:r>
            <a:r>
              <a:rPr lang="lt-LT" b="1" dirty="0"/>
              <a:t>m. vasario 2 d. </a:t>
            </a:r>
            <a:r>
              <a:rPr lang="lt-LT" b="1" dirty="0" err="1" smtClean="0"/>
              <a:t>Stebeikėliuose</a:t>
            </a:r>
            <a:r>
              <a:rPr lang="lt-LT" b="1" dirty="0" smtClean="0"/>
              <a:t> (Pumpėnų </a:t>
            </a:r>
            <a:r>
              <a:rPr lang="lt-LT" b="1" dirty="0"/>
              <a:t>valsčius, Biržų </a:t>
            </a:r>
            <a:r>
              <a:rPr lang="lt-LT" b="1" dirty="0" smtClean="0"/>
              <a:t>apskritis).</a:t>
            </a:r>
          </a:p>
          <a:p>
            <a:r>
              <a:rPr lang="lt-LT" b="1" dirty="0" smtClean="0"/>
              <a:t>Mirė 2002 </a:t>
            </a:r>
            <a:r>
              <a:rPr lang="lt-LT" b="1" dirty="0"/>
              <a:t>m. liepos 11 d. Los </a:t>
            </a:r>
            <a:r>
              <a:rPr lang="lt-LT" b="1" dirty="0" smtClean="0"/>
              <a:t>Andžele. </a:t>
            </a:r>
            <a:endParaRPr lang="lt-LT" b="1" dirty="0"/>
          </a:p>
          <a:p>
            <a:r>
              <a:rPr lang="lt-LT" b="1" dirty="0" smtClean="0"/>
              <a:t>Lietuvių prozininkas</a:t>
            </a:r>
          </a:p>
          <a:p>
            <a:r>
              <a:rPr lang="lt-LT" b="1" dirty="0" smtClean="0"/>
              <a:t>Poetas</a:t>
            </a:r>
          </a:p>
          <a:p>
            <a:r>
              <a:rPr lang="lt-LT" b="1" dirty="0" smtClean="0"/>
              <a:t>Dramaturgas</a:t>
            </a:r>
          </a:p>
          <a:p>
            <a:r>
              <a:rPr lang="lt-LT" b="1" dirty="0"/>
              <a:t>S</a:t>
            </a:r>
            <a:r>
              <a:rPr lang="lt-LT" b="1" dirty="0" smtClean="0"/>
              <a:t>paudos darbuotojas</a:t>
            </a:r>
          </a:p>
          <a:p>
            <a:r>
              <a:rPr lang="lt-LT" b="1" dirty="0" smtClean="0"/>
              <a:t>Muziejininkas</a:t>
            </a:r>
          </a:p>
          <a:p>
            <a:r>
              <a:rPr lang="lt-LT" b="1" dirty="0"/>
              <a:t>L</a:t>
            </a:r>
            <a:r>
              <a:rPr lang="lt-LT" b="1" dirty="0" smtClean="0"/>
              <a:t>iteratūros </a:t>
            </a:r>
            <a:r>
              <a:rPr lang="lt-LT" b="1" dirty="0"/>
              <a:t>kritikas</a:t>
            </a:r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618" y="669701"/>
            <a:ext cx="3516942" cy="5583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3365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Slapyvardžiai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4325814"/>
          </a:xfrm>
        </p:spPr>
        <p:txBody>
          <a:bodyPr>
            <a:normAutofit/>
          </a:bodyPr>
          <a:lstStyle/>
          <a:p>
            <a:r>
              <a:rPr lang="lt-LT" sz="2400" b="1" dirty="0"/>
              <a:t>Vytė </a:t>
            </a:r>
            <a:r>
              <a:rPr lang="lt-LT" sz="2400" b="1" dirty="0" smtClean="0"/>
              <a:t>Nemunėlis</a:t>
            </a:r>
          </a:p>
          <a:p>
            <a:r>
              <a:rPr lang="lt-LT" sz="2400" b="1" dirty="0" smtClean="0"/>
              <a:t>J</a:t>
            </a:r>
            <a:r>
              <a:rPr lang="lt-LT" sz="2400" b="1" dirty="0"/>
              <a:t>. </a:t>
            </a:r>
            <a:r>
              <a:rPr lang="lt-LT" sz="2400" b="1" dirty="0" smtClean="0"/>
              <a:t>Brazaitis</a:t>
            </a:r>
          </a:p>
          <a:p>
            <a:r>
              <a:rPr lang="lt-LT" sz="2400" b="1" dirty="0" smtClean="0"/>
              <a:t>J</a:t>
            </a:r>
            <a:r>
              <a:rPr lang="lt-LT" sz="2400" b="1" dirty="0"/>
              <a:t>. </a:t>
            </a:r>
            <a:r>
              <a:rPr lang="lt-LT" sz="2400" b="1" dirty="0" err="1" smtClean="0"/>
              <a:t>Stebeikis</a:t>
            </a:r>
            <a:endParaRPr lang="lt-LT" sz="2400" b="1" dirty="0" smtClean="0"/>
          </a:p>
          <a:p>
            <a:r>
              <a:rPr lang="lt-LT" sz="2400" b="1" dirty="0" smtClean="0"/>
              <a:t>B</a:t>
            </a:r>
            <a:r>
              <a:rPr lang="lt-LT" sz="2400" b="1" dirty="0"/>
              <a:t>. </a:t>
            </a:r>
            <a:r>
              <a:rPr lang="lt-LT" sz="2400" b="1" dirty="0" err="1" smtClean="0"/>
              <a:t>Brn</a:t>
            </a:r>
            <a:endParaRPr lang="lt-LT" sz="2400" b="1" dirty="0"/>
          </a:p>
          <a:p>
            <a:r>
              <a:rPr lang="lt-LT" sz="2400" b="1" dirty="0" smtClean="0"/>
              <a:t>B</a:t>
            </a:r>
            <a:r>
              <a:rPr lang="lt-LT" sz="2400" b="1" dirty="0"/>
              <a:t>. </a:t>
            </a:r>
            <a:r>
              <a:rPr lang="lt-LT" sz="2400" b="1" dirty="0" err="1"/>
              <a:t>Nardis</a:t>
            </a:r>
            <a:r>
              <a:rPr lang="lt-LT" sz="2400" b="1" dirty="0"/>
              <a:t> </a:t>
            </a:r>
            <a:r>
              <a:rPr lang="lt-LT" sz="2400" b="1" dirty="0" smtClean="0"/>
              <a:t>Brazdžionis</a:t>
            </a:r>
          </a:p>
          <a:p>
            <a:r>
              <a:rPr lang="lt-LT" sz="2400" b="1" dirty="0" err="1" smtClean="0"/>
              <a:t>Bern</a:t>
            </a:r>
            <a:r>
              <a:rPr lang="lt-LT" sz="2400" b="1" dirty="0"/>
              <a:t>. </a:t>
            </a:r>
            <a:r>
              <a:rPr lang="lt-LT" sz="2400" b="1" dirty="0" err="1" smtClean="0"/>
              <a:t>Žvainius</a:t>
            </a:r>
            <a:endParaRPr lang="lt-LT" sz="2400" b="1" dirty="0" smtClean="0"/>
          </a:p>
          <a:p>
            <a:r>
              <a:rPr lang="lt-LT" sz="2400" b="1" dirty="0" smtClean="0"/>
              <a:t>J</a:t>
            </a:r>
            <a:r>
              <a:rPr lang="lt-LT" sz="2400" b="1" dirty="0"/>
              <a:t>. </a:t>
            </a:r>
            <a:r>
              <a:rPr lang="lt-LT" sz="2400" b="1" dirty="0" err="1"/>
              <a:t>Braz</a:t>
            </a:r>
            <a:r>
              <a:rPr lang="lt-LT" sz="2400" b="1" dirty="0" smtClean="0"/>
              <a:t>.</a:t>
            </a:r>
          </a:p>
          <a:p>
            <a:r>
              <a:rPr lang="lt-LT" sz="2400" b="1" dirty="0" smtClean="0"/>
              <a:t>Jaunasis Vaidevutis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370320" y="2103119"/>
            <a:ext cx="4754880" cy="4325815"/>
          </a:xfrm>
        </p:spPr>
        <p:txBody>
          <a:bodyPr>
            <a:normAutofit/>
          </a:bodyPr>
          <a:lstStyle/>
          <a:p>
            <a:r>
              <a:rPr lang="lt-LT" sz="2400" b="1" dirty="0"/>
              <a:t>B. </a:t>
            </a:r>
            <a:r>
              <a:rPr lang="lt-LT" sz="2400" b="1" dirty="0" err="1"/>
              <a:t>Br</a:t>
            </a:r>
            <a:r>
              <a:rPr lang="lt-LT" sz="2400" b="1" dirty="0"/>
              <a:t>. </a:t>
            </a:r>
            <a:r>
              <a:rPr lang="lt-LT" sz="2400" b="1" dirty="0" err="1"/>
              <a:t>Gintvytis</a:t>
            </a:r>
            <a:endParaRPr lang="lt-LT" sz="2400" b="1" dirty="0"/>
          </a:p>
          <a:p>
            <a:r>
              <a:rPr lang="lt-LT" sz="2400" b="1" dirty="0"/>
              <a:t>B. </a:t>
            </a:r>
            <a:r>
              <a:rPr lang="lt-LT" sz="2400" b="1" dirty="0" err="1"/>
              <a:t>Nardis</a:t>
            </a:r>
            <a:endParaRPr lang="lt-LT" sz="2400" b="1" dirty="0"/>
          </a:p>
          <a:p>
            <a:r>
              <a:rPr lang="lt-LT" sz="2400" b="1" dirty="0"/>
              <a:t>J. Žadeikis</a:t>
            </a:r>
          </a:p>
          <a:p>
            <a:r>
              <a:rPr lang="lt-LT" sz="2400" b="1" dirty="0"/>
              <a:t> A. Pagramantis</a:t>
            </a:r>
          </a:p>
          <a:p>
            <a:r>
              <a:rPr lang="lt-LT" sz="2400" b="1" dirty="0"/>
              <a:t> Mikas </a:t>
            </a:r>
            <a:r>
              <a:rPr lang="lt-LT" sz="2400" b="1" dirty="0" err="1"/>
              <a:t>Lašavikas</a:t>
            </a:r>
            <a:endParaRPr lang="lt-LT" sz="2400" b="1" dirty="0"/>
          </a:p>
          <a:p>
            <a:r>
              <a:rPr lang="lt-LT" sz="2400" b="1" dirty="0"/>
              <a:t> Jonas </a:t>
            </a:r>
            <a:r>
              <a:rPr lang="lt-LT" sz="2400" b="1" dirty="0" err="1"/>
              <a:t>Baika</a:t>
            </a:r>
            <a:r>
              <a:rPr lang="lt-LT" sz="2400" b="1" dirty="0"/>
              <a:t>,</a:t>
            </a:r>
          </a:p>
          <a:p>
            <a:r>
              <a:rPr lang="lt-LT" sz="2400" b="1" dirty="0"/>
              <a:t>M. Kiškutis</a:t>
            </a:r>
          </a:p>
          <a:p>
            <a:r>
              <a:rPr lang="lt-LT" sz="2400" b="1" dirty="0"/>
              <a:t> V. </a:t>
            </a:r>
            <a:r>
              <a:rPr lang="lt-LT" sz="2400" b="1" dirty="0" err="1" smtClean="0"/>
              <a:t>Klevelis</a:t>
            </a:r>
            <a:endParaRPr lang="lt-LT" sz="2400" b="1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31332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Kūryba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066800" y="2103119"/>
            <a:ext cx="4754880" cy="4297681"/>
          </a:xfrm>
        </p:spPr>
        <p:txBody>
          <a:bodyPr>
            <a:normAutofit/>
          </a:bodyPr>
          <a:lstStyle/>
          <a:p>
            <a:r>
              <a:rPr lang="lt-LT" b="1" dirty="0"/>
              <a:t>Bernardo Brazdžionio poezija originali, individuali. </a:t>
            </a:r>
            <a:r>
              <a:rPr lang="lt-LT" b="1" dirty="0" smtClean="0"/>
              <a:t>Talentas </a:t>
            </a:r>
            <a:r>
              <a:rPr lang="lt-LT" b="1" dirty="0"/>
              <a:t>paremtas lietuviškomis </a:t>
            </a:r>
            <a:r>
              <a:rPr lang="lt-LT" b="1" dirty="0" smtClean="0"/>
              <a:t>tradicijomis.</a:t>
            </a:r>
          </a:p>
          <a:p>
            <a:endParaRPr lang="lt-LT" b="1" dirty="0" smtClean="0"/>
          </a:p>
          <a:p>
            <a:r>
              <a:rPr lang="lt-LT" b="1" dirty="0" smtClean="0"/>
              <a:t>Įkvėpimo ieškojo </a:t>
            </a:r>
            <a:r>
              <a:rPr lang="lt-LT" b="1" dirty="0"/>
              <a:t>liturginėje </a:t>
            </a:r>
            <a:r>
              <a:rPr lang="lt-LT" b="1" dirty="0" smtClean="0"/>
              <a:t>literatūroje. </a:t>
            </a:r>
          </a:p>
          <a:p>
            <a:r>
              <a:rPr lang="lt-LT" b="1" dirty="0" smtClean="0"/>
              <a:t>Didelę įtaką padarė </a:t>
            </a:r>
            <a:r>
              <a:rPr lang="lt-LT" b="1" dirty="0"/>
              <a:t>vokiečių romantikai, modernieji autoriai. </a:t>
            </a:r>
            <a:endParaRPr lang="lt-LT" b="1" dirty="0" smtClean="0"/>
          </a:p>
          <a:p>
            <a:endParaRPr lang="lt-LT" b="1" dirty="0"/>
          </a:p>
          <a:p>
            <a:r>
              <a:rPr lang="lt-LT" b="1" dirty="0" smtClean="0"/>
              <a:t>B. Brazdžionis išlieka kaip tautiškas </a:t>
            </a:r>
            <a:r>
              <a:rPr lang="lt-LT" b="1" dirty="0"/>
              <a:t>ir kartu visuotinai </a:t>
            </a:r>
            <a:r>
              <a:rPr lang="lt-LT" b="1" dirty="0" smtClean="0"/>
              <a:t>žmogiškas poetas. </a:t>
            </a:r>
            <a:endParaRPr lang="lt-LT" b="1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80" y="2103120"/>
            <a:ext cx="5403688" cy="31721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612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96462" y="630870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lt-LT" dirty="0"/>
              <a:t>Išleisti poezijos </a:t>
            </a:r>
            <a:r>
              <a:rPr lang="lt-LT" dirty="0" smtClean="0"/>
              <a:t>rinkiniai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lt-LT" sz="1200" dirty="0"/>
              <a:t> 1927 m. – „Baltosios dienos“, </a:t>
            </a:r>
          </a:p>
          <a:p>
            <a:r>
              <a:rPr lang="lt-LT" sz="1200" dirty="0"/>
              <a:t>1928 m. – „Verkiantis vergas“, </a:t>
            </a:r>
          </a:p>
          <a:p>
            <a:r>
              <a:rPr lang="lt-LT" sz="1200" dirty="0"/>
              <a:t>1931 m. – „Amžinasis žydas“, </a:t>
            </a:r>
          </a:p>
          <a:p>
            <a:r>
              <a:rPr lang="lt-LT" sz="1200" dirty="0"/>
              <a:t>1933 m. – „Krintančios žvaigždės“, </a:t>
            </a:r>
          </a:p>
          <a:p>
            <a:r>
              <a:rPr lang="lt-LT" sz="1200" dirty="0"/>
              <a:t>1936 m. – „Ženklai ir stebuklai“ („Sakalo“ leidyklos premija), </a:t>
            </a:r>
          </a:p>
          <a:p>
            <a:r>
              <a:rPr lang="lt-LT" sz="1200" dirty="0"/>
              <a:t>1939 m. – „Kunigaikščių miestas“ (1940 m. valstybinė premija), </a:t>
            </a:r>
          </a:p>
          <a:p>
            <a:r>
              <a:rPr lang="lt-LT" sz="1200" dirty="0"/>
              <a:t>1941 m. – „Šaukiu aš tautą“, </a:t>
            </a:r>
          </a:p>
          <a:p>
            <a:r>
              <a:rPr lang="lt-LT" sz="1200" dirty="0"/>
              <a:t>1943 m. – „Iš sudužusio laivo“ (išleista slapta vokiečių okupacijos metais), </a:t>
            </a:r>
          </a:p>
          <a:p>
            <a:r>
              <a:rPr lang="lt-LT" sz="1200" dirty="0"/>
              <a:t>1943 m. – „Per pasaulį keliauja žmogus“, </a:t>
            </a:r>
          </a:p>
          <a:p>
            <a:r>
              <a:rPr lang="lt-LT" sz="1200" dirty="0"/>
              <a:t>1944 m. – „Viešpaties žingsniai“ (išleista slapta), </a:t>
            </a:r>
          </a:p>
          <a:p>
            <a:r>
              <a:rPr lang="lt-LT" sz="1200" dirty="0"/>
              <a:t>1945 m. – „Svetimi kalnai“ (Švietimo valdybos premija), </a:t>
            </a:r>
          </a:p>
          <a:p>
            <a:r>
              <a:rPr lang="lt-LT" sz="1200" dirty="0"/>
              <a:t>1947 m. – „Šiaurės pašvaistė“, </a:t>
            </a:r>
          </a:p>
          <a:p>
            <a:r>
              <a:rPr lang="lt-LT" sz="1200" dirty="0"/>
              <a:t>1953 m. – „Didžioji kryžkelė“ (Lietuvių rašytojų draugijos premija), 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lt-LT" sz="1200" dirty="0"/>
              <a:t>1956 m. – „Vaidila Valiūnas“, </a:t>
            </a:r>
          </a:p>
          <a:p>
            <a:r>
              <a:rPr lang="lt-LT" sz="1200" dirty="0"/>
              <a:t>1961 m. – „Vidudienio sodai“ („Aidų“ 1958-9 metų literatūros premija), </a:t>
            </a:r>
          </a:p>
          <a:p>
            <a:r>
              <a:rPr lang="lt-LT" sz="1200" dirty="0"/>
              <a:t>1970 m. – „Poezijos pilnatis“, </a:t>
            </a:r>
          </a:p>
          <a:p>
            <a:r>
              <a:rPr lang="lt-LT" sz="1200" dirty="0"/>
              <a:t>1989 m. – „Po aukštaisiais skliautais“ (1986 m. JAV LB Literatūros premija), </a:t>
            </a:r>
          </a:p>
          <a:p>
            <a:r>
              <a:rPr lang="lt-LT" sz="1200" dirty="0"/>
              <a:t>1992 m. – „Tarp žemės ir dangaus“, „</a:t>
            </a:r>
            <a:r>
              <a:rPr lang="lt-LT" sz="1200" dirty="0" err="1"/>
              <a:t>Tysiąc</a:t>
            </a:r>
            <a:r>
              <a:rPr lang="lt-LT" sz="1200" dirty="0"/>
              <a:t> </a:t>
            </a:r>
            <a:r>
              <a:rPr lang="lt-LT" sz="1200" dirty="0" err="1"/>
              <a:t>obrazow</a:t>
            </a:r>
            <a:r>
              <a:rPr lang="lt-LT" sz="1200" dirty="0"/>
              <a:t>“, </a:t>
            </a:r>
          </a:p>
          <a:p>
            <a:r>
              <a:rPr lang="lt-LT" sz="1200" dirty="0"/>
              <a:t>1994 m. – „Naujametiniai eilėraščiai“, </a:t>
            </a:r>
          </a:p>
          <a:p>
            <a:r>
              <a:rPr lang="lt-LT" sz="1200" dirty="0"/>
              <a:t>1995 m. – „Vilčių valtys“, </a:t>
            </a:r>
          </a:p>
          <a:p>
            <a:r>
              <a:rPr lang="lt-LT" sz="1200" dirty="0"/>
              <a:t>1997 m. – „Šiapus ir anapus mūsų laiko“, </a:t>
            </a:r>
          </a:p>
          <a:p>
            <a:r>
              <a:rPr lang="lt-LT" sz="1200" dirty="0"/>
              <a:t>1999 m. – „Ąžuolas“, </a:t>
            </a:r>
          </a:p>
          <a:p>
            <a:r>
              <a:rPr lang="lt-LT" sz="1200" dirty="0"/>
              <a:t>2002 m. – „Bernardas Brazdžionis sugrįžta“, „Kalambūrai ir </a:t>
            </a:r>
            <a:r>
              <a:rPr lang="lt-LT" sz="1200" dirty="0" err="1"/>
              <a:t>limerikai</a:t>
            </a:r>
            <a:r>
              <a:rPr lang="lt-LT" sz="1200" dirty="0"/>
              <a:t>“, „</a:t>
            </a:r>
            <a:r>
              <a:rPr lang="lt-LT" sz="1200" dirty="0" err="1"/>
              <a:t>Roads</a:t>
            </a:r>
            <a:r>
              <a:rPr lang="lt-LT" sz="1200" dirty="0"/>
              <a:t> </a:t>
            </a:r>
            <a:r>
              <a:rPr lang="lt-LT" sz="1200" dirty="0" err="1"/>
              <a:t>and</a:t>
            </a:r>
            <a:r>
              <a:rPr lang="lt-LT" sz="1200" dirty="0"/>
              <a:t> </a:t>
            </a:r>
            <a:r>
              <a:rPr lang="lt-LT" sz="1200" dirty="0" err="1"/>
              <a:t>Crossroads</a:t>
            </a:r>
            <a:r>
              <a:rPr lang="lt-LT" sz="1200" dirty="0"/>
              <a:t>“</a:t>
            </a:r>
          </a:p>
          <a:p>
            <a:endParaRPr lang="lt-LT" sz="1200" dirty="0"/>
          </a:p>
        </p:txBody>
      </p:sp>
    </p:spTree>
    <p:extLst>
      <p:ext uri="{BB962C8B-B14F-4D97-AF65-F5344CB8AC3E}">
        <p14:creationId xmlns:p14="http://schemas.microsoft.com/office/powerpoint/2010/main" val="12129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Iš eil. „PER </a:t>
            </a:r>
            <a:r>
              <a:rPr lang="lt-LT" b="1" dirty="0"/>
              <a:t>PASAULĮ KELIAUJA </a:t>
            </a:r>
            <a:r>
              <a:rPr lang="lt-LT" b="1" dirty="0" smtClean="0"/>
              <a:t>ŽMOGUS“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/>
              <a:t>Baltas </a:t>
            </a:r>
            <a:r>
              <a:rPr lang="lt-LT" b="1" dirty="0" err="1"/>
              <a:t>baltas</a:t>
            </a:r>
            <a:r>
              <a:rPr lang="lt-LT" b="1" dirty="0"/>
              <a:t>, kaip vyšnios viršūnė,</a:t>
            </a:r>
          </a:p>
          <a:p>
            <a:pPr marL="0" indent="0">
              <a:buNone/>
            </a:pPr>
            <a:r>
              <a:rPr lang="lt-LT" b="1" dirty="0"/>
              <a:t>žydro veido, kaip žydras dangus,</a:t>
            </a:r>
          </a:p>
          <a:p>
            <a:pPr marL="0" indent="0">
              <a:buNone/>
            </a:pPr>
            <a:r>
              <a:rPr lang="lt-LT" b="1" dirty="0"/>
              <a:t>kaip vėlė, kaip vėlė </a:t>
            </a:r>
            <a:r>
              <a:rPr lang="lt-LT" b="1" dirty="0" err="1"/>
              <a:t>nemarūnė</a:t>
            </a:r>
            <a:endParaRPr lang="lt-LT" b="1" dirty="0"/>
          </a:p>
          <a:p>
            <a:pPr marL="0" indent="0">
              <a:buNone/>
            </a:pPr>
            <a:r>
              <a:rPr lang="lt-LT" b="1" dirty="0"/>
              <a:t>per pasaulį keliauja žmogus.</a:t>
            </a:r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r>
              <a:rPr lang="lt-LT" b="1" dirty="0"/>
              <a:t>Buvo draugas šviesaus Apolono,</a:t>
            </a:r>
          </a:p>
          <a:p>
            <a:pPr marL="0" indent="0">
              <a:buNone/>
            </a:pPr>
            <a:r>
              <a:rPr lang="lt-LT" b="1" dirty="0"/>
              <a:t>buvo brolis jis meilės </a:t>
            </a:r>
            <a:r>
              <a:rPr lang="lt-LT" b="1" dirty="0" err="1"/>
              <a:t>Safo</a:t>
            </a:r>
            <a:r>
              <a:rPr lang="lt-LT" b="1" dirty="0"/>
              <a:t>,</a:t>
            </a:r>
          </a:p>
          <a:p>
            <a:pPr marL="0" indent="0">
              <a:buNone/>
            </a:pPr>
            <a:r>
              <a:rPr lang="lt-LT" b="1" dirty="0"/>
              <a:t>ir kely begalinės kelionės</a:t>
            </a:r>
          </a:p>
          <a:p>
            <a:pPr marL="0" indent="0">
              <a:buNone/>
            </a:pPr>
            <a:r>
              <a:rPr lang="lt-LT" b="1" dirty="0"/>
              <a:t>nemačiau aš nuvargusio jo.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/>
              <a:t>Šoko jis, gėrė jis ir dainavo</a:t>
            </a:r>
          </a:p>
          <a:p>
            <a:pPr marL="0" indent="0">
              <a:buNone/>
            </a:pPr>
            <a:r>
              <a:rPr lang="lt-LT" b="1" dirty="0"/>
              <a:t>su Katulu Dianos </a:t>
            </a:r>
            <a:r>
              <a:rPr lang="lt-LT" b="1" dirty="0" err="1"/>
              <a:t>laukuos</a:t>
            </a:r>
            <a:r>
              <a:rPr lang="lt-LT" b="1" dirty="0"/>
              <a:t>,</a:t>
            </a:r>
          </a:p>
          <a:p>
            <a:pPr marL="0" indent="0">
              <a:buNone/>
            </a:pPr>
            <a:r>
              <a:rPr lang="lt-LT" b="1" dirty="0"/>
              <a:t>jam Horacijus šaukė: Bis, bravo!</a:t>
            </a:r>
          </a:p>
          <a:p>
            <a:pPr marL="0" indent="0">
              <a:buNone/>
            </a:pPr>
            <a:r>
              <a:rPr lang="lt-LT" b="1" dirty="0"/>
              <a:t>Krito žiedas nuo vyšnios šakos ...</a:t>
            </a:r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r>
              <a:rPr lang="lt-LT" b="1" dirty="0"/>
              <a:t>Krito žiedas kaip naktys, kaip dienos,</a:t>
            </a:r>
          </a:p>
          <a:p>
            <a:pPr marL="0" indent="0">
              <a:buNone/>
            </a:pPr>
            <a:r>
              <a:rPr lang="lt-LT" b="1" dirty="0"/>
              <a:t>kaip gyvenimas visas nukris,</a:t>
            </a:r>
          </a:p>
          <a:p>
            <a:pPr marL="0" indent="0">
              <a:buNone/>
            </a:pPr>
            <a:r>
              <a:rPr lang="lt-LT" b="1" dirty="0"/>
              <a:t>o jis vienas, jis vienas, jis vienas</a:t>
            </a:r>
          </a:p>
          <a:p>
            <a:pPr marL="0" indent="0">
              <a:buNone/>
            </a:pPr>
            <a:r>
              <a:rPr lang="lt-LT" b="1" dirty="0" err="1"/>
              <a:t>praraston</a:t>
            </a:r>
            <a:r>
              <a:rPr lang="lt-LT" b="1" dirty="0"/>
              <a:t> praeitin nebegrįš.</a:t>
            </a:r>
          </a:p>
        </p:txBody>
      </p:sp>
    </p:spTree>
    <p:extLst>
      <p:ext uri="{BB962C8B-B14F-4D97-AF65-F5344CB8AC3E}">
        <p14:creationId xmlns:p14="http://schemas.microsoft.com/office/powerpoint/2010/main" val="130596669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 smtClean="0"/>
              <a:t>B. Brazdžionio atminimas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066799" y="1854559"/>
            <a:ext cx="6055217" cy="4443210"/>
          </a:xfrm>
        </p:spPr>
        <p:txBody>
          <a:bodyPr>
            <a:normAutofit lnSpcReduction="10000"/>
          </a:bodyPr>
          <a:lstStyle/>
          <a:p>
            <a:r>
              <a:rPr lang="lt-LT" sz="2000" b="1" dirty="0"/>
              <a:t>1997 m. sukurtas dokumentinis filmas „Bernardas Brazdžionis. Sugrįžimas“ (</a:t>
            </a:r>
            <a:r>
              <a:rPr lang="lt-LT" sz="2000" b="1" dirty="0" err="1"/>
              <a:t>rež</a:t>
            </a:r>
            <a:r>
              <a:rPr lang="lt-LT" sz="2000" b="1" dirty="0"/>
              <a:t>. Algirdas Tarvydas).</a:t>
            </a:r>
          </a:p>
          <a:p>
            <a:r>
              <a:rPr lang="lt-LT" sz="2000" b="1" dirty="0"/>
              <a:t>2001 m. sukurtas vaizdo filmas „Bernardas Brazdžionis. Sugrįžimas“.</a:t>
            </a:r>
          </a:p>
          <a:p>
            <a:r>
              <a:rPr lang="lt-LT" sz="2000" b="1" dirty="0"/>
              <a:t>2002 m. išleista knyga „Poetas Bernardas Brazdžionis </a:t>
            </a:r>
            <a:r>
              <a:rPr lang="lt-LT" sz="2000" b="1" dirty="0" smtClean="0"/>
              <a:t>grįžta </a:t>
            </a:r>
            <a:r>
              <a:rPr lang="lt-LT" sz="2000" b="1" dirty="0"/>
              <a:t>į Lietuvą: fotografijos, eilėraščiai, straipsniai“.</a:t>
            </a:r>
          </a:p>
          <a:p>
            <a:r>
              <a:rPr lang="lt-LT" sz="2000" b="1" dirty="0"/>
              <a:t>2009 m. - </a:t>
            </a:r>
            <a:r>
              <a:rPr lang="lt-LT" sz="2000" b="1" dirty="0" smtClean="0"/>
              <a:t>Bernardas Brazdžionis paminėtas tarp </a:t>
            </a:r>
            <a:r>
              <a:rPr lang="lt-LT" sz="2000" b="1" dirty="0"/>
              <a:t>100 Lietuvos asmenybių, per tūkstantmetį labiausiai nusipelniusių Lietuvai, įamžintų Tado Gutausko granitinėje skulptūroje „Vienybės medis</a:t>
            </a:r>
            <a:r>
              <a:rPr lang="lt-LT" sz="2000" b="1" dirty="0" smtClean="0"/>
              <a:t>”.</a:t>
            </a:r>
          </a:p>
          <a:p>
            <a:r>
              <a:rPr lang="lt-LT" sz="2000" b="1" dirty="0" smtClean="0"/>
              <a:t>Mokyklai suteiktas vardas.</a:t>
            </a:r>
            <a:endParaRPr lang="lt-LT" sz="2000" b="1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997" y="1854559"/>
            <a:ext cx="3215772" cy="4070597"/>
          </a:xfrm>
        </p:spPr>
      </p:pic>
    </p:spTree>
    <p:extLst>
      <p:ext uri="{BB962C8B-B14F-4D97-AF65-F5344CB8AC3E}">
        <p14:creationId xmlns:p14="http://schemas.microsoft.com/office/powerpoint/2010/main" val="2101954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Įvertinimas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066799" y="2103119"/>
            <a:ext cx="6209763" cy="4168891"/>
          </a:xfrm>
        </p:spPr>
        <p:txBody>
          <a:bodyPr>
            <a:normAutofit/>
          </a:bodyPr>
          <a:lstStyle/>
          <a:p>
            <a:r>
              <a:rPr lang="lt-LT" b="1" dirty="0"/>
              <a:t>1989 m. apdovanotas Popiežiaus Jono Pauliaus II-</a:t>
            </a:r>
            <a:r>
              <a:rPr lang="lt-LT" b="1" dirty="0" err="1"/>
              <a:t>ojo</a:t>
            </a:r>
            <a:r>
              <a:rPr lang="lt-LT" b="1" dirty="0"/>
              <a:t> medaliu „PRO ECCLESIA ET PONTIFICE“.</a:t>
            </a:r>
          </a:p>
          <a:p>
            <a:r>
              <a:rPr lang="lt-LT" b="1" dirty="0"/>
              <a:t>1991 m. suteiktas Pasvalio miesto Garbės piliečio vardas.</a:t>
            </a:r>
          </a:p>
          <a:p>
            <a:r>
              <a:rPr lang="lt-LT" b="1" dirty="0"/>
              <a:t>1998 m. – Šv. Grigaliaus Didžiojo Riterių </a:t>
            </a:r>
            <a:r>
              <a:rPr lang="lt-LT" b="1" dirty="0" err="1"/>
              <a:t>Komandieriaus</a:t>
            </a:r>
            <a:r>
              <a:rPr lang="lt-LT" b="1" dirty="0"/>
              <a:t> ordinas.</a:t>
            </a:r>
          </a:p>
          <a:p>
            <a:r>
              <a:rPr lang="lt-LT" b="1" dirty="0"/>
              <a:t>1998 m. – Didžiojo Lietuvos kunigaikščio Gedimino 1 laipsnio ordinas.</a:t>
            </a:r>
          </a:p>
          <a:p>
            <a:r>
              <a:rPr lang="lt-LT" b="1" dirty="0"/>
              <a:t>1996 m. – Šaulių žvaigždė.</a:t>
            </a:r>
          </a:p>
          <a:p>
            <a:r>
              <a:rPr lang="lt-LT" b="1" dirty="0"/>
              <a:t>1994 m. suteiktas VDU garbės daktaro vardas,</a:t>
            </a:r>
          </a:p>
          <a:p>
            <a:r>
              <a:rPr lang="lt-LT" b="1" dirty="0"/>
              <a:t>1995 m. – suteiktas Kauno miesto Garbės piliečio vardas.</a:t>
            </a: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562" y="2669190"/>
            <a:ext cx="4313406" cy="27785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248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Bernardas Brazdžionis. Sugrįžimas</a:t>
            </a:r>
            <a:endParaRPr lang="lt-LT" b="1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www.lrt.lt/mediateka/irasas/10591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(3:16 - ...)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4288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Išvada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2800" b="1" dirty="0"/>
              <a:t>Jaunieji išeivijos poetai gerokai nutolo nuo Brazdžionio, neretai su juo polemizavo, tačiau jiems jis buvo atskaitos taškas. Jis lieka mūsų poezijos neatimamas turtas, būtina spalva lietuvių kultūros spektre – poetas humanistas, moralistas, pilietis, bene ryškiausiai ir tiesiausiai iš visų lietuvių rašytojų išsakęs protestą prieš okupaciją ir priespaudą, iškėlęs kaip atsvarą totalitarizmui tradicines žmonijos vertybes.</a:t>
            </a:r>
          </a:p>
        </p:txBody>
      </p:sp>
    </p:spTree>
    <p:extLst>
      <p:ext uri="{BB962C8B-B14F-4D97-AF65-F5344CB8AC3E}">
        <p14:creationId xmlns:p14="http://schemas.microsoft.com/office/powerpoint/2010/main" val="145193408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Šaltiniai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http://www.xn--altiniai-4wb.info/files/literatura/LH00/Tomas_Venclova._</a:t>
            </a:r>
            <a:r>
              <a:rPr lang="lt-LT" dirty="0" smtClean="0">
                <a:hlinkClick r:id="rId2"/>
              </a:rPr>
              <a:t>Bernardas_Brazd%C5%BEionis.LH5100A.pdf</a:t>
            </a:r>
            <a:endParaRPr lang="lt-LT" dirty="0" smtClean="0"/>
          </a:p>
          <a:p>
            <a:r>
              <a:rPr lang="lt-LT" dirty="0">
                <a:hlinkClick r:id="rId3"/>
              </a:rPr>
              <a:t>http://</a:t>
            </a:r>
            <a:r>
              <a:rPr lang="lt-LT" dirty="0" smtClean="0">
                <a:hlinkClick r:id="rId3"/>
              </a:rPr>
              <a:t>www.lrt.lt/mediateka/irasas/10591</a:t>
            </a:r>
            <a:endParaRPr lang="lt-LT" dirty="0" smtClean="0"/>
          </a:p>
          <a:p>
            <a:r>
              <a:rPr lang="lt-LT" dirty="0">
                <a:hlinkClick r:id="rId4"/>
              </a:rPr>
              <a:t>http://</a:t>
            </a:r>
            <a:r>
              <a:rPr lang="lt-LT" dirty="0" smtClean="0">
                <a:hlinkClick r:id="rId4"/>
              </a:rPr>
              <a:t>lt.wikipedia.org/wiki/Bernardas_Brazd%C5%BEionis</a:t>
            </a:r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358161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„Savon“">
  <a:themeElements>
    <a:clrScheme name="Mėlyna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„Savon“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„Savon“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TM03457510[[fn=„Savon“]]</Template>
  <TotalTime>226</TotalTime>
  <Words>785</Words>
  <Application>Microsoft Office PowerPoint</Application>
  <PresentationFormat>Pasirinktinai</PresentationFormat>
  <Paragraphs>113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„Savon“</vt:lpstr>
      <vt:lpstr>Bernardas Brazdžionis – Nepriklausomos Lietuvos augintinis</vt:lpstr>
      <vt:lpstr>Turinys</vt:lpstr>
      <vt:lpstr>Apie rašytoją</vt:lpstr>
      <vt:lpstr>Slapyvardžiai</vt:lpstr>
      <vt:lpstr>Kūryba</vt:lpstr>
      <vt:lpstr>Išleisti poezijos rinkiniai</vt:lpstr>
      <vt:lpstr>Iš eil. „PER PASAULĮ KELIAUJA ŽMOGUS“</vt:lpstr>
      <vt:lpstr>B. Brazdžionio atminimas</vt:lpstr>
      <vt:lpstr>Įvertinimas</vt:lpstr>
      <vt:lpstr>Bernardas Brazdžionis. Sugrįžimas</vt:lpstr>
      <vt:lpstr>Išvada</vt:lpstr>
      <vt:lpstr>Šaltiniai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Bernardas Brazdžionis</dc:title>
  <dc:creator>Evelina Daleckytė</dc:creator>
  <cp:lastModifiedBy>Elena</cp:lastModifiedBy>
  <cp:revision>21</cp:revision>
  <dcterms:created xsi:type="dcterms:W3CDTF">2015-01-25T11:58:25Z</dcterms:created>
  <dcterms:modified xsi:type="dcterms:W3CDTF">2015-01-25T20:20:33Z</dcterms:modified>
</cp:coreProperties>
</file>