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0" r:id="rId4"/>
    <p:sldId id="258" r:id="rId5"/>
    <p:sldId id="261" r:id="rId6"/>
    <p:sldId id="262" r:id="rId7"/>
    <p:sldId id="263" r:id="rId8"/>
    <p:sldId id="264" r:id="rId9"/>
    <p:sldId id="265" r:id="rId10"/>
    <p:sldId id="266"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73DC4EB9-41F0-4524-A00B-9AA9BD6DCDFA}" type="datetimeFigureOut">
              <a:rPr lang="en-US" smtClean="0"/>
              <a:pPr/>
              <a:t>4/16/2014</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A4B3947D-B8E4-454D-AFC2-CD7627DFBAFE}"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3DC4EB9-41F0-4524-A00B-9AA9BD6DCDFA}" type="datetimeFigureOut">
              <a:rPr lang="en-US" smtClean="0"/>
              <a:pPr/>
              <a:t>4/16/2014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4B3947D-B8E4-454D-AFC2-CD7627DFBAF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73DC4EB9-41F0-4524-A00B-9AA9BD6DCDFA}" type="datetimeFigureOut">
              <a:rPr lang="en-US" smtClean="0"/>
              <a:pPr/>
              <a:t>4/16/2014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4B3947D-B8E4-454D-AFC2-CD7627DFBAFE}"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73DC4EB9-41F0-4524-A00B-9AA9BD6DCDFA}" type="datetimeFigureOut">
              <a:rPr lang="en-US" smtClean="0"/>
              <a:pPr/>
              <a:t>4/16/2014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4B3947D-B8E4-454D-AFC2-CD7627DFBAF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73DC4EB9-41F0-4524-A00B-9AA9BD6DCDFA}" type="datetimeFigureOut">
              <a:rPr lang="en-US" smtClean="0"/>
              <a:pPr/>
              <a:t>4/16/2014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A4B3947D-B8E4-454D-AFC2-CD7627DFBAF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73DC4EB9-41F0-4524-A00B-9AA9BD6DCDFA}" type="datetimeFigureOut">
              <a:rPr lang="en-US" smtClean="0"/>
              <a:pPr/>
              <a:t>4/16/2014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A4B3947D-B8E4-454D-AFC2-CD7627DFBAF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73DC4EB9-41F0-4524-A00B-9AA9BD6DCDFA}" type="datetimeFigureOut">
              <a:rPr lang="en-US" smtClean="0"/>
              <a:pPr/>
              <a:t>4/16/2014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A4B3947D-B8E4-454D-AFC2-CD7627DFBAFE}"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73DC4EB9-41F0-4524-A00B-9AA9BD6DCDFA}" type="datetimeFigureOut">
              <a:rPr lang="en-US" smtClean="0"/>
              <a:pPr/>
              <a:t>4/16/2014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4B3947D-B8E4-454D-AFC2-CD7627DFBAF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73DC4EB9-41F0-4524-A00B-9AA9BD6DCDFA}" type="datetimeFigureOut">
              <a:rPr lang="en-US" smtClean="0"/>
              <a:pPr/>
              <a:t>4/16/2014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4B3947D-B8E4-454D-AFC2-CD7627DFBAFE}"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3DC4EB9-41F0-4524-A00B-9AA9BD6DCDFA}" type="datetimeFigureOut">
              <a:rPr lang="en-US" smtClean="0"/>
              <a:pPr/>
              <a:t>4/16/2014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4B3947D-B8E4-454D-AFC2-CD7627DFBAF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3DC4EB9-41F0-4524-A00B-9AA9BD6DCDFA}" type="datetimeFigureOut">
              <a:rPr lang="en-US" smtClean="0"/>
              <a:pPr/>
              <a:t>4/16/2014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4B3947D-B8E4-454D-AFC2-CD7627DFBAF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73DC4EB9-41F0-4524-A00B-9AA9BD6DCDFA}" type="datetimeFigureOut">
              <a:rPr lang="en-US" smtClean="0"/>
              <a:pPr/>
              <a:t>4/16/2014</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A4B3947D-B8E4-454D-AFC2-CD7627DFBAFE}"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359898"/>
            <a:ext cx="7696200" cy="2840502"/>
          </a:xfrm>
        </p:spPr>
        <p:txBody>
          <a:bodyPr>
            <a:normAutofit/>
          </a:bodyPr>
          <a:lstStyle/>
          <a:p>
            <a:pPr algn="ctr"/>
            <a:r>
              <a:rPr lang="en-US" sz="7200" dirty="0" smtClean="0">
                <a:solidFill>
                  <a:schemeClr val="tx1"/>
                </a:solidFill>
                <a:effectLst/>
                <a:latin typeface="Times New Roman" pitchFamily="18" charset="0"/>
                <a:cs typeface="Times New Roman" pitchFamily="18" charset="0"/>
              </a:rPr>
              <a:t>,,Au</a:t>
            </a:r>
            <a:r>
              <a:rPr lang="lt-LT" sz="7200" dirty="0" smtClean="0">
                <a:solidFill>
                  <a:schemeClr val="tx1"/>
                </a:solidFill>
                <a:effectLst/>
                <a:latin typeface="Times New Roman" pitchFamily="18" charset="0"/>
                <a:cs typeface="Times New Roman" pitchFamily="18" charset="0"/>
              </a:rPr>
              <a:t>šra”</a:t>
            </a:r>
            <a:endParaRPr lang="en-US" sz="7200" dirty="0">
              <a:solidFill>
                <a:schemeClr val="tx1"/>
              </a:solidFill>
              <a:effectLst/>
              <a:latin typeface="Times New Roman" pitchFamily="18" charset="0"/>
              <a:cs typeface="Times New Roman" pitchFamily="18" charset="0"/>
            </a:endParaRPr>
          </a:p>
        </p:txBody>
      </p:sp>
    </p:spTree>
  </p:cSld>
  <p:clrMapOvr>
    <a:masterClrMapping/>
  </p:clrMapOvr>
  <p:transition>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180px-Ausra1884-10[1]"/>
          <p:cNvPicPr>
            <a:picLocks noChangeAspect="1" noChangeArrowheads="1"/>
          </p:cNvPicPr>
          <p:nvPr/>
        </p:nvPicPr>
        <p:blipFill>
          <a:blip r:embed="rId2"/>
          <a:srcRect/>
          <a:stretch>
            <a:fillRect/>
          </a:stretch>
        </p:blipFill>
        <p:spPr bwMode="auto">
          <a:xfrm>
            <a:off x="6400800" y="381000"/>
            <a:ext cx="2193925" cy="3449638"/>
          </a:xfrm>
          <a:prstGeom prst="rect">
            <a:avLst/>
          </a:prstGeom>
          <a:noFill/>
          <a:ln w="9525">
            <a:noFill/>
            <a:miter lim="800000"/>
            <a:headEnd/>
            <a:tailEnd/>
          </a:ln>
        </p:spPr>
      </p:pic>
      <p:pic>
        <p:nvPicPr>
          <p:cNvPr id="7" name="Picture 5" descr="i_Knyga_Ausra_m[1]"/>
          <p:cNvPicPr>
            <a:picLocks noGrp="1" noChangeAspect="1" noChangeArrowheads="1"/>
          </p:cNvPicPr>
          <p:nvPr>
            <p:ph idx="1"/>
          </p:nvPr>
        </p:nvPicPr>
        <p:blipFill>
          <a:blip r:embed="rId3"/>
          <a:srcRect/>
          <a:stretch>
            <a:fillRect/>
          </a:stretch>
        </p:blipFill>
        <p:spPr bwMode="auto">
          <a:xfrm rot="20633239">
            <a:off x="6544399" y="3175238"/>
            <a:ext cx="1883462" cy="2948854"/>
          </a:xfrm>
          <a:prstGeom prst="rect">
            <a:avLst/>
          </a:prstGeom>
          <a:noFill/>
          <a:ln w="9525">
            <a:noFill/>
            <a:miter lim="800000"/>
            <a:headEnd/>
            <a:tailEnd/>
          </a:ln>
        </p:spPr>
      </p:pic>
      <p:sp>
        <p:nvSpPr>
          <p:cNvPr id="8" name="Rectangle 7"/>
          <p:cNvSpPr/>
          <p:nvPr/>
        </p:nvSpPr>
        <p:spPr>
          <a:xfrm>
            <a:off x="1371600" y="457200"/>
            <a:ext cx="4495800" cy="4869025"/>
          </a:xfrm>
          <a:prstGeom prst="rect">
            <a:avLst/>
          </a:prstGeom>
        </p:spPr>
        <p:txBody>
          <a:bodyPr wrap="square">
            <a:spAutoFit/>
          </a:bodyPr>
          <a:lstStyle/>
          <a:p>
            <a:pPr>
              <a:lnSpc>
                <a:spcPct val="80000"/>
              </a:lnSpc>
              <a:defRPr/>
            </a:pPr>
            <a:r>
              <a:rPr lang="lt-LT" sz="2800" dirty="0" smtClean="0">
                <a:latin typeface="Times New Roman" pitchFamily="18" charset="0"/>
                <a:cs typeface="Times New Roman" pitchFamily="18" charset="0"/>
              </a:rPr>
              <a:t>  </a:t>
            </a:r>
            <a:r>
              <a:rPr lang="lt-LT" sz="3600" dirty="0" smtClean="0">
                <a:latin typeface="Times New Roman" pitchFamily="18" charset="0"/>
                <a:cs typeface="Times New Roman" pitchFamily="18" charset="0"/>
              </a:rPr>
              <a:t>,,</a:t>
            </a:r>
            <a:r>
              <a:rPr lang="lt-LT" sz="3600" dirty="0">
                <a:latin typeface="Times New Roman" pitchFamily="18" charset="0"/>
                <a:cs typeface="Times New Roman" pitchFamily="18" charset="0"/>
              </a:rPr>
              <a:t>Aušra” buvo pirmasis Didžiajai Lietuvai skirtas spausdintas mėnesinis visuomeninis politinis ir literatūrinis </a:t>
            </a:r>
            <a:r>
              <a:rPr lang="lt-LT" sz="3600" dirty="0" smtClean="0">
                <a:latin typeface="Times New Roman" pitchFamily="18" charset="0"/>
                <a:cs typeface="Times New Roman" pitchFamily="18" charset="0"/>
              </a:rPr>
              <a:t>žurnalas </a:t>
            </a:r>
            <a:r>
              <a:rPr lang="lt-LT" sz="3600" dirty="0">
                <a:latin typeface="Times New Roman" pitchFamily="18" charset="0"/>
                <a:cs typeface="Times New Roman" pitchFamily="18" charset="0"/>
              </a:rPr>
              <a:t>lietuvių kalba 1883 – 1886 m. leistas Ragainėje ir Tilžėje. </a:t>
            </a:r>
          </a:p>
          <a:p>
            <a:pPr>
              <a:lnSpc>
                <a:spcPct val="80000"/>
              </a:lnSpc>
              <a:defRPr/>
            </a:pPr>
            <a:endParaRPr lang="lt-LT" sz="3200" dirty="0" smtClean="0">
              <a:latin typeface="Times New Roman" pitchFamily="18" charset="0"/>
              <a:cs typeface="Times New Roman" pitchFamily="18" charset="0"/>
            </a:endParaRPr>
          </a:p>
          <a:p>
            <a:pPr>
              <a:lnSpc>
                <a:spcPct val="80000"/>
              </a:lnSpc>
              <a:defRPr/>
            </a:pPr>
            <a:endParaRPr lang="lt-LT"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4)">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304800"/>
            <a:ext cx="7498080" cy="5943600"/>
          </a:xfrm>
        </p:spPr>
        <p:txBody>
          <a:bodyPr/>
          <a:lstStyle/>
          <a:p>
            <a:pPr>
              <a:lnSpc>
                <a:spcPct val="80000"/>
              </a:lnSpc>
              <a:defRPr/>
            </a:pPr>
            <a:r>
              <a:rPr lang="lt-LT" dirty="0" smtClean="0">
                <a:latin typeface="Times New Roman" pitchFamily="18" charset="0"/>
                <a:cs typeface="Times New Roman" pitchFamily="18" charset="0"/>
              </a:rPr>
              <a:t> </a:t>
            </a:r>
            <a:r>
              <a:rPr lang="lt-LT" sz="2800" dirty="0" smtClean="0">
                <a:latin typeface="Times New Roman" pitchFamily="18" charset="0"/>
                <a:cs typeface="Times New Roman" pitchFamily="18" charset="0"/>
              </a:rPr>
              <a:t>Pirmieji penki numeriai pasirodė Ragainėje, nuo 6-to numerio jau Tilžėje.  Iš viso išleista 40 žurnalo numerių.</a:t>
            </a:r>
          </a:p>
          <a:p>
            <a:pPr>
              <a:lnSpc>
                <a:spcPct val="80000"/>
              </a:lnSpc>
              <a:buNone/>
              <a:defRPr/>
            </a:pPr>
            <a:endParaRPr lang="lt-LT" sz="2800" dirty="0" smtClean="0">
              <a:latin typeface="Times New Roman" pitchFamily="18" charset="0"/>
              <a:cs typeface="Times New Roman" pitchFamily="18" charset="0"/>
            </a:endParaRPr>
          </a:p>
          <a:p>
            <a:pPr>
              <a:lnSpc>
                <a:spcPct val="80000"/>
              </a:lnSpc>
              <a:defRPr/>
            </a:pPr>
            <a:r>
              <a:rPr lang="lt-LT" sz="2800" dirty="0" smtClean="0">
                <a:latin typeface="Times New Roman" pitchFamily="18" charset="0"/>
                <a:cs typeface="Times New Roman" pitchFamily="18" charset="0"/>
              </a:rPr>
              <a:t>,,Aušra” buvo slapta gabenta ir platinama Lietuvoje,  kitose Rusijos imperijos vietose, pasiekė Vakarų Europos, Jungtinių Amerikos Valstijų lietuvius.</a:t>
            </a:r>
          </a:p>
          <a:p>
            <a:pPr>
              <a:lnSpc>
                <a:spcPct val="80000"/>
              </a:lnSpc>
              <a:buNone/>
              <a:defRPr/>
            </a:pPr>
            <a:endParaRPr lang="lt-LT" sz="2800" dirty="0" smtClean="0">
              <a:latin typeface="Times New Roman" pitchFamily="18" charset="0"/>
              <a:cs typeface="Times New Roman" pitchFamily="18" charset="0"/>
            </a:endParaRPr>
          </a:p>
          <a:p>
            <a:pPr>
              <a:lnSpc>
                <a:spcPct val="80000"/>
              </a:lnSpc>
              <a:defRPr/>
            </a:pPr>
            <a:r>
              <a:rPr lang="lt-LT" sz="2800" dirty="0" smtClean="0">
                <a:latin typeface="Times New Roman" pitchFamily="18" charset="0"/>
                <a:cs typeface="Times New Roman" pitchFamily="18" charset="0"/>
              </a:rPr>
              <a:t>Tiražas buvo apie 1000 egzempliorių. </a:t>
            </a:r>
          </a:p>
          <a:p>
            <a:pPr>
              <a:lnSpc>
                <a:spcPct val="80000"/>
              </a:lnSpc>
              <a:buNone/>
              <a:defRPr/>
            </a:pPr>
            <a:endParaRPr lang="lt-LT" sz="2800" dirty="0" smtClean="0">
              <a:latin typeface="Times New Roman" pitchFamily="18" charset="0"/>
              <a:cs typeface="Times New Roman" pitchFamily="18" charset="0"/>
            </a:endParaRPr>
          </a:p>
          <a:p>
            <a:pPr>
              <a:lnSpc>
                <a:spcPct val="80000"/>
              </a:lnSpc>
              <a:defRPr/>
            </a:pPr>
            <a:r>
              <a:rPr lang="lt-LT" sz="2800" dirty="0" smtClean="0">
                <a:latin typeface="Times New Roman" pitchFamily="18" charset="0"/>
                <a:cs typeface="Times New Roman" pitchFamily="18" charset="0"/>
              </a:rPr>
              <a:t>Leidinys turėjo pasirodyti kiekvieno mėnesio 20-ąją dieną.</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609600"/>
            <a:ext cx="4965192" cy="5638800"/>
          </a:xfrm>
        </p:spPr>
        <p:txBody>
          <a:bodyPr>
            <a:normAutofit/>
          </a:bodyPr>
          <a:lstStyle/>
          <a:p>
            <a:r>
              <a:rPr lang="lt-LT" sz="2400" dirty="0" smtClean="0">
                <a:latin typeface="Times New Roman" pitchFamily="18" charset="0"/>
                <a:cs typeface="Times New Roman" pitchFamily="18" charset="0"/>
              </a:rPr>
              <a:t>Jos sumanytojas, pirmasis redaktorius ir siela buvo dr. J. Basanavičius. Bet kadangi jis tuo metu gyveno užsienyje, daugiausia Bulgarijoje (1884-1905), tai  žurnalą  tvarkė kiti, būtent, Mažosios Lietuvos lietuvis Mikšas, vėliau dr. J. Šliūpas, o kai šį vokiečių valdžia privertė išvažiuoti į Ameriką, - vėl Mikšas. </a:t>
            </a:r>
          </a:p>
          <a:p>
            <a:pPr>
              <a:buNone/>
            </a:pPr>
            <a:endParaRPr lang="en-US" sz="2400" dirty="0">
              <a:latin typeface="Times New Roman" pitchFamily="18" charset="0"/>
              <a:cs typeface="Times New Roman" pitchFamily="18" charset="0"/>
            </a:endParaRPr>
          </a:p>
        </p:txBody>
      </p:sp>
      <p:pic>
        <p:nvPicPr>
          <p:cNvPr id="4" name="Picture 9" descr="Jonas Basanavicius"/>
          <p:cNvPicPr>
            <a:picLocks noChangeAspect="1" noChangeArrowheads="1"/>
          </p:cNvPicPr>
          <p:nvPr/>
        </p:nvPicPr>
        <p:blipFill>
          <a:blip r:embed="rId2"/>
          <a:srcRect/>
          <a:stretch>
            <a:fillRect/>
          </a:stretch>
        </p:blipFill>
        <p:spPr bwMode="auto">
          <a:xfrm>
            <a:off x="6324600" y="0"/>
            <a:ext cx="1790700" cy="2976562"/>
          </a:xfrm>
          <a:prstGeom prst="rect">
            <a:avLst/>
          </a:prstGeom>
          <a:noFill/>
          <a:ln w="9525">
            <a:noFill/>
            <a:miter lim="800000"/>
            <a:headEnd/>
            <a:tailEnd/>
          </a:ln>
        </p:spPr>
      </p:pic>
      <p:pic>
        <p:nvPicPr>
          <p:cNvPr id="5" name="Picture 6" descr="j_sliupas"/>
          <p:cNvPicPr>
            <a:picLocks noChangeAspect="1" noChangeArrowheads="1"/>
          </p:cNvPicPr>
          <p:nvPr/>
        </p:nvPicPr>
        <p:blipFill>
          <a:blip r:embed="rId3"/>
          <a:srcRect/>
          <a:stretch>
            <a:fillRect/>
          </a:stretch>
        </p:blipFill>
        <p:spPr bwMode="auto">
          <a:xfrm>
            <a:off x="7239000" y="1752600"/>
            <a:ext cx="1676399" cy="2792569"/>
          </a:xfrm>
          <a:prstGeom prst="rect">
            <a:avLst/>
          </a:prstGeom>
          <a:noFill/>
          <a:ln w="9525">
            <a:noFill/>
            <a:miter lim="800000"/>
            <a:headEnd/>
            <a:tailEnd/>
          </a:ln>
        </p:spPr>
      </p:pic>
      <p:pic>
        <p:nvPicPr>
          <p:cNvPr id="1026" name="Picture 2" descr="http://upload.wikimedia.org/wikipedia/lt/a/a7/Jurgis_Miksas.JPG"/>
          <p:cNvPicPr>
            <a:picLocks noChangeAspect="1" noChangeArrowheads="1"/>
          </p:cNvPicPr>
          <p:nvPr/>
        </p:nvPicPr>
        <p:blipFill>
          <a:blip r:embed="rId4"/>
          <a:srcRect/>
          <a:stretch>
            <a:fillRect/>
          </a:stretch>
        </p:blipFill>
        <p:spPr bwMode="auto">
          <a:xfrm>
            <a:off x="6248400" y="3810000"/>
            <a:ext cx="2133600" cy="257175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0" fill="hold"/>
                                        <p:tgtEl>
                                          <p:spTgt spid="4"/>
                                        </p:tgtEl>
                                        <p:attrNameLst>
                                          <p:attrName>ppt_x</p:attrName>
                                        </p:attrNameLst>
                                      </p:cBhvr>
                                      <p:tavLst>
                                        <p:tav tm="0">
                                          <p:val>
                                            <p:strVal val="#ppt_x"/>
                                          </p:val>
                                        </p:tav>
                                        <p:tav tm="100000">
                                          <p:val>
                                            <p:strVal val="#ppt_x"/>
                                          </p:val>
                                        </p:tav>
                                      </p:tavLst>
                                    </p:anim>
                                    <p:anim calcmode="lin" valueType="num">
                                      <p:cBhvr additive="base">
                                        <p:cTn id="8" dur="5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0" fill="hold"/>
                                        <p:tgtEl>
                                          <p:spTgt spid="5"/>
                                        </p:tgtEl>
                                        <p:attrNameLst>
                                          <p:attrName>ppt_x</p:attrName>
                                        </p:attrNameLst>
                                      </p:cBhvr>
                                      <p:tavLst>
                                        <p:tav tm="0">
                                          <p:val>
                                            <p:strVal val="#ppt_x"/>
                                          </p:val>
                                        </p:tav>
                                        <p:tav tm="100000">
                                          <p:val>
                                            <p:strVal val="#ppt_x"/>
                                          </p:val>
                                        </p:tav>
                                      </p:tavLst>
                                    </p:anim>
                                    <p:anim calcmode="lin" valueType="num">
                                      <p:cBhvr additive="base">
                                        <p:cTn id="14" dur="5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152400"/>
            <a:ext cx="7498080" cy="6096000"/>
          </a:xfrm>
        </p:spPr>
        <p:txBody>
          <a:bodyPr>
            <a:normAutofit/>
          </a:bodyPr>
          <a:lstStyle/>
          <a:p>
            <a:endParaRPr lang="lt-LT" sz="2400" dirty="0" smtClean="0">
              <a:latin typeface="Times New Roman" pitchFamily="18" charset="0"/>
              <a:cs typeface="Times New Roman" pitchFamily="18" charset="0"/>
            </a:endParaRPr>
          </a:p>
          <a:p>
            <a:endParaRPr lang="lt-LT" sz="2400" dirty="0" smtClean="0">
              <a:latin typeface="Times New Roman" pitchFamily="18" charset="0"/>
              <a:cs typeface="Times New Roman" pitchFamily="18" charset="0"/>
            </a:endParaRPr>
          </a:p>
          <a:p>
            <a:r>
              <a:rPr lang="lt-LT" sz="2400" dirty="0" smtClean="0">
                <a:latin typeface="Times New Roman" pitchFamily="18" charset="0"/>
                <a:cs typeface="Times New Roman" pitchFamily="18" charset="0"/>
              </a:rPr>
              <a:t>Dr. J. Basanavičiaus vardu išėjo 1883 m. pirmasis ir antrasis ,,Aušros" numeriai. Kiti numeriai išėjo ,,Lietuvos mylėtojų" vardu. </a:t>
            </a:r>
          </a:p>
          <a:p>
            <a:r>
              <a:rPr lang="lt-LT" sz="2400" i="1" dirty="0" smtClean="0">
                <a:latin typeface="Times New Roman" pitchFamily="18" charset="0"/>
                <a:cs typeface="Times New Roman" pitchFamily="18" charset="0"/>
              </a:rPr>
              <a:t>Lietuvos mylėtojų draugijos  </a:t>
            </a:r>
            <a:r>
              <a:rPr lang="lt-LT" sz="2400" dirty="0" smtClean="0">
                <a:latin typeface="Times New Roman" pitchFamily="18" charset="0"/>
                <a:cs typeface="Times New Roman" pitchFamily="18" charset="0"/>
              </a:rPr>
              <a:t>svarbiausi veikėjai buvo Juoza Andžiulaitis-Kalnėnas, Jonas Basanavičius, Ansas Bruožis, Stanislovas Didžiulis, Martynas Jankus, Jurgis Mikšas, Petras Kriaučiūnas, Juozas Miliauskas, Martynas Šernius, Jonas Šliūpas, Petras Vileišis, Andrius Vištelis. Leidinyje bendradarbiavo daugiau kaip 70 autorių. </a:t>
            </a:r>
            <a:r>
              <a:rPr lang="nn-NO" sz="2400" dirty="0" smtClean="0">
                <a:latin typeface="Times New Roman" pitchFamily="18" charset="0"/>
                <a:cs typeface="Times New Roman" pitchFamily="18" charset="0"/>
              </a:rPr>
              <a:t>Apie 20 slapyvardžių dar</a:t>
            </a:r>
            <a:r>
              <a:rPr lang="lt-LT" sz="2400" dirty="0" smtClean="0">
                <a:latin typeface="Times New Roman" pitchFamily="18" charset="0"/>
                <a:cs typeface="Times New Roman" pitchFamily="18" charset="0"/>
              </a:rPr>
              <a:t> </a:t>
            </a:r>
            <a:r>
              <a:rPr lang="nn-NO" sz="2400" dirty="0" smtClean="0">
                <a:latin typeface="Times New Roman" pitchFamily="18" charset="0"/>
                <a:cs typeface="Times New Roman" pitchFamily="18" charset="0"/>
              </a:rPr>
              <a:t>neatskleista.</a:t>
            </a:r>
            <a:endParaRPr lang="lt-LT" sz="2400" dirty="0" smtClean="0">
              <a:latin typeface="Times New Roman" pitchFamily="18" charset="0"/>
              <a:cs typeface="Times New Roman" pitchFamily="18" charset="0"/>
            </a:endParaRPr>
          </a:p>
          <a:p>
            <a:pPr>
              <a:buNone/>
            </a:pPr>
            <a:endParaRPr lang="en-US" sz="24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0"/>
            <a:ext cx="7498080" cy="838200"/>
          </a:xfrm>
        </p:spPr>
        <p:txBody>
          <a:bodyPr>
            <a:normAutofit/>
          </a:bodyPr>
          <a:lstStyle/>
          <a:p>
            <a:pPr algn="ctr"/>
            <a:r>
              <a:rPr lang="lt-LT" sz="2800" dirty="0" smtClean="0">
                <a:solidFill>
                  <a:schemeClr val="tx1"/>
                </a:solidFill>
                <a:effectLst/>
                <a:latin typeface="Times New Roman" pitchFamily="18" charset="0"/>
                <a:cs typeface="Times New Roman" pitchFamily="18" charset="0"/>
              </a:rPr>
              <a:t>,,Aušros” programa, uždavinys</a:t>
            </a:r>
            <a:endParaRPr lang="en-US" sz="2800" dirty="0">
              <a:solidFill>
                <a:schemeClr val="tx1"/>
              </a:solidFill>
              <a:effectLst/>
              <a:latin typeface="Times New Roman" pitchFamily="18" charset="0"/>
              <a:cs typeface="Times New Roman" pitchFamily="18" charset="0"/>
            </a:endParaRPr>
          </a:p>
        </p:txBody>
      </p:sp>
      <p:sp>
        <p:nvSpPr>
          <p:cNvPr id="3" name="Content Placeholder 2"/>
          <p:cNvSpPr>
            <a:spLocks noGrp="1"/>
          </p:cNvSpPr>
          <p:nvPr>
            <p:ph idx="1"/>
          </p:nvPr>
        </p:nvSpPr>
        <p:spPr>
          <a:xfrm>
            <a:off x="1435608" y="838200"/>
            <a:ext cx="7498080" cy="5715000"/>
          </a:xfrm>
        </p:spPr>
        <p:txBody>
          <a:bodyPr>
            <a:noAutofit/>
          </a:bodyPr>
          <a:lstStyle/>
          <a:p>
            <a:r>
              <a:rPr lang="lt-LT" sz="2200" dirty="0" smtClean="0">
                <a:latin typeface="Times New Roman" pitchFamily="18" charset="0"/>
                <a:cs typeface="Times New Roman" pitchFamily="18" charset="0"/>
              </a:rPr>
              <a:t>J. </a:t>
            </a:r>
            <a:r>
              <a:rPr lang="lt-LT" sz="2000" dirty="0" smtClean="0">
                <a:latin typeface="Times New Roman" pitchFamily="18" charset="0"/>
                <a:cs typeface="Times New Roman" pitchFamily="18" charset="0"/>
              </a:rPr>
              <a:t>Basanavičius pirmajame ,,Aušros” numeryje nurodė leidinio programą ir uždavinį.</a:t>
            </a:r>
          </a:p>
          <a:p>
            <a:r>
              <a:rPr lang="lt-LT" sz="2000" dirty="0" smtClean="0">
                <a:latin typeface="Times New Roman" pitchFamily="18" charset="0"/>
                <a:cs typeface="Times New Roman" pitchFamily="18" charset="0"/>
              </a:rPr>
              <a:t>P</a:t>
            </a:r>
            <a:r>
              <a:rPr lang="en-US" sz="2000" dirty="0" err="1" smtClean="0">
                <a:latin typeface="Times New Roman" pitchFamily="18" charset="0"/>
                <a:cs typeface="Times New Roman" pitchFamily="18" charset="0"/>
              </a:rPr>
              <a:t>rogram</a:t>
            </a:r>
            <a:r>
              <a:rPr lang="lt-LT" sz="2000" dirty="0" smtClean="0">
                <a:latin typeface="Times New Roman" pitchFamily="18" charset="0"/>
                <a:cs typeface="Times New Roman" pitchFamily="18" charset="0"/>
              </a:rPr>
              <a:t>a</a:t>
            </a:r>
            <a:r>
              <a:rPr lang="en-US" sz="2000" dirty="0" smtClean="0">
                <a:latin typeface="Times New Roman" pitchFamily="18" charset="0"/>
                <a:cs typeface="Times New Roman" pitchFamily="18" charset="0"/>
              </a:rPr>
              <a:t> - </a:t>
            </a:r>
            <a:r>
              <a:rPr lang="en-US" sz="2000" dirty="0" err="1" smtClean="0">
                <a:latin typeface="Times New Roman" pitchFamily="18" charset="0"/>
                <a:cs typeface="Times New Roman" pitchFamily="18" charset="0"/>
              </a:rPr>
              <a:t>iškelti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tautinį</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idealą</a:t>
            </a:r>
            <a:r>
              <a:rPr lang="en-US" sz="2000" dirty="0" smtClean="0">
                <a:latin typeface="Times New Roman" pitchFamily="18" charset="0"/>
                <a:cs typeface="Times New Roman" pitchFamily="18" charset="0"/>
              </a:rPr>
              <a:t>.</a:t>
            </a:r>
            <a:endParaRPr lang="lt-LT" sz="2000" dirty="0" smtClean="0">
              <a:latin typeface="Times New Roman" pitchFamily="18" charset="0"/>
              <a:cs typeface="Times New Roman" pitchFamily="18" charset="0"/>
            </a:endParaRPr>
          </a:p>
          <a:p>
            <a:r>
              <a:rPr lang="lt-LT" sz="2000" dirty="0" smtClean="0">
                <a:latin typeface="Times New Roman" pitchFamily="18" charset="0"/>
                <a:cs typeface="Times New Roman" pitchFamily="18" charset="0"/>
              </a:rPr>
              <a:t>Uždavinys - įkvėpti tėvynės ir gimtosios kalbos meilę. Aušrininkai troško prikelti Lietuvą, garsią savo praeitimi, garbingą savo žygiais. Norint pasiekti savo tikslą, reikėjo tautą supažindinti su jos praeitimi, parodyti jos buvusią didybę ir garbę. Leidinys skatino lietuvių tautos kovą prieš nacionalinę priespaudą ir prievartinę asimiliaciją (polonizacija, rusifikacija ir germanizacija). Lietuvių kalbai reikalavo lygių teisių su kitomis kalbomis, rūpinosi nacionalinės savimonės ir bendrinės literatūrinės kalbos, spaudos, lietuvių kultūros ugdymu, pasaulietinio švietimo gimtąja kalba plėtojimu </a:t>
            </a:r>
          </a:p>
          <a:p>
            <a:r>
              <a:rPr lang="lt-LT" sz="2000" dirty="0" smtClean="0">
                <a:latin typeface="Times New Roman" pitchFamily="18" charset="0"/>
                <a:cs typeface="Times New Roman" pitchFamily="18" charset="0"/>
              </a:rPr>
              <a:t>Pirmo numerio pratarmės pradžioje buvo pateiktas senas romėnų posakis, kuriuo žurnalas vadovavosi visą laiką: </a:t>
            </a:r>
          </a:p>
          <a:p>
            <a:pPr algn="ctr">
              <a:lnSpc>
                <a:spcPct val="90000"/>
              </a:lnSpc>
              <a:spcBef>
                <a:spcPct val="20000"/>
              </a:spcBef>
              <a:buClr>
                <a:schemeClr val="hlink"/>
              </a:buClr>
              <a:buFont typeface="Wingdings" pitchFamily="2" charset="2"/>
              <a:buNone/>
              <a:defRPr/>
            </a:pPr>
            <a:r>
              <a:rPr lang="lt-LT" sz="2200" b="1" i="1" dirty="0" smtClean="0">
                <a:latin typeface="Times New Roman" pitchFamily="18" charset="0"/>
                <a:cs typeface="Times New Roman" pitchFamily="18" charset="0"/>
              </a:rPr>
              <a:t> „Žmonės, nežinantieji istorijos, visad lieka vaikai“.</a:t>
            </a:r>
            <a:endParaRPr lang="en-US" sz="2200" b="1" i="1" dirty="0" smtClean="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28600"/>
            <a:ext cx="7498080" cy="838200"/>
          </a:xfrm>
        </p:spPr>
        <p:txBody>
          <a:bodyPr>
            <a:normAutofit/>
          </a:bodyPr>
          <a:lstStyle/>
          <a:p>
            <a:pPr algn="ctr"/>
            <a:r>
              <a:rPr lang="lt-LT" sz="2800" dirty="0" smtClean="0">
                <a:solidFill>
                  <a:schemeClr val="tx1"/>
                </a:solidFill>
                <a:effectLst/>
                <a:latin typeface="Times New Roman" pitchFamily="18" charset="0"/>
                <a:cs typeface="Times New Roman" pitchFamily="18" charset="0"/>
              </a:rPr>
              <a:t>Turinys</a:t>
            </a:r>
            <a:endParaRPr lang="en-US" sz="2800" dirty="0">
              <a:solidFill>
                <a:schemeClr val="tx1"/>
              </a:solidFill>
              <a:effectLst/>
              <a:latin typeface="Times New Roman" pitchFamily="18" charset="0"/>
              <a:cs typeface="Times New Roman" pitchFamily="18" charset="0"/>
            </a:endParaRPr>
          </a:p>
        </p:txBody>
      </p:sp>
      <p:sp>
        <p:nvSpPr>
          <p:cNvPr id="3" name="Content Placeholder 2"/>
          <p:cNvSpPr>
            <a:spLocks noGrp="1"/>
          </p:cNvSpPr>
          <p:nvPr>
            <p:ph idx="1"/>
          </p:nvPr>
        </p:nvSpPr>
        <p:spPr>
          <a:xfrm>
            <a:off x="1435608" y="1066800"/>
            <a:ext cx="7498080" cy="5486400"/>
          </a:xfrm>
        </p:spPr>
        <p:txBody>
          <a:bodyPr>
            <a:normAutofit/>
          </a:bodyPr>
          <a:lstStyle/>
          <a:p>
            <a:r>
              <a:rPr lang="lt-LT" dirty="0" smtClean="0">
                <a:latin typeface="Times New Roman" pitchFamily="18" charset="0"/>
                <a:cs typeface="Times New Roman" pitchFamily="18" charset="0"/>
              </a:rPr>
              <a:t> </a:t>
            </a:r>
            <a:r>
              <a:rPr lang="lt-LT" sz="2400" dirty="0" smtClean="0">
                <a:latin typeface="Times New Roman" pitchFamily="18" charset="0"/>
                <a:cs typeface="Times New Roman" pitchFamily="18" charset="0"/>
              </a:rPr>
              <a:t>,,Aušros" uždavinys buvo  žadinti užmigusius brolius į kovą, kelti kultūrą ir švietimą, kovoti už savo teises, o ne rašyti apie dienos aktualijas.</a:t>
            </a:r>
          </a:p>
          <a:p>
            <a:r>
              <a:rPr lang="lt-LT" sz="2400" dirty="0" smtClean="0">
                <a:latin typeface="Times New Roman" pitchFamily="18" charset="0"/>
                <a:cs typeface="Times New Roman" pitchFamily="18" charset="0"/>
              </a:rPr>
              <a:t>Žurnalas supažindindavo savo skaitytojus su kitų kraštų veikėjais, padariusiais daug gero savo aplinkai.</a:t>
            </a:r>
          </a:p>
          <a:p>
            <a:r>
              <a:rPr lang="lt-LT" sz="2400" dirty="0" smtClean="0">
                <a:latin typeface="Times New Roman" pitchFamily="18" charset="0"/>
                <a:cs typeface="Times New Roman" pitchFamily="18" charset="0"/>
              </a:rPr>
              <a:t> Jame buvo pateikiamos lietuviškų knygų recenzijos, supažindindama su lietuvių rašytojais, jų gyvenimu ir kūryba (S. Daukantu, K. Donelaičiu, kun. A. Strazdeliu ir kt.). Ypač daug  buvo spausdinama poezijos.</a:t>
            </a:r>
          </a:p>
          <a:p>
            <a:r>
              <a:rPr lang="lt-LT" sz="2400" dirty="0" smtClean="0">
                <a:latin typeface="Times New Roman" pitchFamily="18" charset="0"/>
                <a:cs typeface="Times New Roman" pitchFamily="18" charset="0"/>
              </a:rPr>
              <a:t>Rašoma daug straipsnių Lietuvos istorijos klausimais. Jie dažnai aktualizavo tautos praeities įvykius, reiškinius, asmenybes.</a:t>
            </a:r>
          </a:p>
          <a:p>
            <a:endParaRPr lang="lt-LT" dirty="0" smtClean="0">
              <a:latin typeface="Times New Roman" pitchFamily="18" charset="0"/>
              <a:cs typeface="Times New Roman" pitchFamily="18" charset="0"/>
            </a:endParaRP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762000"/>
            <a:ext cx="7498080" cy="5486400"/>
          </a:xfrm>
        </p:spPr>
        <p:txBody>
          <a:bodyPr>
            <a:normAutofit/>
          </a:bodyPr>
          <a:lstStyle/>
          <a:p>
            <a:r>
              <a:rPr lang="lt-LT" sz="2400" dirty="0" smtClean="0">
                <a:latin typeface="Times New Roman" pitchFamily="18" charset="0"/>
                <a:cs typeface="Times New Roman" pitchFamily="18" charset="0"/>
              </a:rPr>
              <a:t> Buvo kalbama apie lietuvių kalbos statusą, keliamas kalbos tobulinimo, apvalymo nuo barbarizmų klausimas.</a:t>
            </a:r>
          </a:p>
          <a:p>
            <a:r>
              <a:rPr lang="lt-LT" sz="2400" dirty="0" smtClean="0">
                <a:latin typeface="Times New Roman" pitchFamily="18" charset="0"/>
                <a:cs typeface="Times New Roman" pitchFamily="18" charset="0"/>
              </a:rPr>
              <a:t>Supažindinama su lietuviais ir svetimtaučiais mokslininkais, rašiusiais apie lietuvių kalbą ir literatūrą.</a:t>
            </a:r>
          </a:p>
          <a:p>
            <a:r>
              <a:rPr lang="lt-LT" sz="2400" dirty="0" smtClean="0">
                <a:latin typeface="Times New Roman" pitchFamily="18" charset="0"/>
                <a:cs typeface="Times New Roman" pitchFamily="18" charset="0"/>
              </a:rPr>
              <a:t>Buvo paliesti ir publicistiniai reikalai.  Rašoma ir diskutuojama lietuvių žurnalistikos istorijos bei teorijos temomis. Tai davė pradžią nacionalinės žurnalistikos ir publicistikos istorijos tyrinėjimams. </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868362"/>
          </a:xfrm>
        </p:spPr>
        <p:txBody>
          <a:bodyPr>
            <a:normAutofit/>
          </a:bodyPr>
          <a:lstStyle/>
          <a:p>
            <a:pPr algn="ctr"/>
            <a:r>
              <a:rPr lang="lt-LT" sz="2800" dirty="0" smtClean="0">
                <a:solidFill>
                  <a:schemeClr val="tx1"/>
                </a:solidFill>
                <a:effectLst/>
                <a:latin typeface="Times New Roman" pitchFamily="18" charset="0"/>
                <a:cs typeface="Times New Roman" pitchFamily="18" charset="0"/>
              </a:rPr>
              <a:t>Reikšmė</a:t>
            </a:r>
            <a:endParaRPr lang="en-US" sz="2800" dirty="0">
              <a:solidFill>
                <a:schemeClr val="tx1"/>
              </a:solidFill>
              <a:effectLst/>
              <a:latin typeface="Times New Roman" pitchFamily="18" charset="0"/>
              <a:cs typeface="Times New Roman" pitchFamily="18" charset="0"/>
            </a:endParaRPr>
          </a:p>
        </p:txBody>
      </p:sp>
      <p:sp>
        <p:nvSpPr>
          <p:cNvPr id="3" name="Content Placeholder 2"/>
          <p:cNvSpPr>
            <a:spLocks noGrp="1"/>
          </p:cNvSpPr>
          <p:nvPr>
            <p:ph idx="1"/>
          </p:nvPr>
        </p:nvSpPr>
        <p:spPr>
          <a:xfrm>
            <a:off x="1435608" y="990600"/>
            <a:ext cx="5117592" cy="5562600"/>
          </a:xfrm>
        </p:spPr>
        <p:txBody>
          <a:bodyPr>
            <a:normAutofit fontScale="92500" lnSpcReduction="10000"/>
          </a:bodyPr>
          <a:lstStyle/>
          <a:p>
            <a:r>
              <a:rPr lang="lt-LT" dirty="0" smtClean="0"/>
              <a:t> </a:t>
            </a:r>
            <a:r>
              <a:rPr lang="lt-LT" sz="2400" dirty="0" smtClean="0">
                <a:latin typeface="Times New Roman" pitchFamily="18" charset="0"/>
                <a:cs typeface="Times New Roman" pitchFamily="18" charset="0"/>
              </a:rPr>
              <a:t>Nors ,,Aušros” išėjo vos 40 numerių, tačiau ji savo uždavinį atliko. Lietuvis jau žinojo, </a:t>
            </a:r>
            <a:r>
              <a:rPr lang="lt-LT" sz="2400" i="1" dirty="0" smtClean="0">
                <a:latin typeface="Times New Roman" pitchFamily="18" charset="0"/>
                <a:cs typeface="Times New Roman" pitchFamily="18" charset="0"/>
              </a:rPr>
              <a:t>kuo yra buvęs </a:t>
            </a:r>
            <a:r>
              <a:rPr lang="lt-LT" sz="2400" dirty="0" smtClean="0">
                <a:latin typeface="Times New Roman" pitchFamily="18" charset="0"/>
                <a:cs typeface="Times New Roman" pitchFamily="18" charset="0"/>
              </a:rPr>
              <a:t>ir </a:t>
            </a:r>
            <a:r>
              <a:rPr lang="lt-LT" sz="2400" i="1" dirty="0" smtClean="0">
                <a:latin typeface="Times New Roman" pitchFamily="18" charset="0"/>
                <a:cs typeface="Times New Roman" pitchFamily="18" charset="0"/>
              </a:rPr>
              <a:t>kuo yra tapęs</a:t>
            </a:r>
            <a:r>
              <a:rPr lang="lt-LT" sz="2400" dirty="0" smtClean="0">
                <a:latin typeface="Times New Roman" pitchFamily="18" charset="0"/>
                <a:cs typeface="Times New Roman" pitchFamily="18" charset="0"/>
              </a:rPr>
              <a:t>, jo tautinė sąmonė atgijo. ,,Aušros” vietą užėmė įvairių krypčių laikraščiai</a:t>
            </a:r>
            <a:r>
              <a:rPr lang="lt-LT" sz="2400" i="1" dirty="0" smtClean="0">
                <a:latin typeface="Times New Roman" pitchFamily="18" charset="0"/>
                <a:cs typeface="Times New Roman" pitchFamily="18" charset="0"/>
              </a:rPr>
              <a:t>: Šviesa, Varpas, Ūkininkas,  Tėvynės Sargas.</a:t>
            </a:r>
          </a:p>
          <a:p>
            <a:r>
              <a:rPr lang="lt-LT" sz="2400" dirty="0" smtClean="0">
                <a:latin typeface="Times New Roman" pitchFamily="18" charset="0"/>
                <a:cs typeface="Times New Roman" pitchFamily="18" charset="0"/>
              </a:rPr>
              <a:t>,,Aušra’’ tai naujo Lietuvos atgimimo pradžia, tai pirmas žingsnis į savarankišką ateitį. Caro valdžia baudė jos bendradarbius, skaitytojus ir knygnešius. Šioje milžinų kovoje, ,,Aušra’’ buvo nenugalima. Tai geriausias įrodymas, kad ,,Aušros” idėja buvo visos Lietuvos idėja, kuri prikėlė tautą. </a:t>
            </a:r>
            <a:endParaRPr lang="en-US" sz="2400" i="1" dirty="0">
              <a:latin typeface="Times New Roman" pitchFamily="18" charset="0"/>
              <a:cs typeface="Times New Roman" pitchFamily="18" charset="0"/>
            </a:endParaRPr>
          </a:p>
        </p:txBody>
      </p:sp>
      <p:pic>
        <p:nvPicPr>
          <p:cNvPr id="4" name="Content Placeholder 3" descr="atidengta_Ausra.jpg"/>
          <p:cNvPicPr>
            <a:picLocks noChangeAspect="1"/>
          </p:cNvPicPr>
          <p:nvPr/>
        </p:nvPicPr>
        <p:blipFill>
          <a:blip r:embed="rId2"/>
          <a:stretch>
            <a:fillRect/>
          </a:stretch>
        </p:blipFill>
        <p:spPr>
          <a:xfrm>
            <a:off x="6477000" y="1447800"/>
            <a:ext cx="2286000" cy="3683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t-LT" sz="2800" dirty="0" smtClean="0">
                <a:solidFill>
                  <a:schemeClr val="tx1"/>
                </a:solidFill>
                <a:effectLst/>
                <a:latin typeface="Times New Roman" pitchFamily="18" charset="0"/>
                <a:cs typeface="Times New Roman" pitchFamily="18" charset="0"/>
              </a:rPr>
              <a:t>Naudota literatūra</a:t>
            </a:r>
            <a:endParaRPr lang="en-US" sz="2800" dirty="0">
              <a:solidFill>
                <a:schemeClr val="tx1"/>
              </a:solidFill>
              <a:effectLst/>
              <a:latin typeface="Times New Roman" pitchFamily="18" charset="0"/>
              <a:cs typeface="Times New Roman" pitchFamily="18" charset="0"/>
            </a:endParaRPr>
          </a:p>
        </p:txBody>
      </p:sp>
      <p:sp>
        <p:nvSpPr>
          <p:cNvPr id="5" name="Content Placeholder 4"/>
          <p:cNvSpPr>
            <a:spLocks noGrp="1"/>
          </p:cNvSpPr>
          <p:nvPr>
            <p:ph idx="1"/>
          </p:nvPr>
        </p:nvSpPr>
        <p:spPr>
          <a:ln>
            <a:solidFill>
              <a:schemeClr val="bg1"/>
            </a:solidFill>
          </a:ln>
        </p:spPr>
        <p:txBody>
          <a:bodyPr>
            <a:normAutofit/>
          </a:bodyPr>
          <a:lstStyle/>
          <a:p>
            <a:pPr>
              <a:buNone/>
            </a:pPr>
            <a:r>
              <a:rPr lang="lt-LT" sz="2400" dirty="0" smtClean="0">
                <a:latin typeface="Times New Roman" pitchFamily="18" charset="0"/>
                <a:cs typeface="Times New Roman" pitchFamily="18" charset="0"/>
              </a:rPr>
              <a:t>Žurnalistikos enciklopedija</a:t>
            </a:r>
            <a:r>
              <a:rPr lang="en-US" sz="2400" dirty="0" smtClean="0">
                <a:latin typeface="Times New Roman" pitchFamily="18" charset="0"/>
                <a:cs typeface="Times New Roman" pitchFamily="18" charset="0"/>
              </a:rPr>
              <a:t>. – Vilnius: Pradai,1997</a:t>
            </a:r>
            <a:r>
              <a:rPr lang="lt-LT" sz="2400" dirty="0" smtClean="0">
                <a:latin typeface="Times New Roman" pitchFamily="18" charset="0"/>
                <a:cs typeface="Times New Roman" pitchFamily="18" charset="0"/>
              </a:rPr>
              <a:t>.</a:t>
            </a:r>
          </a:p>
          <a:p>
            <a:pPr>
              <a:buNone/>
            </a:pPr>
            <a:r>
              <a:rPr lang="lt-LT" sz="2400" dirty="0" smtClean="0">
                <a:latin typeface="Times New Roman" pitchFamily="18" charset="0"/>
                <a:cs typeface="Times New Roman" pitchFamily="18" charset="0"/>
              </a:rPr>
              <a:t>www.lkbkronika.lt</a:t>
            </a:r>
          </a:p>
          <a:p>
            <a:pPr>
              <a:buNone/>
            </a:pPr>
            <a:r>
              <a:rPr lang="lt-LT" sz="2400" dirty="0" smtClean="0">
                <a:latin typeface="Times New Roman" pitchFamily="18" charset="0"/>
                <a:cs typeface="Times New Roman" pitchFamily="18" charset="0"/>
              </a:rPr>
              <a:t>www.spaudos.lt</a:t>
            </a:r>
          </a:p>
          <a:p>
            <a:pPr>
              <a:buNone/>
            </a:pPr>
            <a:endParaRPr lang="en-US" sz="2400"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198</TotalTime>
  <Words>381</Words>
  <Application>Microsoft Office PowerPoint</Application>
  <PresentationFormat>On-screen Show (4:3)</PresentationFormat>
  <Paragraphs>35</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Solstice</vt:lpstr>
      <vt:lpstr>,,Aušra”</vt:lpstr>
      <vt:lpstr>Slide 2</vt:lpstr>
      <vt:lpstr>Slide 3</vt:lpstr>
      <vt:lpstr>Slide 4</vt:lpstr>
      <vt:lpstr>Slide 5</vt:lpstr>
      <vt:lpstr>,,Aušros” programa, uždavinys</vt:lpstr>
      <vt:lpstr>Turinys</vt:lpstr>
      <vt:lpstr>Slide 8</vt:lpstr>
      <vt:lpstr>Reikšmė</vt:lpstr>
      <vt:lpstr>Naudota literatūra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,,Aušra”</dc:title>
  <dc:creator>Pofka</dc:creator>
  <cp:lastModifiedBy>Pofka</cp:lastModifiedBy>
  <cp:revision>21</cp:revision>
  <dcterms:created xsi:type="dcterms:W3CDTF">2014-04-07T15:28:12Z</dcterms:created>
  <dcterms:modified xsi:type="dcterms:W3CDTF">2014-04-16T18:29:05Z</dcterms:modified>
</cp:coreProperties>
</file>