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58" r:id="rId5"/>
    <p:sldId id="275" r:id="rId6"/>
    <p:sldId id="264" r:id="rId7"/>
    <p:sldId id="271" r:id="rId8"/>
    <p:sldId id="260" r:id="rId9"/>
    <p:sldId id="261" r:id="rId10"/>
    <p:sldId id="273" r:id="rId11"/>
    <p:sldId id="262" r:id="rId12"/>
    <p:sldId id="270" r:id="rId13"/>
    <p:sldId id="266" r:id="rId14"/>
    <p:sldId id="267" r:id="rId15"/>
    <p:sldId id="268" r:id="rId16"/>
    <p:sldId id="269"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B0CE"/>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CF9D0F-CDC1-4988-A42F-5AB94341146E}" type="doc">
      <dgm:prSet loTypeId="urn:microsoft.com/office/officeart/2008/layout/AlternatingPictureCircles" loCatId="picture" qsTypeId="urn:microsoft.com/office/officeart/2005/8/quickstyle/simple1" qsCatId="simple" csTypeId="urn:microsoft.com/office/officeart/2005/8/colors/accent1_2" csCatId="accent1" phldr="1"/>
      <dgm:spPr/>
    </dgm:pt>
    <dgm:pt modelId="{004CBC1F-6184-4CF7-AC67-62ED45033B1B}">
      <dgm:prSet phldrT="[Text]"/>
      <dgm:spPr/>
      <dgm:t>
        <a:bodyPr/>
        <a:lstStyle/>
        <a:p>
          <a:r>
            <a:rPr lang="lt-LT" dirty="0" smtClean="0"/>
            <a:t>Antano Škėmos romano „Balta drobulė“ inscenizacija Kauno valstybiniame dramos teatre     (rež. Jonas Jurašas). </a:t>
          </a:r>
          <a:endParaRPr lang="en-US" dirty="0"/>
        </a:p>
      </dgm:t>
    </dgm:pt>
    <dgm:pt modelId="{45532E4D-1AA3-49B0-8551-E41F3B9445B1}" type="parTrans" cxnId="{18EEBBF3-9CFA-4572-86C4-363D8D16CB77}">
      <dgm:prSet/>
      <dgm:spPr/>
      <dgm:t>
        <a:bodyPr/>
        <a:lstStyle/>
        <a:p>
          <a:endParaRPr lang="en-US"/>
        </a:p>
      </dgm:t>
    </dgm:pt>
    <dgm:pt modelId="{91765F61-CB59-4ED8-ACB6-0A1CF34E45D2}" type="sibTrans" cxnId="{18EEBBF3-9CFA-4572-86C4-363D8D16CB77}">
      <dgm:prSet/>
      <dgm:spPr/>
      <dgm:t>
        <a:bodyPr/>
        <a:lstStyle/>
        <a:p>
          <a:endParaRPr lang="en-US"/>
        </a:p>
      </dgm:t>
    </dgm:pt>
    <dgm:pt modelId="{F88BB2A8-55C7-41B6-AF23-97A5B6A0CD35}" type="pres">
      <dgm:prSet presAssocID="{40CF9D0F-CDC1-4988-A42F-5AB94341146E}" presName="Name0" presStyleCnt="0">
        <dgm:presLayoutVars>
          <dgm:chMax/>
          <dgm:chPref/>
          <dgm:dir/>
        </dgm:presLayoutVars>
      </dgm:prSet>
      <dgm:spPr/>
    </dgm:pt>
    <dgm:pt modelId="{F215A4F0-813D-4814-AD72-14F50D2A42C5}" type="pres">
      <dgm:prSet presAssocID="{004CBC1F-6184-4CF7-AC67-62ED45033B1B}" presName="composite" presStyleCnt="0"/>
      <dgm:spPr/>
    </dgm:pt>
    <dgm:pt modelId="{9E28539F-3F9A-4677-95CA-28E8E0D57795}" type="pres">
      <dgm:prSet presAssocID="{004CBC1F-6184-4CF7-AC67-62ED45033B1B}" presName="Accent" presStyleLbl="alignNode1" presStyleIdx="0" presStyleCnt="1" custScaleX="104688" custLinFactNeighborX="2669" custLinFactNeighborY="888">
        <dgm:presLayoutVars>
          <dgm:chMax val="0"/>
          <dgm:chPref val="0"/>
        </dgm:presLayoutVars>
      </dgm:prSet>
      <dgm:spPr/>
    </dgm:pt>
    <dgm:pt modelId="{4D89E9D3-3B75-4057-8DAD-70E5832A7028}" type="pres">
      <dgm:prSet presAssocID="{004CBC1F-6184-4CF7-AC67-62ED45033B1B}" presName="Image" presStyleLbl="bgImgPlace1" presStyleIdx="0" presStyleCnt="1" custScaleX="121902" custScaleY="112139" custLinFactNeighborX="-13312" custLinFactNeighborY="5757">
        <dgm:presLayoutVars>
          <dgm:chMax val="0"/>
          <dgm:chPref val="0"/>
          <dgm:bulletEnabled val="1"/>
        </dgm:presLayoutVars>
      </dgm:prSet>
      <dgm:spPr>
        <a:blipFill>
          <a:blip xmlns:r="http://schemas.openxmlformats.org/officeDocument/2006/relationships" r:embed="rId1">
            <a:extLst>
              <a:ext uri="{28A0092B-C50C-407E-A947-70E740481C1C}">
                <a14:useLocalDpi xmlns:a14="http://schemas.microsoft.com/office/drawing/2010/main" xmlns="" val="0"/>
              </a:ext>
            </a:extLst>
          </a:blip>
          <a:srcRect/>
          <a:stretch>
            <a:fillRect l="-7000" r="-7000"/>
          </a:stretch>
        </a:blipFill>
      </dgm:spPr>
    </dgm:pt>
    <dgm:pt modelId="{8D73F5F4-CA4C-4A73-B656-0E7CB003C8D6}" type="pres">
      <dgm:prSet presAssocID="{004CBC1F-6184-4CF7-AC67-62ED45033B1B}" presName="Parent" presStyleLbl="fgAccFollowNode1" presStyleIdx="0" presStyleCnt="1" custLinFactNeighborX="19773" custLinFactNeighborY="4626">
        <dgm:presLayoutVars>
          <dgm:chMax val="0"/>
          <dgm:chPref val="0"/>
          <dgm:bulletEnabled val="1"/>
        </dgm:presLayoutVars>
      </dgm:prSet>
      <dgm:spPr/>
      <dgm:t>
        <a:bodyPr/>
        <a:lstStyle/>
        <a:p>
          <a:endParaRPr lang="en-US"/>
        </a:p>
      </dgm:t>
    </dgm:pt>
    <dgm:pt modelId="{01B14A20-091D-409C-AA33-93A78CE60EEB}" type="pres">
      <dgm:prSet presAssocID="{004CBC1F-6184-4CF7-AC67-62ED45033B1B}" presName="Space" presStyleCnt="0">
        <dgm:presLayoutVars>
          <dgm:chMax val="0"/>
          <dgm:chPref val="0"/>
        </dgm:presLayoutVars>
      </dgm:prSet>
      <dgm:spPr/>
    </dgm:pt>
  </dgm:ptLst>
  <dgm:cxnLst>
    <dgm:cxn modelId="{D1C164BC-B9A1-4E49-A97F-EF52C98BC775}" type="presOf" srcId="{004CBC1F-6184-4CF7-AC67-62ED45033B1B}" destId="{8D73F5F4-CA4C-4A73-B656-0E7CB003C8D6}" srcOrd="0" destOrd="0" presId="urn:microsoft.com/office/officeart/2008/layout/AlternatingPictureCircles"/>
    <dgm:cxn modelId="{18EEBBF3-9CFA-4572-86C4-363D8D16CB77}" srcId="{40CF9D0F-CDC1-4988-A42F-5AB94341146E}" destId="{004CBC1F-6184-4CF7-AC67-62ED45033B1B}" srcOrd="0" destOrd="0" parTransId="{45532E4D-1AA3-49B0-8551-E41F3B9445B1}" sibTransId="{91765F61-CB59-4ED8-ACB6-0A1CF34E45D2}"/>
    <dgm:cxn modelId="{69536106-F389-42C4-9DCF-DE800E439566}" type="presOf" srcId="{40CF9D0F-CDC1-4988-A42F-5AB94341146E}" destId="{F88BB2A8-55C7-41B6-AF23-97A5B6A0CD35}" srcOrd="0" destOrd="0" presId="urn:microsoft.com/office/officeart/2008/layout/AlternatingPictureCircles"/>
    <dgm:cxn modelId="{D1FEDAC3-17C5-44E4-B3CB-B65C141698BB}" type="presParOf" srcId="{F88BB2A8-55C7-41B6-AF23-97A5B6A0CD35}" destId="{F215A4F0-813D-4814-AD72-14F50D2A42C5}" srcOrd="0" destOrd="0" presId="urn:microsoft.com/office/officeart/2008/layout/AlternatingPictureCircles"/>
    <dgm:cxn modelId="{12A048A3-1B6A-4DED-BD38-9E96E47F37EF}" type="presParOf" srcId="{F215A4F0-813D-4814-AD72-14F50D2A42C5}" destId="{9E28539F-3F9A-4677-95CA-28E8E0D57795}" srcOrd="0" destOrd="0" presId="urn:microsoft.com/office/officeart/2008/layout/AlternatingPictureCircles"/>
    <dgm:cxn modelId="{BC9E0839-D69E-48FE-A3C3-08C604B79EFB}" type="presParOf" srcId="{F215A4F0-813D-4814-AD72-14F50D2A42C5}" destId="{4D89E9D3-3B75-4057-8DAD-70E5832A7028}" srcOrd="1" destOrd="0" presId="urn:microsoft.com/office/officeart/2008/layout/AlternatingPictureCircles"/>
    <dgm:cxn modelId="{F6B2AA65-D308-493C-AB24-437C5B5974B9}" type="presParOf" srcId="{F215A4F0-813D-4814-AD72-14F50D2A42C5}" destId="{8D73F5F4-CA4C-4A73-B656-0E7CB003C8D6}" srcOrd="2" destOrd="0" presId="urn:microsoft.com/office/officeart/2008/layout/AlternatingPictureCircles"/>
    <dgm:cxn modelId="{78B82A56-AD01-4CDD-935B-3BE641A5EC91}" type="presParOf" srcId="{F215A4F0-813D-4814-AD72-14F50D2A42C5}" destId="{01B14A20-091D-409C-AA33-93A78CE60EEB}" srcOrd="3" destOrd="0" presId="urn:microsoft.com/office/officeart/2008/layout/AlternatingPictureCircle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8539F-3F9A-4677-95CA-28E8E0D57795}">
      <dsp:nvSpPr>
        <dsp:cNvPr id="0" name=""/>
        <dsp:cNvSpPr/>
      </dsp:nvSpPr>
      <dsp:spPr>
        <a:xfrm>
          <a:off x="3377419" y="614149"/>
          <a:ext cx="3247316" cy="3101763"/>
        </a:xfrm>
        <a:prstGeom prst="donut">
          <a:avLst>
            <a:gd name="adj" fmla="val 11010"/>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4D89E9D3-3B75-4057-8DAD-70E5832A7028}">
      <dsp:nvSpPr>
        <dsp:cNvPr id="0" name=""/>
        <dsp:cNvSpPr/>
      </dsp:nvSpPr>
      <dsp:spPr>
        <a:xfrm>
          <a:off x="0" y="686148"/>
          <a:ext cx="4650605" cy="323466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sp>
    <dsp:sp modelId="{8D73F5F4-CA4C-4A73-B656-0E7CB003C8D6}">
      <dsp:nvSpPr>
        <dsp:cNvPr id="0" name=""/>
        <dsp:cNvSpPr/>
      </dsp:nvSpPr>
      <dsp:spPr>
        <a:xfrm>
          <a:off x="4205340" y="1039701"/>
          <a:ext cx="2419395" cy="2419289"/>
        </a:xfrm>
        <a:prstGeom prst="ellipse">
          <a:avLst/>
        </a:prstGeom>
        <a:solidFill>
          <a:schemeClr val="accent1">
            <a:alpha val="90000"/>
            <a:tint val="40000"/>
            <a:hueOff val="0"/>
            <a:satOff val="0"/>
            <a:lumOff val="0"/>
            <a:alphaOff val="0"/>
          </a:schemeClr>
        </a:solidFill>
        <a:ln w="11429" cap="flat" cmpd="sng" algn="ctr">
          <a:solidFill>
            <a:schemeClr val="accent1">
              <a:alpha val="90000"/>
              <a:tint val="40000"/>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lt-LT" sz="1600" kern="1200" dirty="0" smtClean="0"/>
            <a:t>Antano Škėmos romano „Balta drobulė“ inscenizacija Kauno valstybiniame dramos teatre     (rež. Jonas Jurašas). </a:t>
          </a:r>
          <a:endParaRPr lang="en-US" sz="1600" kern="1200" dirty="0"/>
        </a:p>
      </dsp:txBody>
      <dsp:txXfrm>
        <a:off x="4559652" y="1393998"/>
        <a:ext cx="1710771" cy="171069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D65C99-EC82-45CD-A673-54F171F2CA51}" type="datetimeFigureOut">
              <a:rPr lang="en-US" smtClean="0"/>
              <a:pPr/>
              <a:t>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ED7314-EC66-48A4-AAC4-CE184F0B8394}" type="slidenum">
              <a:rPr lang="en-US" smtClean="0"/>
              <a:pPr/>
              <a:t>‹#›</a:t>
            </a:fld>
            <a:endParaRPr lang="en-US"/>
          </a:p>
        </p:txBody>
      </p:sp>
    </p:spTree>
    <p:extLst>
      <p:ext uri="{BB962C8B-B14F-4D97-AF65-F5344CB8AC3E}">
        <p14:creationId xmlns:p14="http://schemas.microsoft.com/office/powerpoint/2010/main" xmlns="" val="337442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D7314-EC66-48A4-AAC4-CE184F0B8394}" type="slidenum">
              <a:rPr lang="en-US" smtClean="0"/>
              <a:pPr/>
              <a:t>11</a:t>
            </a:fld>
            <a:endParaRPr lang="en-US"/>
          </a:p>
        </p:txBody>
      </p:sp>
    </p:spTree>
    <p:extLst>
      <p:ext uri="{BB962C8B-B14F-4D97-AF65-F5344CB8AC3E}">
        <p14:creationId xmlns:p14="http://schemas.microsoft.com/office/powerpoint/2010/main" xmlns="" val="427849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070B06-4714-4D11-8203-6BA1C127E4F8}" type="datetimeFigureOut">
              <a:rPr lang="en-US" smtClean="0"/>
              <a:pPr/>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05350590"/>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70B06-4714-4D11-8203-6BA1C127E4F8}" type="datetimeFigureOut">
              <a:rPr lang="en-US" smtClean="0"/>
              <a:pPr/>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552701554"/>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70B06-4714-4D11-8203-6BA1C127E4F8}" type="datetimeFigureOut">
              <a:rPr lang="en-US" smtClean="0"/>
              <a:pPr/>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3328062456"/>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070B06-4714-4D11-8203-6BA1C127E4F8}" type="datetimeFigureOut">
              <a:rPr lang="en-US" smtClean="0"/>
              <a:pPr/>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1004643797"/>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70B06-4714-4D11-8203-6BA1C127E4F8}" type="datetimeFigureOut">
              <a:rPr lang="en-US" smtClean="0"/>
              <a:pPr/>
              <a:t>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862470830"/>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70B06-4714-4D11-8203-6BA1C127E4F8}" type="datetimeFigureOut">
              <a:rPr lang="en-US" smtClean="0"/>
              <a:pPr/>
              <a:t>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61824390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70B06-4714-4D11-8203-6BA1C127E4F8}" type="datetimeFigureOut">
              <a:rPr lang="en-US" smtClean="0"/>
              <a:pPr/>
              <a:t>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053216261"/>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70B06-4714-4D11-8203-6BA1C127E4F8}" type="datetimeFigureOut">
              <a:rPr lang="en-US" smtClean="0"/>
              <a:pPr/>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63383513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70B06-4714-4D11-8203-6BA1C127E4F8}" type="datetimeFigureOut">
              <a:rPr lang="en-US" smtClean="0"/>
              <a:pPr/>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3436635887"/>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70B06-4714-4D11-8203-6BA1C127E4F8}" type="datetimeFigureOut">
              <a:rPr lang="en-US" smtClean="0"/>
              <a:pPr/>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3592105448"/>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070B06-4714-4D11-8203-6BA1C127E4F8}" type="datetimeFigureOut">
              <a:rPr lang="en-US" smtClean="0"/>
              <a:pPr/>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2843221383"/>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70B06-4714-4D11-8203-6BA1C127E4F8}" type="datetimeFigureOut">
              <a:rPr lang="en-US" smtClean="0"/>
              <a:pPr/>
              <a:t>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BB1B6-2AA9-4FAE-B7CC-71F1E04F8475}" type="slidenum">
              <a:rPr lang="en-US" smtClean="0"/>
              <a:pPr/>
              <a:t>‹#›</a:t>
            </a:fld>
            <a:endParaRPr lang="en-US"/>
          </a:p>
        </p:txBody>
      </p:sp>
    </p:spTree>
    <p:extLst>
      <p:ext uri="{BB962C8B-B14F-4D97-AF65-F5344CB8AC3E}">
        <p14:creationId xmlns:p14="http://schemas.microsoft.com/office/powerpoint/2010/main" xmlns="" val="1490021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696" y="332656"/>
            <a:ext cx="3928659" cy="6001007"/>
          </a:xfrm>
          <a:prstGeom prst="ellipse">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ctrTitle"/>
          </p:nvPr>
        </p:nvSpPr>
        <p:spPr>
          <a:xfrm>
            <a:off x="1547664" y="3212976"/>
            <a:ext cx="6836296" cy="1568050"/>
          </a:xfrm>
          <a:pattFill prst="pct10">
            <a:fgClr>
              <a:schemeClr val="bg1">
                <a:lumMod val="95000"/>
              </a:schemeClr>
            </a:fgClr>
            <a:bgClr>
              <a:schemeClr val="bg1">
                <a:lumMod val="75000"/>
              </a:schemeClr>
            </a:bgClr>
          </a:pattFill>
          <a:ln>
            <a:noFill/>
          </a:ln>
          <a:effectLst>
            <a:glow rad="228600">
              <a:schemeClr val="accent1">
                <a:satMod val="175000"/>
                <a:alpha val="40000"/>
              </a:schemeClr>
            </a:glow>
          </a:effectLst>
        </p:spPr>
        <p:txBody>
          <a:bodyPr>
            <a:normAutofit/>
          </a:bodyPr>
          <a:lstStyle/>
          <a:p>
            <a:r>
              <a:rPr lang="lt-LT" dirty="0" smtClean="0"/>
              <a:t>Antanas Škėma </a:t>
            </a:r>
            <a:r>
              <a:rPr lang="en-US" dirty="0" smtClean="0"/>
              <a:t/>
            </a:r>
            <a:br>
              <a:rPr lang="en-US" dirty="0" smtClean="0"/>
            </a:br>
            <a:r>
              <a:rPr lang="lt-LT" dirty="0" smtClean="0"/>
              <a:t>1910–1961 </a:t>
            </a:r>
            <a:endParaRPr lang="en-US" dirty="0"/>
          </a:p>
        </p:txBody>
      </p:sp>
      <p:sp>
        <p:nvSpPr>
          <p:cNvPr id="3" name="Subtitle 2"/>
          <p:cNvSpPr>
            <a:spLocks noGrp="1"/>
          </p:cNvSpPr>
          <p:nvPr>
            <p:ph type="subTitle" idx="1"/>
          </p:nvPr>
        </p:nvSpPr>
        <p:spPr>
          <a:xfrm>
            <a:off x="2733251" y="5457363"/>
            <a:ext cx="6400800" cy="1752600"/>
          </a:xfrm>
        </p:spPr>
        <p:txBody>
          <a:bodyPr/>
          <a:lstStyle/>
          <a:p>
            <a:r>
              <a:rPr lang="lt-LT" dirty="0" smtClean="0"/>
              <a:t>Parengė Aistė Kikilaitė</a:t>
            </a:r>
            <a:endParaRPr lang="en-US" dirty="0"/>
          </a:p>
        </p:txBody>
      </p:sp>
    </p:spTree>
    <p:extLst>
      <p:ext uri="{BB962C8B-B14F-4D97-AF65-F5344CB8AC3E}">
        <p14:creationId xmlns:p14="http://schemas.microsoft.com/office/powerpoint/2010/main" xmlns="" val="373687099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856" y="692696"/>
            <a:ext cx="8229600" cy="4525963"/>
          </a:xfrm>
        </p:spPr>
        <p:txBody>
          <a:bodyPr>
            <a:normAutofit/>
          </a:bodyPr>
          <a:lstStyle/>
          <a:p>
            <a:pPr marL="0" indent="0">
              <a:buNone/>
            </a:pPr>
            <a:r>
              <a:rPr lang="lt-LT" sz="3600" b="1" i="1" dirty="0" smtClean="0">
                <a:solidFill>
                  <a:srgbClr val="0070C0"/>
                </a:solidFill>
                <a:effectLst>
                  <a:outerShdw blurRad="38100" dist="38100" dir="2700000" algn="tl">
                    <a:srgbClr val="000000">
                      <a:alpha val="43137"/>
                    </a:srgbClr>
                  </a:outerShdw>
                </a:effectLst>
              </a:rPr>
              <a:t>Antanas Škėma </a:t>
            </a:r>
            <a:r>
              <a:rPr lang="lt-LT" sz="2800" dirty="0" smtClean="0"/>
              <a:t>– katastrofistinio modernizmo</a:t>
            </a:r>
          </a:p>
          <a:p>
            <a:pPr marL="0" indent="0">
              <a:buNone/>
            </a:pPr>
            <a:r>
              <a:rPr lang="lt-LT" sz="2800" dirty="0" smtClean="0"/>
              <a:t>įtakų bene labiausiai paveiktas lietuvių teatralas,</a:t>
            </a:r>
          </a:p>
          <a:p>
            <a:pPr marL="0" indent="0">
              <a:buNone/>
            </a:pPr>
            <a:r>
              <a:rPr lang="lt-LT" sz="2800" dirty="0" smtClean="0"/>
              <a:t>prozininkas ir dramaturgas, reagavęs ir į išeivijos</a:t>
            </a:r>
          </a:p>
          <a:p>
            <a:pPr marL="0" indent="0">
              <a:buNone/>
            </a:pPr>
            <a:r>
              <a:rPr lang="lt-LT" sz="2800" dirty="0" smtClean="0"/>
              <a:t>kultūrinio gyvenimo stagnaciją, ir į pokarinę vertybių krizę Vakaruose, susipažinęs su egzistencializmo filosofija,esmines jos nuostatas pagrindęs savo patirtimi.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8144" y="3645024"/>
            <a:ext cx="2592288" cy="3299276"/>
          </a:xfrm>
          <a:prstGeom prst="ellipse">
            <a:avLst/>
          </a:prstGeom>
          <a:ln>
            <a:noFill/>
          </a:ln>
          <a:effectLst>
            <a:softEdge rad="112500"/>
          </a:effectLst>
          <a:scene3d>
            <a:camera prst="orthographicFront"/>
            <a:lightRig rig="threePt" dir="t"/>
          </a:scene3d>
          <a:sp3d>
            <a:bevelT prst="slope"/>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71800" y="4149080"/>
            <a:ext cx="2590800" cy="2652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607392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229600" cy="4525963"/>
          </a:xfrm>
        </p:spPr>
        <p:txBody>
          <a:bodyPr/>
          <a:lstStyle/>
          <a:p>
            <a:pPr marL="0" lvl="0" indent="0" algn="just">
              <a:buNone/>
            </a:pPr>
            <a:r>
              <a:rPr lang="lt-LT" sz="2400" dirty="0" smtClean="0">
                <a:solidFill>
                  <a:prstClr val="black"/>
                </a:solidFill>
              </a:rPr>
              <a:t>       Ankstyva </a:t>
            </a:r>
            <a:r>
              <a:rPr lang="lt-LT" sz="2400" dirty="0">
                <a:solidFill>
                  <a:prstClr val="black"/>
                </a:solidFill>
              </a:rPr>
              <a:t>žūtis pavertė Škėmą egzodo kultūros </a:t>
            </a:r>
            <a:r>
              <a:rPr lang="lt-LT" sz="2400" dirty="0" smtClean="0">
                <a:solidFill>
                  <a:prstClr val="black"/>
                </a:solidFill>
              </a:rPr>
              <a:t>emblemine figūra</a:t>
            </a:r>
            <a:r>
              <a:rPr lang="lt-LT" sz="2400" dirty="0">
                <a:solidFill>
                  <a:prstClr val="black"/>
                </a:solidFill>
              </a:rPr>
              <a:t>. Sovietinėje Lietuvoje Škėmos </a:t>
            </a:r>
            <a:r>
              <a:rPr lang="lt-LT" sz="2400" dirty="0" smtClean="0">
                <a:solidFill>
                  <a:prstClr val="black"/>
                </a:solidFill>
              </a:rPr>
              <a:t>kūryba buvo </a:t>
            </a:r>
            <a:r>
              <a:rPr lang="lt-LT" sz="2400" dirty="0">
                <a:solidFill>
                  <a:prstClr val="black"/>
                </a:solidFill>
              </a:rPr>
              <a:t>ignoruojama dėl griežtos totalitarizmo kritikos. </a:t>
            </a:r>
            <a:endParaRPr lang="lt-LT" sz="2400" dirty="0" smtClean="0">
              <a:solidFill>
                <a:prstClr val="black"/>
              </a:solidFill>
            </a:endParaRPr>
          </a:p>
          <a:p>
            <a:pPr marL="0" lvl="0" indent="0" algn="just">
              <a:buNone/>
            </a:pPr>
            <a:r>
              <a:rPr lang="lt-LT" sz="2400" dirty="0" smtClean="0">
                <a:solidFill>
                  <a:prstClr val="black"/>
                </a:solidFill>
              </a:rPr>
              <a:t>Geriausių </a:t>
            </a:r>
            <a:r>
              <a:rPr lang="lt-LT" sz="2400" dirty="0">
                <a:solidFill>
                  <a:prstClr val="black"/>
                </a:solidFill>
              </a:rPr>
              <a:t>Škėmos kūrinių personažai – jo </a:t>
            </a:r>
            <a:r>
              <a:rPr lang="lt-LT" sz="2400" dirty="0" smtClean="0">
                <a:solidFill>
                  <a:prstClr val="black"/>
                </a:solidFill>
              </a:rPr>
              <a:t>asmenybės „kaukės</a:t>
            </a:r>
            <a:r>
              <a:rPr lang="lt-LT" sz="2400" dirty="0">
                <a:solidFill>
                  <a:prstClr val="black"/>
                </a:solidFill>
              </a:rPr>
              <a:t>“, o kūryboje iškylantis pasaulis – </a:t>
            </a:r>
            <a:r>
              <a:rPr lang="lt-LT" sz="2400" dirty="0" smtClean="0">
                <a:solidFill>
                  <a:prstClr val="black"/>
                </a:solidFill>
              </a:rPr>
              <a:t>nervingo, psichologiškai </a:t>
            </a:r>
            <a:r>
              <a:rPr lang="lt-LT" sz="2400" dirty="0">
                <a:solidFill>
                  <a:prstClr val="black"/>
                </a:solidFill>
              </a:rPr>
              <a:t>suluošinto, prieš veidmainišką </a:t>
            </a:r>
            <a:r>
              <a:rPr lang="lt-LT" sz="2400" dirty="0" smtClean="0">
                <a:solidFill>
                  <a:prstClr val="black"/>
                </a:solidFill>
              </a:rPr>
              <a:t>miesčionių etiką </a:t>
            </a:r>
            <a:r>
              <a:rPr lang="lt-LT" sz="2400" dirty="0">
                <a:solidFill>
                  <a:prstClr val="black"/>
                </a:solidFill>
              </a:rPr>
              <a:t>ir moralę sukilusio herojaus kančių ir kovos laukas.</a:t>
            </a:r>
            <a:endParaRPr lang="en-US" sz="2400" dirty="0">
              <a:solidFill>
                <a:prstClr val="black"/>
              </a:solidFill>
            </a:endParaRPr>
          </a:p>
          <a:p>
            <a:endParaRPr lang="en-US" dirty="0"/>
          </a:p>
        </p:txBody>
      </p:sp>
      <p:graphicFrame>
        <p:nvGraphicFramePr>
          <p:cNvPr id="4" name="Diagram 3"/>
          <p:cNvGraphicFramePr/>
          <p:nvPr>
            <p:extLst>
              <p:ext uri="{D42A27DB-BD31-4B8C-83A1-F6EECF244321}">
                <p14:modId xmlns:p14="http://schemas.microsoft.com/office/powerpoint/2010/main" xmlns="" val="3023153522"/>
              </p:ext>
            </p:extLst>
          </p:nvPr>
        </p:nvGraphicFramePr>
        <p:xfrm>
          <a:off x="1979712" y="2598828"/>
          <a:ext cx="6624736" cy="4274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7560319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9098" y="17443"/>
            <a:ext cx="9673098" cy="69001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ontent Placeholder 2"/>
          <p:cNvSpPr>
            <a:spLocks noGrp="1"/>
          </p:cNvSpPr>
          <p:nvPr>
            <p:ph idx="1"/>
          </p:nvPr>
        </p:nvSpPr>
        <p:spPr>
          <a:xfrm>
            <a:off x="323528" y="1124744"/>
            <a:ext cx="8424936" cy="4104456"/>
          </a:xfrm>
          <a:solidFill>
            <a:schemeClr val="tx2">
              <a:lumMod val="20000"/>
              <a:lumOff val="80000"/>
              <a:alpha val="81000"/>
            </a:schemeClr>
          </a:solidFill>
        </p:spPr>
        <p:txBody>
          <a:bodyPr>
            <a:normAutofit/>
          </a:bodyPr>
          <a:lstStyle/>
          <a:p>
            <a:pPr marL="0" indent="0" algn="just">
              <a:buNone/>
            </a:pPr>
            <a:r>
              <a:rPr lang="lt-LT" sz="2300" dirty="0" smtClean="0"/>
              <a:t>   </a:t>
            </a:r>
            <a:endParaRPr lang="en-US" sz="2300" dirty="0" smtClean="0"/>
          </a:p>
          <a:p>
            <a:pPr marL="0" indent="0" algn="just">
              <a:buNone/>
            </a:pPr>
            <a:r>
              <a:rPr lang="lt-LT" sz="2300" dirty="0" smtClean="0"/>
              <a:t> Rašytojas gimė 1910 m. lapkričio 29 d. Lodzėje (Lenkija), inteligentiško, kūrybiško,bet valdingo gimnazijos direktoriaus šeimoje. Vaikystė prabėgo revoliucinių neramumų draskomoje Rusijoje ir Ukrainoje:mažasis pasaulio stebėtojas jautė aplink tvyrančią mirtinos baimės atmosferą.  Rašytojas prisimindavo žaidimus su pakartais ant žibintų baltagvardiečiais ir išgyventą siaubą, kai į butą įsiveržę girti raudonarmiečiai vos nenušovė tėvo ir kėsinosi išprievartauti motiną. </a:t>
            </a:r>
          </a:p>
          <a:p>
            <a:pPr marL="0" indent="0" algn="just">
              <a:buNone/>
            </a:pPr>
            <a:r>
              <a:rPr lang="lt-LT" sz="2300" dirty="0" smtClean="0"/>
              <a:t>      </a:t>
            </a:r>
            <a:endParaRPr lang="en-US" sz="2300" dirty="0"/>
          </a:p>
        </p:txBody>
      </p:sp>
    </p:spTree>
    <p:extLst>
      <p:ext uri="{BB962C8B-B14F-4D97-AF65-F5344CB8AC3E}">
        <p14:creationId xmlns:p14="http://schemas.microsoft.com/office/powerpoint/2010/main" xmlns="" val="12921266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157592" cy="5030019"/>
          </a:xfrm>
          <a:solidFill>
            <a:schemeClr val="tx2">
              <a:lumMod val="20000"/>
              <a:lumOff val="80000"/>
              <a:alpha val="77000"/>
            </a:schemeClr>
          </a:solidFill>
        </p:spPr>
        <p:txBody>
          <a:bodyPr>
            <a:normAutofit/>
          </a:bodyPr>
          <a:lstStyle/>
          <a:p>
            <a:pPr marL="0" indent="0">
              <a:buNone/>
            </a:pPr>
            <a:r>
              <a:rPr lang="lt-LT" sz="2400" dirty="0" smtClean="0"/>
              <a:t>Vėliau jaunų dienų įspūdžiai bus įamžinti apysakoje ironišku pavadinimu ,,Saulėtos dienos“. Rašytojo motina negalėjo išsivaduoti iš pasąmonės slogių akimirkų net ir grįžus į palyginti ramią tarpukario Lietuvą. Netrukus ji išprotėjo, o patį Škėmą visą gyvenimą persekiojo psichinis nestabilumas, priepuoliai ir baimė peržengti ribą, skiriančią genijų nuo idioto. Vis dėlto rašytojas nesistengė slėpti silpnosios savo asmenybės pusės. </a:t>
            </a:r>
          </a:p>
          <a:p>
            <a:endParaRPr lang="en-US"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3832705"/>
            <a:ext cx="3744416" cy="28283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83968" y="3573016"/>
            <a:ext cx="4275769" cy="29234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4683532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229600" cy="4525963"/>
          </a:xfrm>
          <a:pattFill prst="pct5">
            <a:fgClr>
              <a:schemeClr val="tx1"/>
            </a:fgClr>
            <a:bgClr>
              <a:schemeClr val="tx2">
                <a:lumMod val="40000"/>
                <a:lumOff val="60000"/>
              </a:schemeClr>
            </a:bgClr>
          </a:pattFill>
          <a:effectLst>
            <a:outerShdw blurRad="50800" dist="50800" dir="5400000" sx="1000" sy="1000" algn="ctr" rotWithShape="0">
              <a:srgbClr val="000000">
                <a:alpha val="3000"/>
              </a:srgbClr>
            </a:outerShdw>
          </a:effectLst>
        </p:spPr>
        <p:txBody>
          <a:bodyPr>
            <a:noAutofit/>
          </a:bodyPr>
          <a:lstStyle/>
          <a:p>
            <a:pPr marL="0" indent="0">
              <a:buNone/>
            </a:pPr>
            <a:r>
              <a:rPr lang="lt-LT" sz="2400" dirty="0" smtClean="0"/>
              <a:t>1929 m. baigęs „Aušros“ gimnaziją Kaune, Škėma įstojo į Lietuvos universitetą studijuoti medicinos. Netrukus metė šias studijas, 1931 m. perėjo į Teisės fakultetą. Vėliau šį gyvenimo laikotarpį prisiminė kaip įžangą į aktorystę – tada išmokta manipuliacijos meno, ištobulinta apsimetinėjimo technika: pats prisipažino duoną užsidirbęs lošdamas biliardą ir atlikdamas statisto vaidmenį nepažįstamų žmonių laidotuvėse.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6136" y="3365231"/>
            <a:ext cx="2596854" cy="3492769"/>
          </a:xfrm>
          <a:prstGeom prst="ellipse">
            <a:avLst/>
          </a:prstGeom>
          <a:ln>
            <a:noFill/>
          </a:ln>
          <a:effectLst>
            <a:glow rad="63500">
              <a:schemeClr val="accent1">
                <a:satMod val="175000"/>
                <a:alpha val="40000"/>
              </a:schemeClr>
            </a:glow>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455548" y="29639912"/>
            <a:ext cx="13037089" cy="101000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71600" y="4293096"/>
            <a:ext cx="3182937"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39974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229600" cy="4525963"/>
          </a:xfrm>
          <a:pattFill prst="pct5">
            <a:fgClr>
              <a:schemeClr val="tx1"/>
            </a:fgClr>
            <a:bgClr>
              <a:schemeClr val="tx2">
                <a:lumMod val="40000"/>
                <a:lumOff val="60000"/>
              </a:schemeClr>
            </a:bgClr>
          </a:pattFill>
        </p:spPr>
        <p:txBody>
          <a:bodyPr>
            <a:normAutofit lnSpcReduction="10000"/>
          </a:bodyPr>
          <a:lstStyle/>
          <a:p>
            <a:pPr marL="0" indent="0">
              <a:buNone/>
            </a:pPr>
            <a:r>
              <a:rPr lang="lt-LT" sz="2400" dirty="0" smtClean="0"/>
              <a:t>1935 m. staiga atsiskleidė aktoriniai Škėmos gabumai, jis įstojo į teatro studiją ir netrukus buvo priimtas į Valstybės teatrą Kaune, kur atliko įvairius antraeilius vaidmenis daugelyje garsiausių spektaklių: „Vaidinau vyrukus su alebardomis, padėklais, jaunuoliškus senius, žiogus, kiškius ir kitokius faunos ir homo </a:t>
            </a:r>
            <a:r>
              <a:rPr lang="lt-LT" sz="2400" dirty="0" err="1" smtClean="0"/>
              <a:t>sapiens</a:t>
            </a:r>
            <a:r>
              <a:rPr lang="lt-LT" sz="2400" dirty="0" smtClean="0"/>
              <a:t> </a:t>
            </a:r>
            <a:r>
              <a:rPr lang="lt-LT" sz="2400" dirty="0" smtClean="0"/>
              <a:t>atstovus.“</a:t>
            </a:r>
            <a:endParaRPr lang="lt-LT" sz="2400" dirty="0" smtClean="0"/>
          </a:p>
          <a:p>
            <a:pPr marL="0" indent="0">
              <a:buNone/>
            </a:pPr>
            <a:r>
              <a:rPr lang="lt-LT" sz="2400" dirty="0" smtClean="0"/>
              <a:t>1940 m. Persikėlė į Vilniaus valstybinį teatrą, kur teatralo Romualdo Juknevičiaus rūpesčiu ėmė bandyt jėgas režisūroje. Rašytojo atmintyje išliko 1941m. birželio trėmimų diena, kai teko vaidinti humoristiniame</a:t>
            </a:r>
            <a:r>
              <a:rPr lang="en-US" sz="2400" dirty="0" smtClean="0"/>
              <a:t> </a:t>
            </a:r>
            <a:r>
              <a:rPr lang="lt-LT" sz="2400" dirty="0" smtClean="0"/>
              <a:t>vaikų spektaklyje, – žiūrovų buvo vos keli, aplinkui tvyrojo kurtinanti tyla, o užkulisiuose buvo suiminėjami teatro darbuotojai. </a:t>
            </a:r>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99992" y="4221088"/>
            <a:ext cx="4424338" cy="2520280"/>
          </a:xfrm>
          <a:prstGeom prst="rect">
            <a:avLst/>
          </a:prstGeom>
          <a:noFill/>
          <a:ln>
            <a:noFill/>
          </a:ln>
          <a:effectLst>
            <a:glow rad="190500">
              <a:schemeClr val="accent1">
                <a:alpha val="63000"/>
              </a:schemeClr>
            </a:glo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27913610"/>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219" y="1996"/>
            <a:ext cx="10099428" cy="67413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ontent Placeholder 2"/>
          <p:cNvSpPr>
            <a:spLocks noGrp="1"/>
          </p:cNvSpPr>
          <p:nvPr>
            <p:ph idx="1"/>
          </p:nvPr>
        </p:nvSpPr>
        <p:spPr>
          <a:xfrm>
            <a:off x="539552" y="823020"/>
            <a:ext cx="8485153" cy="5616624"/>
          </a:xfrm>
          <a:solidFill>
            <a:schemeClr val="accent1">
              <a:lumMod val="40000"/>
              <a:lumOff val="60000"/>
              <a:alpha val="62000"/>
            </a:schemeClr>
          </a:solidFill>
        </p:spPr>
        <p:txBody>
          <a:bodyPr>
            <a:normAutofit/>
          </a:bodyPr>
          <a:lstStyle/>
          <a:p>
            <a:pPr marL="0" lvl="0" indent="0">
              <a:buNone/>
            </a:pPr>
            <a:endParaRPr lang="en-US" sz="2300" dirty="0" smtClean="0">
              <a:solidFill>
                <a:prstClr val="black"/>
              </a:solidFill>
            </a:endParaRPr>
          </a:p>
          <a:p>
            <a:pPr marL="0" lvl="0" indent="0">
              <a:buNone/>
            </a:pPr>
            <a:endParaRPr lang="en-US" sz="2300" dirty="0" smtClean="0">
              <a:solidFill>
                <a:prstClr val="black"/>
              </a:solidFill>
            </a:endParaRPr>
          </a:p>
          <a:p>
            <a:pPr marL="0" lvl="0" indent="0">
              <a:buNone/>
            </a:pPr>
            <a:r>
              <a:rPr lang="lt-LT" sz="2300" dirty="0" smtClean="0">
                <a:solidFill>
                  <a:prstClr val="black"/>
                </a:solidFill>
              </a:rPr>
              <a:t>Karo </a:t>
            </a:r>
            <a:r>
              <a:rPr lang="lt-LT" sz="2300" dirty="0">
                <a:solidFill>
                  <a:prstClr val="black"/>
                </a:solidFill>
              </a:rPr>
              <a:t>pradžią Škėma sutiko sukilėlių gretose, kaip įprasta jo romantiškiems herojams: „</a:t>
            </a:r>
            <a:r>
              <a:rPr lang="lt-LT" sz="2300" dirty="0" smtClean="0">
                <a:solidFill>
                  <a:prstClr val="black"/>
                </a:solidFill>
              </a:rPr>
              <a:t>Šaudžiau nevikriai</a:t>
            </a:r>
            <a:r>
              <a:rPr lang="lt-LT" sz="2300" dirty="0">
                <a:solidFill>
                  <a:prstClr val="black"/>
                </a:solidFill>
              </a:rPr>
              <a:t>, bet su pakankamu </a:t>
            </a:r>
            <a:r>
              <a:rPr lang="lt-LT" sz="2300" dirty="0" err="1">
                <a:solidFill>
                  <a:prstClr val="black"/>
                </a:solidFill>
              </a:rPr>
              <a:t>civiliokui</a:t>
            </a:r>
            <a:r>
              <a:rPr lang="lt-LT" sz="2300" dirty="0">
                <a:solidFill>
                  <a:prstClr val="black"/>
                </a:solidFill>
              </a:rPr>
              <a:t> </a:t>
            </a:r>
            <a:r>
              <a:rPr lang="lt-LT" sz="2300" dirty="0" smtClean="0">
                <a:solidFill>
                  <a:prstClr val="black"/>
                </a:solidFill>
              </a:rPr>
              <a:t>entuziazmu.“</a:t>
            </a:r>
            <a:endParaRPr lang="en-US" sz="2300" dirty="0" smtClean="0">
              <a:solidFill>
                <a:prstClr val="black"/>
              </a:solidFill>
            </a:endParaRPr>
          </a:p>
          <a:p>
            <a:pPr marL="0" lvl="0" indent="0">
              <a:buNone/>
            </a:pPr>
            <a:r>
              <a:rPr lang="lt-LT" sz="2300" dirty="0" smtClean="0">
                <a:solidFill>
                  <a:prstClr val="black"/>
                </a:solidFill>
              </a:rPr>
              <a:t>Vokietmečiu </a:t>
            </a:r>
            <a:r>
              <a:rPr lang="lt-LT" sz="2300" dirty="0">
                <a:solidFill>
                  <a:prstClr val="black"/>
                </a:solidFill>
              </a:rPr>
              <a:t>Škėma dirbo teatre, pratino publiką prie tiems laikams dar neįprastų išraiškos formų. </a:t>
            </a:r>
            <a:endParaRPr lang="en-US" sz="2300" dirty="0" smtClean="0">
              <a:solidFill>
                <a:prstClr val="black"/>
              </a:solidFill>
            </a:endParaRPr>
          </a:p>
          <a:p>
            <a:pPr marL="0" lvl="0" indent="0">
              <a:buNone/>
            </a:pPr>
            <a:r>
              <a:rPr lang="lt-LT" sz="2300" dirty="0" smtClean="0">
                <a:solidFill>
                  <a:prstClr val="black"/>
                </a:solidFill>
              </a:rPr>
              <a:t>1944 </a:t>
            </a:r>
            <a:r>
              <a:rPr lang="lt-LT" sz="2300" dirty="0">
                <a:solidFill>
                  <a:prstClr val="black"/>
                </a:solidFill>
              </a:rPr>
              <a:t>m. nesiryžo prisijungti prie miškuose kovojančių antisovietinių partizanų ir pasitraukė į Vakarus; vėliau kritiškai įvertino šį savo ir visos išeivių bendruomenės žingsnį. Atsisakęs </a:t>
            </a:r>
            <a:r>
              <a:rPr lang="lt-LT" sz="2300" dirty="0" smtClean="0">
                <a:solidFill>
                  <a:prstClr val="black"/>
                </a:solidFill>
              </a:rPr>
              <a:t>būti herojumi</a:t>
            </a:r>
            <a:r>
              <a:rPr lang="lt-LT" sz="2300" dirty="0">
                <a:solidFill>
                  <a:prstClr val="black"/>
                </a:solidFill>
              </a:rPr>
              <a:t>, nepasidavęs nostalgiškos savigailos pagundoms, Škėma metėsi į kitą kraštutinumą: jo kūryboje ir publicistikoje vis ryškesnė tapo groteskiška kaukė, pridengianti idealisto nusivylimą žmonija</a:t>
            </a:r>
            <a:r>
              <a:rPr lang="lt-LT" sz="2300" dirty="0" smtClean="0">
                <a:solidFill>
                  <a:prstClr val="black"/>
                </a:solidFill>
              </a:rPr>
              <a:t>.</a:t>
            </a:r>
          </a:p>
          <a:p>
            <a:pPr marL="0" lvl="0" indent="0">
              <a:buNone/>
            </a:pPr>
            <a:endParaRPr lang="lt-LT" sz="1600" dirty="0">
              <a:solidFill>
                <a:prstClr val="black"/>
              </a:solidFill>
            </a:endParaRPr>
          </a:p>
        </p:txBody>
      </p:sp>
    </p:spTree>
    <p:extLst>
      <p:ext uri="{BB962C8B-B14F-4D97-AF65-F5344CB8AC3E}">
        <p14:creationId xmlns:p14="http://schemas.microsoft.com/office/powerpoint/2010/main" xmlns="" val="153494928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544050" cy="7019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ontent Placeholder 2"/>
          <p:cNvSpPr>
            <a:spLocks noGrp="1"/>
          </p:cNvSpPr>
          <p:nvPr>
            <p:ph idx="1"/>
          </p:nvPr>
        </p:nvSpPr>
        <p:spPr>
          <a:xfrm>
            <a:off x="251520" y="908720"/>
            <a:ext cx="8640960" cy="5400600"/>
          </a:xfrm>
          <a:solidFill>
            <a:srgbClr val="9EB0CE">
              <a:alpha val="54902"/>
            </a:srgb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lt-LT" sz="2400" dirty="0" smtClean="0"/>
              <a:t>Ištrūkus iš Vokietijos karo pabėgėlių stovyklos ir apsigyvenus JAV , Škėmą slėgė išeiviškos buities bergždumas. Kultūrinės veiklos situacija Amerikoje pasunkėjo: išeiviai pasklido plačiose teritorijose, jiems teko verstis įvairiais kvalifikacijos nereikalaujančiais darbais, nebuvo lengva organizuoti teatrų vaidinimus, strigo laikraščių ir knygų leidyba.</a:t>
            </a:r>
          </a:p>
          <a:p>
            <a:pPr marL="0" indent="0">
              <a:buNone/>
            </a:pPr>
            <a:r>
              <a:rPr lang="lt-LT" sz="2400" dirty="0" smtClean="0"/>
              <a:t>Daugumos skoniui neįtinkančio autoriaus knyga būdavo pasmerkta ilgokai gulėti leidėjų stalčiuose. Škėma buvo raginamas švelninti rašinių stilių, atsisakyti „nepadorių“ žodžių ir dviprasmiškų situacijų-tokia leidėjų cenzūra teisinta JAV įstatymais. </a:t>
            </a:r>
          </a:p>
        </p:txBody>
      </p:sp>
    </p:spTree>
    <p:extLst>
      <p:ext uri="{BB962C8B-B14F-4D97-AF65-F5344CB8AC3E}">
        <p14:creationId xmlns:p14="http://schemas.microsoft.com/office/powerpoint/2010/main" xmlns="" val="59012985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6712"/>
            <a:ext cx="8229600" cy="4525963"/>
          </a:xfrm>
          <a:pattFill prst="pct5">
            <a:fgClr>
              <a:schemeClr val="tx1"/>
            </a:fgClr>
            <a:bgClr>
              <a:schemeClr val="tx2">
                <a:lumMod val="40000"/>
                <a:lumOff val="60000"/>
              </a:schemeClr>
            </a:bgClr>
          </a:pattFill>
        </p:spPr>
        <p:txBody>
          <a:bodyPr>
            <a:normAutofit/>
          </a:bodyPr>
          <a:lstStyle/>
          <a:p>
            <a:pPr marL="0" indent="0">
              <a:buNone/>
            </a:pPr>
            <a:r>
              <a:rPr lang="lt-LT" sz="2400" dirty="0" smtClean="0"/>
              <a:t>Škėma imtas laikyti „nepatogiu“ autoriumi ir jis pats nesistengė kam nors įtikti. Vis dėlto jis troško būti suprastas, skaitomas, matomas – nesėkmingai siekė, kad jo Pabudimas būtų pastatytas Brodvėjaus teatrų scenoje (neatsirado kokybiško vertimo), parašė dramą ,,Žvakidė“ (1957), kuria tikėjosi patraukti ir jam priešišką katalikišką kritikų stovyklą, – drama laimėjo pranciškonų organizuotą kūrybos konkursą. Bičiuliui Vytautui A. Jonynui prasitarė:</a:t>
            </a:r>
          </a:p>
          <a:p>
            <a:pPr marL="0" indent="0" algn="ctr">
              <a:buNone/>
            </a:pPr>
            <a:r>
              <a:rPr lang="lt-LT" sz="4000" dirty="0" smtClean="0">
                <a:solidFill>
                  <a:srgbClr val="FF3300"/>
                </a:solidFill>
                <a:latin typeface="Monotype Corsiva" panose="03010101010201010101" pitchFamily="66" charset="0"/>
                <a:ea typeface="GulimChe" panose="020B0609000101010101" pitchFamily="49" charset="-127"/>
              </a:rPr>
              <a:t>„Norėčiau, kad mane minėtų kaip slinktį lietuvių literatūroje“.</a:t>
            </a:r>
          </a:p>
          <a:p>
            <a:pPr marL="0" indent="0">
              <a:buNone/>
            </a:pPr>
            <a:endParaRPr lang="en-US" dirty="0"/>
          </a:p>
        </p:txBody>
      </p:sp>
    </p:spTree>
    <p:extLst>
      <p:ext uri="{BB962C8B-B14F-4D97-AF65-F5344CB8AC3E}">
        <p14:creationId xmlns:p14="http://schemas.microsoft.com/office/powerpoint/2010/main" xmlns="" val="229697286"/>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363272" cy="5361459"/>
          </a:xfrm>
          <a:pattFill prst="pct5">
            <a:fgClr>
              <a:schemeClr val="tx1"/>
            </a:fgClr>
            <a:bgClr>
              <a:schemeClr val="tx2">
                <a:lumMod val="40000"/>
                <a:lumOff val="60000"/>
              </a:schemeClr>
            </a:bgClr>
          </a:pattFill>
        </p:spPr>
        <p:txBody>
          <a:bodyPr/>
          <a:lstStyle/>
          <a:p>
            <a:pPr marL="0" lvl="0" indent="0">
              <a:buNone/>
            </a:pPr>
            <a:r>
              <a:rPr lang="lt-LT" sz="2400" dirty="0">
                <a:solidFill>
                  <a:prstClr val="black"/>
                </a:solidFill>
              </a:rPr>
              <a:t>Patyręs traumą fabrike, rašytojas įsidarbino </a:t>
            </a:r>
            <a:r>
              <a:rPr lang="lt-LT" sz="2400" dirty="0" smtClean="0">
                <a:solidFill>
                  <a:prstClr val="black"/>
                </a:solidFill>
              </a:rPr>
              <a:t>prabangaus daugiaaukščio </a:t>
            </a:r>
            <a:r>
              <a:rPr lang="lt-LT" sz="2400" dirty="0">
                <a:solidFill>
                  <a:prstClr val="black"/>
                </a:solidFill>
              </a:rPr>
              <a:t>Niujorko viešbučio </a:t>
            </a:r>
            <a:r>
              <a:rPr lang="lt-LT" sz="2400" dirty="0" smtClean="0">
                <a:solidFill>
                  <a:prstClr val="black"/>
                </a:solidFill>
              </a:rPr>
              <a:t>liftininku ir </a:t>
            </a:r>
            <a:r>
              <a:rPr lang="lt-LT" sz="2400" dirty="0">
                <a:solidFill>
                  <a:prstClr val="black"/>
                </a:solidFill>
              </a:rPr>
              <a:t>šis naujas darbas jam atrodė prilygstantis </a:t>
            </a:r>
            <a:r>
              <a:rPr lang="lt-LT" sz="2400" dirty="0" smtClean="0">
                <a:solidFill>
                  <a:prstClr val="black"/>
                </a:solidFill>
              </a:rPr>
              <a:t>mitinio Charono</a:t>
            </a:r>
            <a:r>
              <a:rPr lang="lt-LT" sz="2400" dirty="0">
                <a:solidFill>
                  <a:prstClr val="black"/>
                </a:solidFill>
              </a:rPr>
              <a:t>, vedlio į mirusiųjų pasaulį, arba </a:t>
            </a:r>
            <a:r>
              <a:rPr lang="lt-LT" sz="2400" dirty="0" smtClean="0">
                <a:solidFill>
                  <a:prstClr val="black"/>
                </a:solidFill>
              </a:rPr>
              <a:t>Sizifo, didžiojo </a:t>
            </a:r>
            <a:r>
              <a:rPr lang="lt-LT" sz="2400" dirty="0">
                <a:solidFill>
                  <a:prstClr val="black"/>
                </a:solidFill>
              </a:rPr>
              <a:t>absurdo epochos herojaus, </a:t>
            </a:r>
            <a:r>
              <a:rPr lang="lt-LT" sz="2400" dirty="0" smtClean="0">
                <a:solidFill>
                  <a:prstClr val="black"/>
                </a:solidFill>
              </a:rPr>
              <a:t>pastangoms: monotoniškai </a:t>
            </a:r>
            <a:r>
              <a:rPr lang="lt-LT" sz="2400" dirty="0">
                <a:solidFill>
                  <a:prstClr val="black"/>
                </a:solidFill>
              </a:rPr>
              <a:t>judant aukštyn ir žemyn, </a:t>
            </a:r>
            <a:r>
              <a:rPr lang="lt-LT" sz="2400" dirty="0" smtClean="0">
                <a:solidFill>
                  <a:prstClr val="black"/>
                </a:solidFill>
              </a:rPr>
              <a:t>Škėmai ėmė </a:t>
            </a:r>
            <a:r>
              <a:rPr lang="lt-LT" sz="2400" dirty="0">
                <a:solidFill>
                  <a:prstClr val="black"/>
                </a:solidFill>
              </a:rPr>
              <a:t>ryškėti dualistinė, priešybių kontrastais </a:t>
            </a:r>
            <a:r>
              <a:rPr lang="lt-LT" sz="2400" dirty="0" smtClean="0">
                <a:solidFill>
                  <a:prstClr val="black"/>
                </a:solidFill>
              </a:rPr>
              <a:t>pagrįsta pasaulio </a:t>
            </a:r>
            <a:r>
              <a:rPr lang="lt-LT" sz="2400" dirty="0">
                <a:solidFill>
                  <a:prstClr val="black"/>
                </a:solidFill>
              </a:rPr>
              <a:t>vizija. Kūrėjo dvasinio žlugimo kronika įamžinta brandžiausiame jo kūrinyje – romane </a:t>
            </a:r>
            <a:r>
              <a:rPr lang="lt-LT" sz="2400" dirty="0" smtClean="0">
                <a:solidFill>
                  <a:prstClr val="black"/>
                </a:solidFill>
              </a:rPr>
              <a:t>,,Balta drobulė“ </a:t>
            </a:r>
            <a:r>
              <a:rPr lang="lt-LT" sz="2400" dirty="0">
                <a:solidFill>
                  <a:prstClr val="black"/>
                </a:solidFill>
              </a:rPr>
              <a:t>(rašytas 1952–1954, išleistas 1958).</a:t>
            </a:r>
            <a:endParaRPr lang="en-US" sz="2400" dirty="0">
              <a:solidFill>
                <a:prstClr val="black"/>
              </a:solidFill>
            </a:endParaRPr>
          </a:p>
          <a:p>
            <a:pPr marL="0" indent="0">
              <a:buNone/>
            </a:pP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67944" y="3296621"/>
            <a:ext cx="4824265" cy="3466302"/>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9512" y="3804880"/>
            <a:ext cx="4267598" cy="29798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0997390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7546" y="-1539552"/>
            <a:ext cx="9289032" cy="92774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ontent Placeholder 2"/>
          <p:cNvSpPr>
            <a:spLocks noGrp="1"/>
          </p:cNvSpPr>
          <p:nvPr>
            <p:ph idx="1"/>
          </p:nvPr>
        </p:nvSpPr>
        <p:spPr>
          <a:xfrm>
            <a:off x="467544" y="908720"/>
            <a:ext cx="8219256" cy="5217443"/>
          </a:xfrm>
          <a:solidFill>
            <a:schemeClr val="tx2">
              <a:lumMod val="40000"/>
              <a:lumOff val="60000"/>
              <a:alpha val="69000"/>
            </a:schemeClr>
          </a:solidFill>
        </p:spPr>
        <p:txBody>
          <a:bodyPr>
            <a:normAutofit/>
          </a:bodyPr>
          <a:lstStyle/>
          <a:p>
            <a:pPr marL="0" indent="0">
              <a:buNone/>
            </a:pPr>
            <a:endParaRPr lang="en-US" sz="2400" dirty="0" smtClean="0"/>
          </a:p>
          <a:p>
            <a:pPr marL="0" indent="0">
              <a:buNone/>
            </a:pPr>
            <a:endParaRPr lang="en-US" sz="2400" dirty="0"/>
          </a:p>
          <a:p>
            <a:pPr marL="0" indent="0">
              <a:buNone/>
            </a:pPr>
            <a:r>
              <a:rPr lang="lt-LT" sz="2400" dirty="0" smtClean="0"/>
              <a:t>Tragiška Škėmos žūtis 1961 m. rugsėjo 11 d. Pensilvanijos greitkelyje, grįžtant iš kasmetinio liberalios akademinės organizacijos „Santara </a:t>
            </a:r>
            <a:r>
              <a:rPr lang="lt-LT" sz="2400" dirty="0" smtClean="0"/>
              <a:t>- Šviesa</a:t>
            </a:r>
            <a:r>
              <a:rPr lang="lt-LT" sz="2400" dirty="0" smtClean="0"/>
              <a:t>“ susirinkimo, tapo daugybės eilėraščių, nekrologinių straipsnių ir memuarinių etiudų siužetu. Tiems, kurie rašė apie Škėmos „kūno koliažą“, pabirusį ant asfalto, savaime piršosi analogijos su išskaidyta, išsibarsčiusia po pasaulį, bename ir bežeme išeivija, kalbos užmarštimi. Škėmos mirtis iškalbingiau už visus manifestus liudijo egzistencialistinės pasaulėvokos tragizmą.</a:t>
            </a:r>
          </a:p>
          <a:p>
            <a:pPr marL="0" indent="0">
              <a:buNone/>
            </a:pPr>
            <a:r>
              <a:rPr lang="lt-LT" dirty="0" smtClean="0"/>
              <a:t> </a:t>
            </a:r>
            <a:endParaRPr lang="en-US" dirty="0"/>
          </a:p>
        </p:txBody>
      </p:sp>
    </p:spTree>
    <p:extLst>
      <p:ext uri="{BB962C8B-B14F-4D97-AF65-F5344CB8AC3E}">
        <p14:creationId xmlns:p14="http://schemas.microsoft.com/office/powerpoint/2010/main" xmlns="" val="367641724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20688"/>
            <a:ext cx="8291264" cy="5505475"/>
          </a:xfrm>
          <a:pattFill prst="pct5">
            <a:fgClr>
              <a:schemeClr val="tx1"/>
            </a:fgClr>
            <a:bgClr>
              <a:schemeClr val="tx2">
                <a:lumMod val="40000"/>
                <a:lumOff val="60000"/>
              </a:schemeClr>
            </a:bgClr>
          </a:pattFill>
        </p:spPr>
        <p:txBody>
          <a:bodyPr>
            <a:normAutofit/>
          </a:bodyPr>
          <a:lstStyle/>
          <a:p>
            <a:pPr marL="0" indent="0">
              <a:buNone/>
            </a:pPr>
            <a:r>
              <a:rPr lang="lt-LT" sz="2400" dirty="0" smtClean="0"/>
              <a:t>1958 m. rašytame laiške Marijai Gimbutienei Škėma, perdėtai kuklindamasis, save vadino antraeiliu rašytoju, „minor, kaip mėgsta apibūdinti amerikiečiai kritikai“.</a:t>
            </a:r>
          </a:p>
          <a:p>
            <a:pPr marL="0" indent="0">
              <a:buNone/>
            </a:pPr>
            <a:r>
              <a:rPr lang="lt-LT" sz="2400" dirty="0" smtClean="0"/>
              <a:t> Posovietinėje Lietuvoje jį pirmiausia atrado jaunimas: būtent jaunųjų skaitytojų akyse neurotiškas menininkas Antanas Garšva iki šiol stovi greta „sulaužytosios kartos“ atstovų Ericho Marijos Remarko (Erich Maria Remarque), Hemingvėjaus, Čarlzo Bukovskio (Charles Bukowski) herojų.</a:t>
            </a:r>
          </a:p>
          <a:p>
            <a:pPr marL="0" indent="0">
              <a:buNone/>
            </a:pPr>
            <a:r>
              <a:rPr lang="lt-LT" sz="2400" dirty="0" smtClean="0"/>
              <a:t>Jei Škėma būtų rašęs angliškai, jo XX a. šeštajame dešimtmetyje pasirodžiusios knygos būtų priklausiusios įtakingai maišto ir protesto literatūros srovei. Šiandien ,,Baltos drobulės herojus“ tebėra gana ryški lietuvių popkultūros figūra.</a:t>
            </a:r>
            <a:endParaRPr lang="en-US" sz="2400" dirty="0"/>
          </a:p>
        </p:txBody>
      </p:sp>
    </p:spTree>
    <p:extLst>
      <p:ext uri="{BB962C8B-B14F-4D97-AF65-F5344CB8AC3E}">
        <p14:creationId xmlns:p14="http://schemas.microsoft.com/office/powerpoint/2010/main" xmlns="" val="3896272071"/>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lt-LT" sz="4000" i="1" dirty="0" smtClean="0"/>
              <a:t>Antano Škėmos </a:t>
            </a:r>
            <a:br>
              <a:rPr lang="lt-LT" sz="4000" i="1" dirty="0" smtClean="0"/>
            </a:br>
            <a:r>
              <a:rPr lang="lt-LT" sz="4000" i="1" dirty="0" smtClean="0"/>
              <a:t>mintys</a:t>
            </a:r>
            <a:r>
              <a:rPr lang="lt-LT" dirty="0" smtClean="0"/>
              <a:t/>
            </a:r>
            <a:br>
              <a:rPr lang="lt-LT" dirty="0" smtClean="0"/>
            </a:br>
            <a:endParaRPr lang="en-US" dirty="0"/>
          </a:p>
        </p:txBody>
      </p:sp>
      <p:sp>
        <p:nvSpPr>
          <p:cNvPr id="3" name="Content Placeholder 2"/>
          <p:cNvSpPr>
            <a:spLocks noGrp="1"/>
          </p:cNvSpPr>
          <p:nvPr>
            <p:ph idx="1"/>
          </p:nvPr>
        </p:nvSpPr>
        <p:spPr>
          <a:xfrm>
            <a:off x="323528" y="1268760"/>
            <a:ext cx="8589640" cy="5030019"/>
          </a:xfrm>
          <a:blipFill>
            <a:blip r:embed="rId2">
              <a:alphaModFix amt="45000"/>
            </a:blip>
            <a:tile tx="0" ty="0" sx="100000" sy="100000" flip="none" algn="tr"/>
          </a:blipFill>
        </p:spPr>
        <p:txBody>
          <a:bodyPr/>
          <a:lstStyle/>
          <a:p>
            <a:pPr marL="0" indent="0" algn="ctr">
              <a:buNone/>
            </a:pPr>
            <a:r>
              <a:rPr lang="lt-LT" dirty="0" smtClean="0">
                <a:latin typeface="Monotype Corsiva" panose="03010101010201010101" pitchFamily="66" charset="0"/>
              </a:rPr>
              <a:t>,,</a:t>
            </a:r>
            <a:r>
              <a:rPr lang="fi-FI" dirty="0" smtClean="0">
                <a:latin typeface="Monotype Corsiva" panose="03010101010201010101" pitchFamily="66" charset="0"/>
              </a:rPr>
              <a:t>Tavo vardas reikalingas tave prisiminti.</a:t>
            </a:r>
            <a:r>
              <a:rPr lang="lt-LT" dirty="0" smtClean="0">
                <a:latin typeface="Monotype Corsiva" panose="03010101010201010101" pitchFamily="66" charset="0"/>
              </a:rPr>
              <a:t>“</a:t>
            </a:r>
            <a:r>
              <a:rPr lang="lt-LT" dirty="0">
                <a:latin typeface="Monotype Corsiva" panose="03010101010201010101" pitchFamily="66" charset="0"/>
              </a:rPr>
              <a:t> </a:t>
            </a:r>
            <a:endParaRPr lang="lt-LT" dirty="0" smtClean="0">
              <a:latin typeface="Monotype Corsiva" panose="03010101010201010101" pitchFamily="66" charset="0"/>
            </a:endParaRPr>
          </a:p>
          <a:p>
            <a:pPr marL="0" indent="0" algn="ctr">
              <a:buNone/>
            </a:pPr>
            <a:endParaRPr lang="lt-LT" dirty="0" smtClean="0"/>
          </a:p>
          <a:p>
            <a:pPr marL="0" indent="0" algn="ctr">
              <a:buNone/>
            </a:pPr>
            <a:r>
              <a:rPr lang="lt-LT" dirty="0" smtClean="0">
                <a:latin typeface="Monotype Corsiva" panose="03010101010201010101" pitchFamily="66" charset="0"/>
              </a:rPr>
              <a:t> ,,Laikrodis lyg kekšė, vaikščiojanti per namus.“            </a:t>
            </a:r>
            <a:r>
              <a:rPr lang="lt-LT" sz="2400" i="1" dirty="0" smtClean="0"/>
              <a:t>Balta drobulė</a:t>
            </a:r>
          </a:p>
          <a:p>
            <a:pPr marL="0" indent="0" algn="ctr">
              <a:buNone/>
            </a:pPr>
            <a:endParaRPr lang="lt-LT" sz="2400" i="1" dirty="0" smtClean="0"/>
          </a:p>
          <a:p>
            <a:pPr marL="0" indent="0" algn="ctr">
              <a:buNone/>
            </a:pPr>
            <a:r>
              <a:rPr lang="lt-LT" dirty="0" smtClean="0">
                <a:latin typeface="Monotype Corsiva" panose="03010101010201010101" pitchFamily="66" charset="0"/>
              </a:rPr>
              <a:t>,,Mirtis stipresnė už meilę.“</a:t>
            </a:r>
          </a:p>
          <a:p>
            <a:pPr marL="0" indent="0" algn="ctr">
              <a:buNone/>
            </a:pPr>
            <a:r>
              <a:rPr lang="lt-LT" dirty="0" smtClean="0"/>
              <a:t> </a:t>
            </a:r>
            <a:r>
              <a:rPr lang="lt-LT" sz="2400" i="1" dirty="0" smtClean="0"/>
              <a:t>Balta drobulė</a:t>
            </a:r>
            <a:endParaRPr lang="en-US" sz="2400" i="1"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28745" y="4869160"/>
            <a:ext cx="3719736" cy="2144660"/>
          </a:xfrm>
          <a:prstGeom prst="rect">
            <a:avLst/>
          </a:prstGeom>
          <a:noFill/>
          <a:ln>
            <a:noFill/>
          </a:ln>
          <a:effectLst>
            <a:softEdge rad="317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43329653"/>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124744"/>
            <a:ext cx="8229600" cy="4525963"/>
          </a:xfrm>
          <a:blipFill dpi="0" rotWithShape="1">
            <a:blip r:embed="rId2">
              <a:alphaModFix amt="41000"/>
            </a:blip>
            <a:srcRect/>
            <a:tile tx="0" ty="0" sx="100000" sy="100000" flip="none" algn="tl"/>
          </a:blipFill>
        </p:spPr>
        <p:txBody>
          <a:bodyPr/>
          <a:lstStyle/>
          <a:p>
            <a:pPr marL="0" indent="0" algn="ctr">
              <a:buNone/>
            </a:pPr>
            <a:endParaRPr lang="en-US" dirty="0" smtClean="0">
              <a:latin typeface="Monotype Corsiva" panose="03010101010201010101" pitchFamily="66" charset="0"/>
            </a:endParaRPr>
          </a:p>
          <a:p>
            <a:pPr marL="0" indent="0" algn="ctr">
              <a:buNone/>
            </a:pPr>
            <a:r>
              <a:rPr lang="lt-LT" dirty="0" smtClean="0">
                <a:latin typeface="Monotype Corsiva" panose="03010101010201010101" pitchFamily="66" charset="0"/>
              </a:rPr>
              <a:t>,,Mirtis - tėra durys į dar baisesnį pasaulį. Ten nustojama kūno, ten gyvena žemėje sukurti košmarai.‘‘</a:t>
            </a:r>
          </a:p>
          <a:p>
            <a:pPr marL="0" indent="0" algn="ctr">
              <a:buNone/>
            </a:pPr>
            <a:r>
              <a:rPr lang="lt-LT" sz="2400" dirty="0" smtClean="0"/>
              <a:t>Balta drobulė</a:t>
            </a:r>
          </a:p>
          <a:p>
            <a:pPr marL="0" indent="0" algn="ctr">
              <a:buNone/>
            </a:pPr>
            <a:endParaRPr lang="lt-LT" sz="2400" dirty="0" smtClean="0"/>
          </a:p>
          <a:p>
            <a:pPr marL="0" indent="0" algn="ctr">
              <a:buNone/>
            </a:pPr>
            <a:r>
              <a:rPr lang="lt-LT" dirty="0" smtClean="0">
                <a:latin typeface="Monotype Corsiva" panose="03010101010201010101" pitchFamily="66" charset="0"/>
              </a:rPr>
              <a:t>,,Istorijos motto : tas pats, bet kitaip.“</a:t>
            </a:r>
          </a:p>
          <a:p>
            <a:pPr marL="0" indent="0" algn="ctr">
              <a:buNone/>
            </a:pPr>
            <a:r>
              <a:rPr lang="lt-LT" sz="2400" dirty="0" smtClean="0"/>
              <a:t>Balta drobulė</a:t>
            </a:r>
          </a:p>
          <a:p>
            <a:pPr marL="0" indent="0" algn="ctr">
              <a:buNone/>
            </a:pPr>
            <a:endParaRPr lang="en-US" sz="2400" dirty="0"/>
          </a:p>
        </p:txBody>
      </p:sp>
    </p:spTree>
    <p:extLst>
      <p:ext uri="{BB962C8B-B14F-4D97-AF65-F5344CB8AC3E}">
        <p14:creationId xmlns:p14="http://schemas.microsoft.com/office/powerpoint/2010/main" xmlns="" val="992749934"/>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363272" cy="5289451"/>
          </a:xfrm>
          <a:blipFill dpi="0" rotWithShape="1">
            <a:blip r:embed="rId2">
              <a:alphaModFix amt="39000"/>
            </a:blip>
            <a:srcRect/>
            <a:tile tx="0" ty="0" sx="100000" sy="100000" flip="none" algn="tl"/>
          </a:blipFill>
        </p:spPr>
        <p:txBody>
          <a:bodyPr/>
          <a:lstStyle/>
          <a:p>
            <a:pPr marL="0" indent="0" algn="ctr">
              <a:buNone/>
            </a:pPr>
            <a:endParaRPr lang="lt-LT" dirty="0" smtClean="0">
              <a:latin typeface="Monotype Corsiva" panose="03010101010201010101" pitchFamily="66" charset="0"/>
            </a:endParaRPr>
          </a:p>
          <a:p>
            <a:pPr marL="0" indent="0" algn="ctr">
              <a:buNone/>
            </a:pPr>
            <a:r>
              <a:rPr lang="lt-LT" dirty="0" smtClean="0">
                <a:latin typeface="Monotype Corsiva" panose="03010101010201010101" pitchFamily="66" charset="0"/>
              </a:rPr>
              <a:t>,,Mes esame nelaimingi vieni, ir mes nelaimingi bendruomenėje; mums nepatogu, kai mes sugrūsti, ir mes dar nelaimingesni išsiskyrę.“</a:t>
            </a:r>
          </a:p>
          <a:p>
            <a:pPr marL="0" indent="0" algn="ctr">
              <a:buNone/>
            </a:pPr>
            <a:r>
              <a:rPr lang="lt-LT" sz="2400" dirty="0" smtClean="0">
                <a:latin typeface="+mj-lt"/>
              </a:rPr>
              <a:t>Balta drobulė</a:t>
            </a:r>
            <a:endParaRPr lang="en-US" sz="2400" dirty="0" smtClean="0">
              <a:latin typeface="+mj-lt"/>
            </a:endParaRPr>
          </a:p>
          <a:p>
            <a:pPr marL="0" indent="0" algn="ctr">
              <a:buNone/>
            </a:pPr>
            <a:endParaRPr lang="en-US" sz="2400" dirty="0" smtClean="0">
              <a:latin typeface="+mj-lt"/>
            </a:endParaRPr>
          </a:p>
          <a:p>
            <a:pPr marL="0" indent="0" algn="ctr">
              <a:buNone/>
            </a:pPr>
            <a:r>
              <a:rPr lang="en-US" dirty="0" smtClean="0">
                <a:latin typeface="Monotype Corsiva" panose="03010101010201010101" pitchFamily="66" charset="0"/>
              </a:rPr>
              <a:t>,,</a:t>
            </a:r>
            <a:r>
              <a:rPr lang="lt-LT" dirty="0" smtClean="0">
                <a:latin typeface="Monotype Corsiva" panose="03010101010201010101" pitchFamily="66" charset="0"/>
              </a:rPr>
              <a:t>Kuo </a:t>
            </a:r>
            <a:r>
              <a:rPr lang="lt-LT" dirty="0">
                <a:latin typeface="Monotype Corsiva" panose="03010101010201010101" pitchFamily="66" charset="0"/>
              </a:rPr>
              <a:t>tobulesnis organizmas, tuo tobulesnis kentėjimas. </a:t>
            </a:r>
            <a:r>
              <a:rPr lang="en-US" dirty="0" smtClean="0">
                <a:latin typeface="Monotype Corsiva" panose="03010101010201010101" pitchFamily="66" charset="0"/>
              </a:rPr>
              <a:t>“</a:t>
            </a:r>
            <a:endParaRPr lang="lt-LT" dirty="0">
              <a:latin typeface="Monotype Corsiva" panose="03010101010201010101" pitchFamily="66" charset="0"/>
            </a:endParaRPr>
          </a:p>
          <a:p>
            <a:pPr marL="0" indent="0" algn="ctr">
              <a:buNone/>
            </a:pPr>
            <a:r>
              <a:rPr lang="lt-LT" sz="2400" dirty="0">
                <a:latin typeface="+mj-lt"/>
              </a:rPr>
              <a:t>Balta drobulė</a:t>
            </a:r>
          </a:p>
          <a:p>
            <a:pPr marL="0" indent="0" algn="ctr">
              <a:buNone/>
            </a:pPr>
            <a:endParaRPr lang="lt-LT" sz="2400" dirty="0" smtClean="0">
              <a:latin typeface="+mj-lt"/>
            </a:endParaRPr>
          </a:p>
          <a:p>
            <a:pPr marL="0" indent="0" algn="ctr">
              <a:buNone/>
            </a:pPr>
            <a:endParaRPr lang="lt-LT" dirty="0" smtClean="0">
              <a:latin typeface="+mj-lt"/>
            </a:endParaRPr>
          </a:p>
        </p:txBody>
      </p:sp>
    </p:spTree>
    <p:extLst>
      <p:ext uri="{BB962C8B-B14F-4D97-AF65-F5344CB8AC3E}">
        <p14:creationId xmlns:p14="http://schemas.microsoft.com/office/powerpoint/2010/main" xmlns="" val="188564143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1143000"/>
          </a:xfrm>
          <a:blipFill>
            <a:blip r:embed="rId2"/>
            <a:tile tx="0" ty="0" sx="100000" sy="100000" flip="none" algn="tl"/>
          </a:blipFill>
        </p:spPr>
        <p:txBody>
          <a:bodyPr/>
          <a:lstStyle/>
          <a:p>
            <a:r>
              <a:rPr lang="lt-LT" dirty="0" smtClean="0">
                <a:latin typeface="Monotype Corsiva" panose="03010101010201010101" pitchFamily="66" charset="0"/>
              </a:rPr>
              <a:t>Ačiū už dėmesį</a:t>
            </a:r>
            <a:endParaRPr lang="en-US" dirty="0">
              <a:latin typeface="Monotype Corsiva" panose="03010101010201010101" pitchFamily="66" charset="0"/>
            </a:endParaRPr>
          </a:p>
        </p:txBody>
      </p:sp>
    </p:spTree>
    <p:extLst>
      <p:ext uri="{BB962C8B-B14F-4D97-AF65-F5344CB8AC3E}">
        <p14:creationId xmlns:p14="http://schemas.microsoft.com/office/powerpoint/2010/main" xmlns="" val="437138558"/>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870</TotalTime>
  <Words>1047</Words>
  <Application>Microsoft Office PowerPoint</Application>
  <PresentationFormat>Demonstracija ekrane (4:3)</PresentationFormat>
  <Paragraphs>54</Paragraphs>
  <Slides>17</Slides>
  <Notes>1</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Office Theme</vt:lpstr>
      <vt:lpstr>Antanas Škėma  1910–1961 </vt:lpstr>
      <vt:lpstr>Skaidrė 2</vt:lpstr>
      <vt:lpstr>Skaidrė 3</vt:lpstr>
      <vt:lpstr>Skaidrė 4</vt:lpstr>
      <vt:lpstr>Skaidrė 5</vt:lpstr>
      <vt:lpstr>Skaidrė 6</vt:lpstr>
      <vt:lpstr>Skaidrė 7</vt:lpstr>
      <vt:lpstr>Skaidrė 8</vt:lpstr>
      <vt:lpstr>Skaidrė 9</vt:lpstr>
      <vt:lpstr>Skaidrė 10</vt:lpstr>
      <vt:lpstr>Skaidrė 11</vt:lpstr>
      <vt:lpstr>Skaidrė 12</vt:lpstr>
      <vt:lpstr>Skaidrė 13</vt:lpstr>
      <vt:lpstr>Antano Škėmos  mintys </vt:lpstr>
      <vt:lpstr>Skaidrė 15</vt:lpstr>
      <vt:lpstr>Skaidrė 16</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IrmaM</cp:lastModifiedBy>
  <cp:revision>27</cp:revision>
  <dcterms:created xsi:type="dcterms:W3CDTF">2015-01-05T17:02:30Z</dcterms:created>
  <dcterms:modified xsi:type="dcterms:W3CDTF">2015-01-07T08:41:08Z</dcterms:modified>
</cp:coreProperties>
</file>