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2956D04-A3C8-49D4-B877-B45534FE3A10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55576" y="3861048"/>
            <a:ext cx="7543800" cy="1524000"/>
          </a:xfrm>
        </p:spPr>
        <p:txBody>
          <a:bodyPr/>
          <a:lstStyle/>
          <a:p>
            <a:r>
              <a:rPr lang="en-US" dirty="0" err="1" smtClean="0"/>
              <a:t>Abraomas</a:t>
            </a:r>
            <a:r>
              <a:rPr lang="en-US" dirty="0" smtClean="0"/>
              <a:t> </a:t>
            </a:r>
            <a:r>
              <a:rPr lang="en-US" dirty="0" err="1" smtClean="0"/>
              <a:t>Kulvietis</a:t>
            </a:r>
            <a:endParaRPr lang="en-US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755576" y="5373216"/>
            <a:ext cx="6858000" cy="990600"/>
          </a:xfrm>
        </p:spPr>
        <p:txBody>
          <a:bodyPr/>
          <a:lstStyle/>
          <a:p>
            <a:r>
              <a:rPr lang="en-US" dirty="0" err="1" smtClean="0"/>
              <a:t>Gytis</a:t>
            </a:r>
            <a:r>
              <a:rPr lang="en-US" dirty="0" smtClean="0"/>
              <a:t> </a:t>
            </a:r>
            <a:r>
              <a:rPr lang="en-US" dirty="0" smtClean="0"/>
              <a:t>B</a:t>
            </a:r>
            <a:r>
              <a:rPr lang="lt-LT" smtClean="0"/>
              <a:t>., </a:t>
            </a:r>
            <a:r>
              <a:rPr lang="lt-LT" dirty="0" err="1" smtClean="0"/>
              <a:t>IIIa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428" y="1052736"/>
            <a:ext cx="3929572" cy="506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85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Tikslai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Sužinoti pagrindines Abraomo Kulviečio gyvenimo detales</a:t>
            </a:r>
          </a:p>
          <a:p>
            <a:r>
              <a:rPr lang="lt-LT" sz="3200" dirty="0" smtClean="0"/>
              <a:t>Suprasti Kulviečio darbų reikšmę Lietuvos kultūrai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1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Biografinės detalės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27584" y="332656"/>
            <a:ext cx="7543800" cy="3886200"/>
          </a:xfrm>
        </p:spPr>
        <p:txBody>
          <a:bodyPr/>
          <a:lstStyle/>
          <a:p>
            <a:r>
              <a:rPr lang="lt-LT" dirty="0" smtClean="0"/>
              <a:t>Gimė apie 1510 metus </a:t>
            </a:r>
            <a:r>
              <a:rPr lang="lt-LT" dirty="0" err="1" smtClean="0"/>
              <a:t>Kulvoje</a:t>
            </a:r>
            <a:r>
              <a:rPr lang="lt-LT" dirty="0" smtClean="0"/>
              <a:t> (dab. Jonavos </a:t>
            </a:r>
            <a:r>
              <a:rPr lang="lt-LT" dirty="0" err="1" smtClean="0"/>
              <a:t>raj</a:t>
            </a:r>
            <a:r>
              <a:rPr lang="lt-LT" dirty="0" smtClean="0"/>
              <a:t>.)</a:t>
            </a:r>
          </a:p>
          <a:p>
            <a:r>
              <a:rPr lang="lt-LT" dirty="0" smtClean="0"/>
              <a:t>Kilo iš </a:t>
            </a:r>
            <a:r>
              <a:rPr lang="lt-LT" dirty="0" err="1" smtClean="0"/>
              <a:t>Kulvos</a:t>
            </a:r>
            <a:r>
              <a:rPr lang="lt-LT" dirty="0" smtClean="0"/>
              <a:t> </a:t>
            </a:r>
            <a:r>
              <a:rPr lang="lt-LT" dirty="0"/>
              <a:t>bajorų </a:t>
            </a:r>
            <a:r>
              <a:rPr lang="lt-LT" dirty="0" err="1"/>
              <a:t>Adaičių</a:t>
            </a:r>
            <a:r>
              <a:rPr lang="lt-LT" dirty="0"/>
              <a:t> (vėliau pasivadino Kulviečiais) </a:t>
            </a:r>
            <a:endParaRPr lang="lt-LT" dirty="0" smtClean="0"/>
          </a:p>
          <a:p>
            <a:r>
              <a:rPr lang="lt-LT" dirty="0"/>
              <a:t>Mokėsi Krokuvoje, paskui iškeliavo į Vakarų </a:t>
            </a:r>
            <a:r>
              <a:rPr lang="lt-LT" dirty="0" smtClean="0"/>
              <a:t>Europą, studijavo Vokietijoje, Italijoje.</a:t>
            </a:r>
          </a:p>
          <a:p>
            <a:r>
              <a:rPr lang="lt-LT" dirty="0" smtClean="0"/>
              <a:t>Dirbo Vilniuje, Karaliaučiuje.</a:t>
            </a:r>
          </a:p>
          <a:p>
            <a:r>
              <a:rPr lang="lt-LT" dirty="0" smtClean="0"/>
              <a:t>1545 </a:t>
            </a:r>
            <a:r>
              <a:rPr lang="lt-LT" dirty="0"/>
              <a:t>m. birželio 6 d. </a:t>
            </a:r>
            <a:r>
              <a:rPr lang="lt-LT" dirty="0" smtClean="0"/>
              <a:t>mirė.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52936"/>
            <a:ext cx="2915990" cy="2484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80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Mokslai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Prieš studijas universitete mokėsi Krokuvoje.</a:t>
            </a:r>
          </a:p>
          <a:p>
            <a:r>
              <a:rPr lang="lt-LT" dirty="0"/>
              <a:t>Studijavo Liuveno </a:t>
            </a:r>
            <a:r>
              <a:rPr lang="lt-LT" dirty="0" smtClean="0"/>
              <a:t>universitete, </a:t>
            </a:r>
            <a:r>
              <a:rPr lang="lt-LT" dirty="0"/>
              <a:t>domėjosi senovės kalbomis (lotynų, graikų, hebrajų).</a:t>
            </a:r>
            <a:endParaRPr lang="lt-LT" dirty="0" smtClean="0"/>
          </a:p>
          <a:p>
            <a:r>
              <a:rPr lang="lt-LT" dirty="0" smtClean="0"/>
              <a:t>Grįžęs į Lietuvą ir gavęs Alberto Goštauto leidimą, vyko tęsti mokslų į Italiją, bet pasiūlytas kunigaikščio Albrechto įstojo į </a:t>
            </a:r>
            <a:r>
              <a:rPr lang="lt-LT" dirty="0" err="1" smtClean="0"/>
              <a:t>Vitenbergą</a:t>
            </a:r>
            <a:r>
              <a:rPr lang="lt-LT" dirty="0" smtClean="0"/>
              <a:t>.</a:t>
            </a:r>
          </a:p>
          <a:p>
            <a:r>
              <a:rPr lang="lt-LT" dirty="0" smtClean="0"/>
              <a:t>Po to studijavo Italijoje, Sienoje, kur įgavo teisės daktaro laipsnį.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4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Gyvenimas Lietuvoje po studijų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Grįžo į Lietuvą, sužinojęs painią tėvų situaciją.</a:t>
            </a:r>
          </a:p>
          <a:p>
            <a:r>
              <a:rPr lang="lt-LT" dirty="0"/>
              <a:t>K</a:t>
            </a:r>
            <a:r>
              <a:rPr lang="lt-LT" dirty="0" smtClean="0"/>
              <a:t>aralienės Bonos globojamas, 1539 metais </a:t>
            </a:r>
            <a:r>
              <a:rPr lang="lt-LT" dirty="0"/>
              <a:t>įsteigė Vilniaus Vilniuje aukštesniąją mokyklą, kurioje mokėsi apie 60 </a:t>
            </a:r>
            <a:r>
              <a:rPr lang="lt-LT" dirty="0" smtClean="0"/>
              <a:t>jaunuolių.</a:t>
            </a:r>
          </a:p>
          <a:p>
            <a:r>
              <a:rPr lang="lt-LT" dirty="0"/>
              <a:t>1542 m. karalienė Bona iškeliavo į Italiją, </a:t>
            </a:r>
            <a:r>
              <a:rPr lang="lt-LT" dirty="0" smtClean="0"/>
              <a:t>o </a:t>
            </a:r>
            <a:r>
              <a:rPr lang="lt-LT" dirty="0"/>
              <a:t>tuo pasinaudojo Kulviečio </a:t>
            </a:r>
            <a:r>
              <a:rPr lang="lt-LT" dirty="0" smtClean="0"/>
              <a:t>priešai ir padavė į vyskupo teismą.</a:t>
            </a:r>
          </a:p>
          <a:p>
            <a:r>
              <a:rPr lang="lt-LT" dirty="0" smtClean="0"/>
              <a:t>Kulvietis pabėgo </a:t>
            </a:r>
            <a:r>
              <a:rPr lang="lt-LT" dirty="0"/>
              <a:t>į Prūsiją, išsiveždamas savo turtingą biblioteką.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13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4653136"/>
            <a:ext cx="6781800" cy="1600200"/>
          </a:xfrm>
        </p:spPr>
        <p:txBody>
          <a:bodyPr/>
          <a:lstStyle/>
          <a:p>
            <a:r>
              <a:rPr lang="lt-LT" dirty="0" smtClean="0"/>
              <a:t>Metai Karaliaučiuje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-315416"/>
            <a:ext cx="7543800" cy="3886200"/>
          </a:xfrm>
        </p:spPr>
        <p:txBody>
          <a:bodyPr/>
          <a:lstStyle/>
          <a:p>
            <a:r>
              <a:rPr lang="lt-LT" dirty="0" smtClean="0"/>
              <a:t>Karaliaučiuje Kulvietis paskirtas </a:t>
            </a:r>
            <a:r>
              <a:rPr lang="lt-LT" dirty="0" err="1" smtClean="0"/>
              <a:t>partikuliaro</a:t>
            </a:r>
            <a:r>
              <a:rPr lang="lt-LT" dirty="0" smtClean="0"/>
              <a:t> </a:t>
            </a:r>
            <a:r>
              <a:rPr lang="lt-LT" dirty="0"/>
              <a:t>vadovu (</a:t>
            </a:r>
            <a:r>
              <a:rPr lang="lt-LT" dirty="0" err="1"/>
              <a:t>vicerektoriumi</a:t>
            </a:r>
            <a:r>
              <a:rPr lang="lt-LT" dirty="0"/>
              <a:t>; rektoriaus tuo metu nebuvo) ir kunigaikščio patarėju</a:t>
            </a:r>
            <a:r>
              <a:rPr lang="lt-LT" dirty="0" smtClean="0"/>
              <a:t>.</a:t>
            </a:r>
          </a:p>
          <a:p>
            <a:r>
              <a:rPr lang="lt-LT" dirty="0"/>
              <a:t>1544 m. </a:t>
            </a:r>
            <a:r>
              <a:rPr lang="lt-LT" dirty="0" err="1"/>
              <a:t>partikuliarą</a:t>
            </a:r>
            <a:r>
              <a:rPr lang="lt-LT" dirty="0"/>
              <a:t> pavertus universitetu, Kulvietis buvo pirmasis graikų kalbos profesorius. Čia jis taip pat dėstė hebrajų kalbą, aiškino psalmes.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093" y="2420888"/>
            <a:ext cx="3861430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06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Grįžimas į Lietuvą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1544 m. Lietuvos Didžiosios Kunigaikštystės sostą perėmė Žygimantas Augustas</a:t>
            </a:r>
            <a:r>
              <a:rPr lang="lt-LT" dirty="0" smtClean="0"/>
              <a:t>.</a:t>
            </a:r>
          </a:p>
          <a:p>
            <a:r>
              <a:rPr lang="lt-LT" dirty="0"/>
              <a:t>1545 m. pradžioje Kulvietis atvyko į Vilnių ir su didžiuliu užsidegimu bei uolumu pradėjo skelbti reformacijos idėjas</a:t>
            </a:r>
            <a:r>
              <a:rPr lang="lt-LT" dirty="0" smtClean="0"/>
              <a:t>.</a:t>
            </a:r>
          </a:p>
          <a:p>
            <a:r>
              <a:rPr lang="lt-LT" dirty="0" smtClean="0"/>
              <a:t>Po kelių </a:t>
            </a:r>
            <a:r>
              <a:rPr lang="lt-LT" dirty="0"/>
              <a:t>mėnesių, pasijutęs ligotu, išvyko į tėviškę – </a:t>
            </a:r>
            <a:r>
              <a:rPr lang="lt-LT" dirty="0" err="1"/>
              <a:t>Kulvą</a:t>
            </a:r>
            <a:r>
              <a:rPr lang="lt-LT" dirty="0"/>
              <a:t>. </a:t>
            </a:r>
            <a:r>
              <a:rPr lang="lt-LT" dirty="0" smtClean="0"/>
              <a:t>Ten mirė nuo džiovos.</a:t>
            </a:r>
          </a:p>
          <a:p>
            <a:r>
              <a:rPr lang="lt-LT" dirty="0" smtClean="0"/>
              <a:t>1545 </a:t>
            </a:r>
            <a:r>
              <a:rPr lang="lt-LT" dirty="0"/>
              <a:t>m. birželio 6 d. </a:t>
            </a:r>
            <a:r>
              <a:rPr lang="lt-LT" dirty="0" err="1"/>
              <a:t>Kulvoje</a:t>
            </a:r>
            <a:r>
              <a:rPr lang="lt-LT" dirty="0"/>
              <a:t> A. Kulvietis mirė ant motinos rankų, nesulaukęs nė 40 metų amžiaus. </a:t>
            </a:r>
            <a:endParaRPr lang="lt-LT" dirty="0" smtClean="0"/>
          </a:p>
          <a:p>
            <a:r>
              <a:rPr lang="lt-LT" dirty="0" smtClean="0"/>
              <a:t>Čia </a:t>
            </a:r>
            <a:r>
              <a:rPr lang="lt-LT" dirty="0"/>
              <a:t>ir palaidotas.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31771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Asmenybė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Yra išlikęs jo bibliotekos sąrašas, kuris duoda pakankamai aiškų supratimą apie jo išsilavinimą. Be antikinės grožinės literatūros </a:t>
            </a:r>
            <a:r>
              <a:rPr lang="lt-LT" dirty="0" smtClean="0"/>
              <a:t>klasikų Homero</a:t>
            </a:r>
            <a:r>
              <a:rPr lang="lt-LT" dirty="0"/>
              <a:t>, </a:t>
            </a:r>
            <a:r>
              <a:rPr lang="lt-LT" dirty="0" err="1"/>
              <a:t>Ezopo</a:t>
            </a:r>
            <a:r>
              <a:rPr lang="lt-LT" dirty="0"/>
              <a:t>, Sofoklio, Euripido, Vergilijaus ir kitų leidinių, joje buvo Platono, Aristotelio, </a:t>
            </a:r>
            <a:r>
              <a:rPr lang="lt-LT" dirty="0" err="1"/>
              <a:t>Ptolomėjaus</a:t>
            </a:r>
            <a:r>
              <a:rPr lang="lt-LT" dirty="0"/>
              <a:t>, </a:t>
            </a:r>
            <a:r>
              <a:rPr lang="lt-LT" dirty="0" err="1"/>
              <a:t>Plutarcho</a:t>
            </a:r>
            <a:r>
              <a:rPr lang="lt-LT" dirty="0"/>
              <a:t>, Cicerono veikalų, „Civilinės teisės“ 4 tomai, nemaža kalbos mokslo, taip pat religinių protestantiškų knygų. Tai rodo, kad Kulvietis buvo didžiausias ano meto eruditas lietuvis.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4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</a:t>
            </a:r>
            <a:r>
              <a:rPr lang="en-US" dirty="0" err="1" smtClean="0"/>
              <a:t>ūryba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 Reikšmingiausias veikalas, padedantis suprasti Kulvietį, yra jo „Tikėjimo išpažinimas“ (</a:t>
            </a:r>
            <a:r>
              <a:rPr lang="lt-LT" dirty="0" err="1"/>
              <a:t>Confessio</a:t>
            </a:r>
            <a:r>
              <a:rPr lang="lt-LT" dirty="0"/>
              <a:t> </a:t>
            </a:r>
            <a:r>
              <a:rPr lang="lt-LT" dirty="0" err="1"/>
              <a:t>fidei</a:t>
            </a:r>
            <a:r>
              <a:rPr lang="lt-LT" dirty="0"/>
              <a:t>), išspausdintas Karaliaučiuje 1543 m. ir skirtas karalienei Bonai</a:t>
            </a:r>
            <a:r>
              <a:rPr lang="lt-LT" dirty="0" smtClean="0"/>
              <a:t>.</a:t>
            </a:r>
          </a:p>
          <a:p>
            <a:r>
              <a:rPr lang="lt-LT" dirty="0"/>
              <a:t>Kulvietis buvo išvertęs psalmių, bet iš jo lietuviškų raštų mažai kas teišliko; jis pats nieko neišspausdino. Martyno Mažvydo giesmyne išspausdinta vienintelė neabejotinai Kulviečio versta giesmė „</a:t>
            </a:r>
            <a:r>
              <a:rPr lang="lt-LT" dirty="0" err="1"/>
              <a:t>Pagarbints</a:t>
            </a:r>
            <a:r>
              <a:rPr lang="lt-LT" dirty="0"/>
              <a:t> būki ir </a:t>
            </a:r>
            <a:r>
              <a:rPr lang="lt-LT" dirty="0" err="1"/>
              <a:t>pačestavotas</a:t>
            </a:r>
            <a:r>
              <a:rPr lang="lt-LT" dirty="0"/>
              <a:t>“.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5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900" dirty="0">
                <a:solidFill>
                  <a:prstClr val="black">
                    <a:lumMod val="85000"/>
                    <a:lumOff val="15000"/>
                  </a:prstClr>
                </a:solidFill>
              </a:rPr>
              <a:t>Reikšmė Lietuvos kultūrai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1F497D"/>
                </a:solidFill>
              </a:rPr>
              <a:t>Kulvietis neabejotinai </a:t>
            </a:r>
            <a:r>
              <a:rPr lang="lt-LT" dirty="0">
                <a:solidFill>
                  <a:srgbClr val="1F497D"/>
                </a:solidFill>
              </a:rPr>
              <a:t>buvo didžiausias ano meto eruditas </a:t>
            </a:r>
            <a:r>
              <a:rPr lang="lt-LT" dirty="0" smtClean="0">
                <a:solidFill>
                  <a:srgbClr val="1F497D"/>
                </a:solidFill>
              </a:rPr>
              <a:t>lietuvis.</a:t>
            </a:r>
          </a:p>
          <a:p>
            <a:r>
              <a:rPr lang="lt-LT" dirty="0" smtClean="0"/>
              <a:t>Jis </a:t>
            </a:r>
            <a:r>
              <a:rPr lang="lt-LT" dirty="0"/>
              <a:t>vadovavo Vilniuje </a:t>
            </a:r>
            <a:r>
              <a:rPr lang="lt-LT" dirty="0" smtClean="0"/>
              <a:t>aukštesniajai mokyklai, </a:t>
            </a:r>
            <a:r>
              <a:rPr lang="lt-LT" dirty="0"/>
              <a:t>kurioje dirbo </a:t>
            </a:r>
            <a:r>
              <a:rPr lang="lt-LT" dirty="0" smtClean="0"/>
              <a:t>magistras </a:t>
            </a:r>
            <a:r>
              <a:rPr lang="lt-LT" dirty="0"/>
              <a:t>Jurgis </a:t>
            </a:r>
            <a:r>
              <a:rPr lang="lt-LT" dirty="0" err="1"/>
              <a:t>Zablockis</a:t>
            </a:r>
            <a:r>
              <a:rPr lang="lt-LT" dirty="0"/>
              <a:t> (</a:t>
            </a:r>
            <a:r>
              <a:rPr lang="lt-LT" dirty="0" err="1"/>
              <a:t>Užubališkis</a:t>
            </a:r>
            <a:r>
              <a:rPr lang="lt-LT" dirty="0"/>
              <a:t>), kilęs nuo Eišiškių, taip pat spėjama, kad ir Martynas Mažvydas, galbūt ir Stanislovas </a:t>
            </a:r>
            <a:r>
              <a:rPr lang="lt-LT" dirty="0" err="1"/>
              <a:t>Rapolionis</a:t>
            </a:r>
            <a:r>
              <a:rPr lang="lt-LT" dirty="0" smtClean="0"/>
              <a:t>.</a:t>
            </a:r>
          </a:p>
          <a:p>
            <a:r>
              <a:rPr lang="lt-LT" smtClean="0"/>
              <a:t>Išvertė giesmę </a:t>
            </a:r>
            <a:r>
              <a:rPr lang="lt-LT" dirty="0" smtClean="0"/>
              <a:t>„</a:t>
            </a:r>
            <a:r>
              <a:rPr lang="lt-LT" dirty="0" err="1"/>
              <a:t>Pagarbints</a:t>
            </a:r>
            <a:r>
              <a:rPr lang="lt-LT" dirty="0"/>
              <a:t> būki ir </a:t>
            </a:r>
            <a:r>
              <a:rPr lang="lt-LT" dirty="0" err="1"/>
              <a:t>pačestavotas</a:t>
            </a:r>
            <a:r>
              <a:rPr lang="lt-LT" dirty="0" smtClean="0"/>
              <a:t>“.</a:t>
            </a:r>
          </a:p>
          <a:p>
            <a:r>
              <a:rPr lang="lt-LT" dirty="0" smtClean="0"/>
              <a:t>A</a:t>
            </a:r>
            <a:r>
              <a:rPr lang="lt-LT" dirty="0"/>
              <a:t>. </a:t>
            </a:r>
            <a:r>
              <a:rPr lang="lt-LT" dirty="0" smtClean="0"/>
              <a:t>Kulvietis buvo savo tėvynės patriotas.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65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404</TotalTime>
  <Words>509</Words>
  <Application>Microsoft Office PowerPoint</Application>
  <PresentationFormat>Demonstracija ekrane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NewsPrint</vt:lpstr>
      <vt:lpstr>Abraomas Kulvietis</vt:lpstr>
      <vt:lpstr>Tikslai</vt:lpstr>
      <vt:lpstr>Biografinės detalės</vt:lpstr>
      <vt:lpstr>Mokslai </vt:lpstr>
      <vt:lpstr>Gyvenimas Lietuvoje po studijų</vt:lpstr>
      <vt:lpstr>Metai Karaliaučiuje</vt:lpstr>
      <vt:lpstr>Grįžimas į Lietuvą</vt:lpstr>
      <vt:lpstr>Asmenybė</vt:lpstr>
      <vt:lpstr>Kūryba</vt:lpstr>
      <vt:lpstr>Reikšmė Lietuvos kultūrai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Abraomas Kulvietis</dc:title>
  <dc:creator>RytisGytis</dc:creator>
  <cp:lastModifiedBy>Elena</cp:lastModifiedBy>
  <cp:revision>19</cp:revision>
  <dcterms:created xsi:type="dcterms:W3CDTF">2014-11-02T15:08:11Z</dcterms:created>
  <dcterms:modified xsi:type="dcterms:W3CDTF">2015-01-25T20:29:55Z</dcterms:modified>
</cp:coreProperties>
</file>