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9DCB5-EA3F-4442-9B1B-39B38F148A8C}" type="datetimeFigureOut">
              <a:rPr lang="lt-LT" smtClean="0"/>
              <a:t>2014.10.15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801F5-E84E-4FB6-A5EE-1D6EFBDA053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9DCB5-EA3F-4442-9B1B-39B38F148A8C}" type="datetimeFigureOut">
              <a:rPr lang="lt-LT" smtClean="0"/>
              <a:t>2014.10.15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801F5-E84E-4FB6-A5EE-1D6EFBDA053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9DCB5-EA3F-4442-9B1B-39B38F148A8C}" type="datetimeFigureOut">
              <a:rPr lang="lt-LT" smtClean="0"/>
              <a:t>2014.10.15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801F5-E84E-4FB6-A5EE-1D6EFBDA053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9DCB5-EA3F-4442-9B1B-39B38F148A8C}" type="datetimeFigureOut">
              <a:rPr lang="lt-LT" smtClean="0"/>
              <a:t>2014.10.15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801F5-E84E-4FB6-A5EE-1D6EFBDA053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9DCB5-EA3F-4442-9B1B-39B38F148A8C}" type="datetimeFigureOut">
              <a:rPr lang="lt-LT" smtClean="0"/>
              <a:t>2014.10.15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801F5-E84E-4FB6-A5EE-1D6EFBDA053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9DCB5-EA3F-4442-9B1B-39B38F148A8C}" type="datetimeFigureOut">
              <a:rPr lang="lt-LT" smtClean="0"/>
              <a:t>2014.10.15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801F5-E84E-4FB6-A5EE-1D6EFBDA053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9DCB5-EA3F-4442-9B1B-39B38F148A8C}" type="datetimeFigureOut">
              <a:rPr lang="lt-LT" smtClean="0"/>
              <a:t>2014.10.15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801F5-E84E-4FB6-A5EE-1D6EFBDA053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9DCB5-EA3F-4442-9B1B-39B38F148A8C}" type="datetimeFigureOut">
              <a:rPr lang="lt-LT" smtClean="0"/>
              <a:t>2014.10.15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801F5-E84E-4FB6-A5EE-1D6EFBDA053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9DCB5-EA3F-4442-9B1B-39B38F148A8C}" type="datetimeFigureOut">
              <a:rPr lang="lt-LT" smtClean="0"/>
              <a:t>2014.10.15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801F5-E84E-4FB6-A5EE-1D6EFBDA053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9DCB5-EA3F-4442-9B1B-39B38F148A8C}" type="datetimeFigureOut">
              <a:rPr lang="lt-LT" smtClean="0"/>
              <a:t>2014.10.15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801F5-E84E-4FB6-A5EE-1D6EFBDA053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9DCB5-EA3F-4442-9B1B-39B38F148A8C}" type="datetimeFigureOut">
              <a:rPr lang="lt-LT" smtClean="0"/>
              <a:t>2014.10.15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801F5-E84E-4FB6-A5EE-1D6EFBDA053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9DCB5-EA3F-4442-9B1B-39B38F148A8C}" type="datetimeFigureOut">
              <a:rPr lang="lt-LT" smtClean="0"/>
              <a:t>2014.10.15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801F5-E84E-4FB6-A5EE-1D6EFBDA0539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88640"/>
            <a:ext cx="4355976" cy="1539602"/>
          </a:xfrm>
        </p:spPr>
        <p:txBody>
          <a:bodyPr>
            <a:normAutofit/>
          </a:bodyPr>
          <a:lstStyle/>
          <a:p>
            <a:r>
              <a:rPr lang="lt-LT" sz="4000" b="1" dirty="0" smtClean="0">
                <a:latin typeface="Blackadder ITC" pitchFamily="82" charset="0"/>
              </a:rPr>
              <a:t>Kristijonas Donelaitis Poema “Metai”</a:t>
            </a:r>
            <a:endParaRPr lang="lt-LT" sz="4000" b="1" dirty="0">
              <a:latin typeface="Blackadder ITC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132856"/>
            <a:ext cx="4427984" cy="4536504"/>
          </a:xfrm>
        </p:spPr>
        <p:txBody>
          <a:bodyPr>
            <a:normAutofit/>
          </a:bodyPr>
          <a:lstStyle/>
          <a:p>
            <a:r>
              <a:rPr lang="lt-LT" sz="4400" b="1" dirty="0" smtClean="0">
                <a:solidFill>
                  <a:schemeClr val="tx1"/>
                </a:solidFill>
                <a:latin typeface="Script MT Bold" pitchFamily="66" charset="0"/>
              </a:rPr>
              <a:t>Žmogaus doros tema</a:t>
            </a:r>
          </a:p>
          <a:p>
            <a:endParaRPr lang="lt-LT" sz="4400" b="1" dirty="0">
              <a:solidFill>
                <a:schemeClr val="tx1"/>
              </a:solidFill>
              <a:latin typeface="Script MT Bold" pitchFamily="66" charset="0"/>
            </a:endParaRPr>
          </a:p>
          <a:p>
            <a:endParaRPr lang="lt-LT" sz="4400" b="1" dirty="0" smtClean="0">
              <a:solidFill>
                <a:schemeClr val="tx1"/>
              </a:solidFill>
              <a:latin typeface="Script MT Bold" pitchFamily="66" charset="0"/>
            </a:endParaRPr>
          </a:p>
          <a:p>
            <a:pPr algn="r"/>
            <a:endParaRPr lang="lt-LT" sz="2400" b="1" dirty="0" smtClean="0">
              <a:solidFill>
                <a:schemeClr val="tx1"/>
              </a:solidFill>
              <a:latin typeface="Script MT Bold" pitchFamily="66" charset="0"/>
            </a:endParaRPr>
          </a:p>
          <a:p>
            <a:pPr algn="r"/>
            <a:r>
              <a:rPr lang="lt-LT" sz="2400" b="1" dirty="0" smtClean="0">
                <a:solidFill>
                  <a:schemeClr val="tx1"/>
                </a:solidFill>
                <a:latin typeface="Script MT Bold" pitchFamily="66" charset="0"/>
              </a:rPr>
              <a:t>Darba atliko: Ieva, </a:t>
            </a:r>
            <a:r>
              <a:rPr lang="lt-LT" sz="2400" b="1" dirty="0" smtClean="0">
                <a:solidFill>
                  <a:schemeClr val="tx1"/>
                </a:solidFill>
                <a:latin typeface="Script MT Bold" pitchFamily="66" charset="0"/>
              </a:rPr>
              <a:t>Gabrielė, </a:t>
            </a:r>
            <a:r>
              <a:rPr lang="lt-LT" sz="2400" b="1" dirty="0" smtClean="0">
                <a:solidFill>
                  <a:schemeClr val="tx1"/>
                </a:solidFill>
                <a:latin typeface="Script MT Bold" pitchFamily="66" charset="0"/>
              </a:rPr>
              <a:t>Povilas, Kristupas</a:t>
            </a:r>
            <a:endParaRPr lang="lt-LT" sz="2400" b="1" dirty="0">
              <a:solidFill>
                <a:schemeClr val="tx1"/>
              </a:solidFill>
              <a:latin typeface="Script MT Bold" pitchFamily="66" charset="0"/>
            </a:endParaRPr>
          </a:p>
        </p:txBody>
      </p:sp>
      <p:pic>
        <p:nvPicPr>
          <p:cNvPr id="1026" name="Picture 2" descr="C:\Documents and Settings\Povilas\Desktop\358px-Tolminkiemis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22237"/>
            <a:ext cx="4032448" cy="6735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4525963"/>
          </a:xfrm>
        </p:spPr>
        <p:txBody>
          <a:bodyPr numCol="2">
            <a:normAutofit/>
          </a:bodyPr>
          <a:lstStyle/>
          <a:p>
            <a:r>
              <a:rPr lang="en-US" sz="2800" dirty="0" err="1"/>
              <a:t>Kristijonas</a:t>
            </a:r>
            <a:r>
              <a:rPr lang="en-US" sz="2800" dirty="0"/>
              <a:t> </a:t>
            </a:r>
            <a:r>
              <a:rPr lang="lt-LT" sz="2800" dirty="0" err="1"/>
              <a:t>D</a:t>
            </a:r>
            <a:r>
              <a:rPr lang="en-US" sz="2800" dirty="0" err="1" smtClean="0"/>
              <a:t>onelaitis</a:t>
            </a:r>
            <a:r>
              <a:rPr lang="en-US" sz="2800" dirty="0" smtClean="0"/>
              <a:t> </a:t>
            </a:r>
            <a:r>
              <a:rPr lang="en-US" sz="2800" dirty="0"/>
              <a:t>– </a:t>
            </a:r>
            <a:endParaRPr lang="en-US" sz="2800" dirty="0" smtClean="0"/>
          </a:p>
          <a:p>
            <a:pPr marL="0" indent="0">
              <a:buNone/>
            </a:pPr>
            <a:r>
              <a:rPr lang="lt-LT" sz="2800" dirty="0" smtClean="0"/>
              <a:t>XVIII</a:t>
            </a:r>
            <a:r>
              <a:rPr lang="en-US" sz="2800" dirty="0" smtClean="0"/>
              <a:t> </a:t>
            </a:r>
            <a:r>
              <a:rPr lang="en-US" sz="2800" dirty="0" err="1"/>
              <a:t>amžiaus</a:t>
            </a:r>
            <a:r>
              <a:rPr lang="en-US" sz="2800" dirty="0"/>
              <a:t> </a:t>
            </a:r>
            <a:r>
              <a:rPr lang="en-US" sz="2800" dirty="0" err="1" smtClean="0"/>
              <a:t>rašytojas</a:t>
            </a:r>
            <a:r>
              <a:rPr lang="lt-LT" sz="2800" dirty="0" smtClean="0"/>
              <a:t>, pasaulietinės literatūros pradininkas</a:t>
            </a:r>
            <a:r>
              <a:rPr lang="en-US" sz="2800" dirty="0" smtClean="0"/>
              <a:t>. </a:t>
            </a:r>
            <a:r>
              <a:rPr lang="en-US" sz="2800" dirty="0"/>
              <a:t>Jo </a:t>
            </a:r>
            <a:r>
              <a:rPr lang="en-US" sz="2800" dirty="0" err="1"/>
              <a:t>poemoje</a:t>
            </a:r>
            <a:r>
              <a:rPr lang="en-US" sz="2800" dirty="0"/>
              <a:t> </a:t>
            </a:r>
            <a:r>
              <a:rPr lang="en-US" sz="2800" dirty="0" smtClean="0"/>
              <a:t>„</a:t>
            </a:r>
            <a:r>
              <a:rPr lang="lt-LT" sz="2800" dirty="0" err="1"/>
              <a:t>M</a:t>
            </a:r>
            <a:r>
              <a:rPr lang="en-US" sz="2800" dirty="0" err="1" smtClean="0"/>
              <a:t>etai</a:t>
            </a:r>
            <a:r>
              <a:rPr lang="en-US" sz="2800" dirty="0"/>
              <a:t>“ </a:t>
            </a:r>
            <a:r>
              <a:rPr lang="en-US" sz="2800" dirty="0" err="1"/>
              <a:t>akcentuojama</a:t>
            </a:r>
            <a:r>
              <a:rPr lang="en-US" sz="2800" dirty="0"/>
              <a:t> </a:t>
            </a:r>
            <a:r>
              <a:rPr lang="en-US" sz="2800" dirty="0" err="1"/>
              <a:t>doros</a:t>
            </a:r>
            <a:r>
              <a:rPr lang="en-US" sz="2800" dirty="0"/>
              <a:t> </a:t>
            </a:r>
            <a:r>
              <a:rPr lang="en-US" sz="2800" dirty="0" err="1"/>
              <a:t>tema</a:t>
            </a:r>
            <a:r>
              <a:rPr lang="en-US" sz="2800" dirty="0"/>
              <a:t>. Jam, </a:t>
            </a:r>
            <a:r>
              <a:rPr lang="en-US" sz="2800" dirty="0" err="1"/>
              <a:t>kaip</a:t>
            </a:r>
            <a:r>
              <a:rPr lang="en-US" sz="2800" dirty="0"/>
              <a:t> </a:t>
            </a:r>
            <a:r>
              <a:rPr lang="en-US" sz="2800" dirty="0" err="1"/>
              <a:t>pastoriui</a:t>
            </a:r>
            <a:r>
              <a:rPr lang="en-US" sz="2800" dirty="0"/>
              <a:t>, </a:t>
            </a:r>
            <a:r>
              <a:rPr lang="en-US" sz="2800" dirty="0" err="1"/>
              <a:t>buvo</a:t>
            </a:r>
            <a:r>
              <a:rPr lang="en-US" sz="2800" dirty="0"/>
              <a:t> </a:t>
            </a:r>
            <a:r>
              <a:rPr lang="en-US" sz="2800" dirty="0" err="1"/>
              <a:t>svarbu</a:t>
            </a:r>
            <a:r>
              <a:rPr lang="en-US" sz="2800" dirty="0"/>
              <a:t> </a:t>
            </a:r>
            <a:r>
              <a:rPr lang="en-US" sz="2800" dirty="0" err="1"/>
              <a:t>parodyti</a:t>
            </a:r>
            <a:r>
              <a:rPr lang="en-US" sz="2800" dirty="0"/>
              <a:t> </a:t>
            </a:r>
            <a:r>
              <a:rPr lang="en-US" sz="2800" dirty="0" err="1"/>
              <a:t>tiek</a:t>
            </a:r>
            <a:r>
              <a:rPr lang="en-US" sz="2800" dirty="0"/>
              <a:t> </a:t>
            </a:r>
            <a:r>
              <a:rPr lang="en-US" sz="2800" dirty="0" err="1"/>
              <a:t>dorus</a:t>
            </a:r>
            <a:r>
              <a:rPr lang="en-US" sz="2800" dirty="0"/>
              <a:t>, </a:t>
            </a:r>
            <a:r>
              <a:rPr lang="en-US" sz="2800" dirty="0" err="1"/>
              <a:t>tiek</a:t>
            </a:r>
            <a:r>
              <a:rPr lang="en-US" sz="2800" dirty="0"/>
              <a:t> </a:t>
            </a:r>
            <a:r>
              <a:rPr lang="en-US" sz="2800" dirty="0" err="1"/>
              <a:t>nedorus</a:t>
            </a:r>
            <a:r>
              <a:rPr lang="en-US" sz="2800" dirty="0"/>
              <a:t> </a:t>
            </a:r>
            <a:r>
              <a:rPr lang="en-US" sz="2800" dirty="0" err="1"/>
              <a:t>žmones</a:t>
            </a:r>
            <a:r>
              <a:rPr lang="en-US" sz="2800" dirty="0"/>
              <a:t>.</a:t>
            </a:r>
            <a:endParaRPr lang="lt-LT" sz="2800" dirty="0"/>
          </a:p>
          <a:p>
            <a:endParaRPr lang="en-US" sz="2800" dirty="0" smtClean="0"/>
          </a:p>
          <a:p>
            <a:r>
              <a:rPr lang="lt-LT" sz="2800" dirty="0" smtClean="0"/>
              <a:t>Idealų </a:t>
            </a:r>
            <a:r>
              <a:rPr lang="lt-LT" sz="2800" dirty="0"/>
              <a:t>žmogų mes gautume sudėję kiekvieno iš viežlybųjų būrų savybes(Lauro bei Pričkaus išmintį, Selmo religingumą, Krizo </a:t>
            </a:r>
            <a:r>
              <a:rPr lang="lt-LT" sz="2800" dirty="0" smtClean="0"/>
              <a:t>darbštumą, būrų paprastumą). 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42008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-171400"/>
            <a:ext cx="3960440" cy="1143000"/>
          </a:xfrm>
        </p:spPr>
        <p:txBody>
          <a:bodyPr>
            <a:noAutofit/>
          </a:bodyPr>
          <a:lstStyle/>
          <a:p>
            <a:r>
              <a:rPr lang="lt-LT" dirty="0" smtClean="0"/>
              <a:t>1 teiginys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 numCol="2">
            <a:normAutofit/>
          </a:bodyPr>
          <a:lstStyle/>
          <a:p>
            <a:pPr algn="ctr">
              <a:buNone/>
            </a:pPr>
            <a:r>
              <a:rPr lang="lt-LT" dirty="0" smtClean="0">
                <a:latin typeface="Baskerville Old Face" pitchFamily="18" charset="0"/>
              </a:rPr>
              <a:t> </a:t>
            </a:r>
            <a:r>
              <a:rPr lang="lt-LT" sz="3600" u="sng" dirty="0" smtClean="0">
                <a:latin typeface="+mj-lt"/>
              </a:rPr>
              <a:t>Doras žmogus yra               religingas</a:t>
            </a:r>
          </a:p>
          <a:p>
            <a:pPr>
              <a:buNone/>
            </a:pPr>
            <a:endParaRPr lang="lt-LT" sz="2800" i="1" dirty="0" smtClean="0"/>
          </a:p>
          <a:p>
            <a:pPr>
              <a:buNone/>
            </a:pPr>
            <a:r>
              <a:rPr lang="lt-LT" sz="2800" dirty="0" smtClean="0"/>
              <a:t>Tik </a:t>
            </a:r>
            <a:r>
              <a:rPr lang="lt-LT" sz="2800" dirty="0"/>
              <a:t>tikintis </a:t>
            </a:r>
            <a:r>
              <a:rPr lang="lt-LT" sz="2800" dirty="0" smtClean="0"/>
              <a:t>Dievą </a:t>
            </a:r>
            <a:r>
              <a:rPr lang="lt-LT" sz="2800" dirty="0"/>
              <a:t>ir </a:t>
            </a:r>
            <a:r>
              <a:rPr lang="lt-LT" sz="2800" dirty="0" smtClean="0"/>
              <a:t>dėkojantis</a:t>
            </a:r>
          </a:p>
          <a:p>
            <a:pPr>
              <a:buNone/>
            </a:pPr>
            <a:r>
              <a:rPr lang="lt-LT" sz="2800" dirty="0"/>
              <a:t> </a:t>
            </a:r>
            <a:r>
              <a:rPr lang="lt-LT" sz="2800" dirty="0" smtClean="0"/>
              <a:t> jam </a:t>
            </a:r>
            <a:r>
              <a:rPr lang="lt-LT" sz="2800" dirty="0"/>
              <a:t>už visas gėrybes žmogus </a:t>
            </a:r>
            <a:endParaRPr lang="lt-LT" sz="2800" dirty="0" smtClean="0"/>
          </a:p>
          <a:p>
            <a:pPr>
              <a:buNone/>
            </a:pPr>
            <a:r>
              <a:rPr lang="lt-LT" sz="2800" dirty="0"/>
              <a:t> </a:t>
            </a:r>
            <a:r>
              <a:rPr lang="lt-LT" sz="2800" dirty="0" smtClean="0"/>
              <a:t> gali </a:t>
            </a:r>
            <a:r>
              <a:rPr lang="lt-LT" sz="2800" dirty="0"/>
              <a:t>būti laikomas </a:t>
            </a:r>
            <a:r>
              <a:rPr lang="lt-LT" sz="2800" dirty="0" smtClean="0"/>
              <a:t>doru</a:t>
            </a:r>
            <a:r>
              <a:rPr lang="lt-LT" sz="2800" dirty="0"/>
              <a:t>. </a:t>
            </a:r>
            <a:endParaRPr lang="lt-LT" sz="2800" dirty="0" smtClean="0"/>
          </a:p>
          <a:p>
            <a:pPr>
              <a:buNone/>
            </a:pPr>
            <a:r>
              <a:rPr lang="lt-LT" sz="2800" dirty="0"/>
              <a:t> </a:t>
            </a:r>
            <a:r>
              <a:rPr lang="lt-LT" sz="2800" dirty="0" smtClean="0"/>
              <a:t> Kūrinyje </a:t>
            </a:r>
            <a:r>
              <a:rPr lang="lt-LT" sz="2800" dirty="0" smtClean="0"/>
              <a:t> </a:t>
            </a:r>
            <a:r>
              <a:rPr lang="lt-LT" sz="2800" dirty="0" smtClean="0"/>
              <a:t>bedieviai</a:t>
            </a:r>
          </a:p>
          <a:p>
            <a:pPr>
              <a:buNone/>
            </a:pPr>
            <a:r>
              <a:rPr lang="lt-LT" sz="2800" dirty="0"/>
              <a:t> </a:t>
            </a:r>
            <a:r>
              <a:rPr lang="lt-LT" sz="2800" dirty="0" smtClean="0"/>
              <a:t> personažai </a:t>
            </a:r>
            <a:r>
              <a:rPr lang="lt-LT" sz="2800" dirty="0"/>
              <a:t>yra tarsi engiami</a:t>
            </a:r>
            <a:r>
              <a:rPr lang="lt-LT" sz="2800" dirty="0" smtClean="0"/>
              <a:t>,</a:t>
            </a:r>
          </a:p>
          <a:p>
            <a:pPr>
              <a:buNone/>
            </a:pPr>
            <a:r>
              <a:rPr lang="lt-LT" sz="2800" dirty="0"/>
              <a:t> </a:t>
            </a:r>
            <a:r>
              <a:rPr lang="lt-LT" sz="2800" dirty="0" smtClean="0"/>
              <a:t> negerbiami</a:t>
            </a:r>
            <a:r>
              <a:rPr lang="lt-LT" sz="2800" dirty="0"/>
              <a:t>. </a:t>
            </a:r>
          </a:p>
          <a:p>
            <a:pPr>
              <a:buNone/>
            </a:pPr>
            <a:endParaRPr lang="lt-LT" sz="2800" i="1" dirty="0" smtClean="0"/>
          </a:p>
          <a:p>
            <a:pPr>
              <a:buNone/>
            </a:pPr>
            <a:r>
              <a:rPr lang="lt-LT" sz="2800" i="1" dirty="0" smtClean="0"/>
              <a:t>  </a:t>
            </a:r>
          </a:p>
          <a:p>
            <a:pPr>
              <a:buNone/>
            </a:pPr>
            <a:r>
              <a:rPr lang="lt-LT" sz="2800" i="1" dirty="0" smtClean="0"/>
              <a:t>  </a:t>
            </a:r>
            <a:r>
              <a:rPr lang="lt-LT" sz="2800" dirty="0" smtClean="0"/>
              <a:t>Tai </a:t>
            </a:r>
            <a:r>
              <a:rPr lang="lt-LT" sz="2800" dirty="0"/>
              <a:t>gali būti </a:t>
            </a:r>
            <a:r>
              <a:rPr lang="lt-LT" sz="2800" dirty="0" smtClean="0"/>
              <a:t>siejama </a:t>
            </a:r>
            <a:r>
              <a:rPr lang="lt-LT" sz="2800" dirty="0"/>
              <a:t>ir su </a:t>
            </a:r>
            <a:endParaRPr lang="lt-LT" sz="2800" dirty="0" smtClean="0"/>
          </a:p>
          <a:p>
            <a:pPr>
              <a:buNone/>
            </a:pPr>
            <a:r>
              <a:rPr lang="lt-LT" sz="2800" dirty="0"/>
              <a:t>  </a:t>
            </a:r>
            <a:r>
              <a:rPr lang="lt-LT" sz="2800" dirty="0" smtClean="0"/>
              <a:t> </a:t>
            </a:r>
            <a:r>
              <a:rPr lang="lt-LT" sz="2800" dirty="0" smtClean="0"/>
              <a:t> </a:t>
            </a:r>
            <a:r>
              <a:rPr lang="lt-LT" sz="2800" dirty="0"/>
              <a:t>K.Donelaičio biografija</a:t>
            </a:r>
            <a:r>
              <a:rPr lang="lt-LT" sz="2800" dirty="0" smtClean="0"/>
              <a:t>,</a:t>
            </a:r>
          </a:p>
          <a:p>
            <a:pPr>
              <a:buNone/>
            </a:pPr>
            <a:r>
              <a:rPr lang="lt-LT" sz="2800" dirty="0" smtClean="0"/>
              <a:t>   </a:t>
            </a:r>
            <a:r>
              <a:rPr lang="lt-LT" sz="2800" dirty="0"/>
              <a:t>nes jis buvo pastorius.</a:t>
            </a:r>
          </a:p>
          <a:p>
            <a:pPr>
              <a:buNone/>
            </a:pPr>
            <a:endParaRPr lang="lt-LT" sz="3600" dirty="0" smtClean="0">
              <a:latin typeface="Baskerville Old Face" pitchFamily="18" charset="0"/>
            </a:endParaRPr>
          </a:p>
          <a:p>
            <a:pPr>
              <a:buNone/>
            </a:pPr>
            <a:r>
              <a:rPr lang="lt-LT" sz="3600" dirty="0">
                <a:latin typeface="Baskerville Old Face" pitchFamily="18" charset="0"/>
              </a:rPr>
              <a:t> </a:t>
            </a:r>
            <a:r>
              <a:rPr lang="lt-LT" sz="2400" i="1" dirty="0" smtClean="0"/>
              <a:t> "</a:t>
            </a:r>
            <a:r>
              <a:rPr lang="lt-LT" sz="2400" i="1" dirty="0"/>
              <a:t>Taip iškoliojau,kad šunys kaukti suniko:/ "Jūs išputeliai pilvoti, jūs gi bedieviai,/ Ar jau gėda jums šventai rankas susiimti/ Ir aukštyn pažiūrėti, kad riebius imate kąsnius?"</a:t>
            </a:r>
            <a:endParaRPr lang="lt-LT" sz="2400" dirty="0"/>
          </a:p>
          <a:p>
            <a:pPr>
              <a:buNone/>
            </a:pPr>
            <a:endParaRPr lang="lt-LT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3826768" cy="836712"/>
          </a:xfrm>
        </p:spPr>
        <p:txBody>
          <a:bodyPr/>
          <a:lstStyle/>
          <a:p>
            <a:r>
              <a:rPr lang="lt-LT" dirty="0" smtClean="0"/>
              <a:t>2 teiginys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2536" y="764704"/>
            <a:ext cx="9396536" cy="6093296"/>
          </a:xfrm>
        </p:spPr>
        <p:txBody>
          <a:bodyPr numCol="2">
            <a:normAutofit/>
          </a:bodyPr>
          <a:lstStyle/>
          <a:p>
            <a:pPr lvl="0" algn="ctr">
              <a:buNone/>
            </a:pPr>
            <a:r>
              <a:rPr lang="lt-LT" sz="3400" u="sng" dirty="0" smtClean="0"/>
              <a:t>Doras </a:t>
            </a:r>
            <a:r>
              <a:rPr lang="lt-LT" sz="3400" u="sng" dirty="0"/>
              <a:t>žmogus </a:t>
            </a:r>
            <a:r>
              <a:rPr lang="lt-LT" sz="3400" u="sng" dirty="0" smtClean="0"/>
              <a:t>pasižymi darbštumu</a:t>
            </a:r>
          </a:p>
          <a:p>
            <a:pPr lvl="0" algn="ctr">
              <a:buNone/>
            </a:pPr>
            <a:endParaRPr lang="lt-LT" dirty="0" smtClean="0"/>
          </a:p>
          <a:p>
            <a:pPr algn="ctr">
              <a:buNone/>
            </a:pPr>
            <a:r>
              <a:rPr lang="lt-LT" sz="2800" i="1" dirty="0" smtClean="0"/>
              <a:t> </a:t>
            </a:r>
            <a:br>
              <a:rPr lang="lt-LT" sz="2800" i="1" dirty="0" smtClean="0"/>
            </a:br>
            <a:r>
              <a:rPr lang="lt-LT" sz="2800" dirty="0" smtClean="0"/>
              <a:t>Kiekvienas </a:t>
            </a:r>
            <a:r>
              <a:rPr lang="lt-LT" sz="2800" dirty="0"/>
              <a:t>žmogus turi </a:t>
            </a:r>
            <a:r>
              <a:rPr lang="lt-LT" sz="2800" dirty="0" smtClean="0"/>
              <a:t>pats  užsiauginti </a:t>
            </a:r>
            <a:r>
              <a:rPr lang="lt-LT" sz="2800" dirty="0"/>
              <a:t>derlių, jog vėliau turėtų, ką valgyti. Taip </a:t>
            </a:r>
            <a:r>
              <a:rPr lang="lt-LT" sz="2800" dirty="0" smtClean="0"/>
              <a:t>pat j</a:t>
            </a:r>
            <a:r>
              <a:rPr lang="en-US" sz="2800" dirty="0" err="1" smtClean="0"/>
              <a:t>ei</a:t>
            </a:r>
            <a:r>
              <a:rPr lang="en-US" sz="2800" dirty="0" smtClean="0"/>
              <a:t> </a:t>
            </a:r>
            <a:r>
              <a:rPr lang="en-US" sz="2800" dirty="0"/>
              <a:t>žmogus sąžiningai </a:t>
            </a:r>
            <a:r>
              <a:rPr lang="en-US" sz="2800" dirty="0" err="1"/>
              <a:t>dirba</a:t>
            </a:r>
            <a:r>
              <a:rPr lang="en-US" sz="2800" dirty="0"/>
              <a:t> </a:t>
            </a:r>
            <a:r>
              <a:rPr lang="en-US" sz="2800" dirty="0" err="1" smtClean="0"/>
              <a:t>darbus</a:t>
            </a:r>
            <a:r>
              <a:rPr lang="lt-LT" sz="2800" dirty="0" smtClean="0"/>
              <a:t>,</a:t>
            </a:r>
            <a:r>
              <a:rPr lang="en-US" sz="2800" dirty="0" smtClean="0"/>
              <a:t> </a:t>
            </a:r>
            <a:r>
              <a:rPr lang="en-US" sz="2800" dirty="0"/>
              <a:t>jis yra doras. </a:t>
            </a:r>
            <a:endParaRPr lang="lt-LT" sz="2800" dirty="0" smtClean="0"/>
          </a:p>
          <a:p>
            <a:pPr algn="ctr">
              <a:buNone/>
            </a:pPr>
            <a:endParaRPr lang="lt-LT" sz="2800" i="1" dirty="0"/>
          </a:p>
          <a:p>
            <a:pPr algn="ctr">
              <a:buNone/>
            </a:pPr>
            <a:endParaRPr lang="lt-LT" sz="2800" i="1" dirty="0" smtClean="0"/>
          </a:p>
          <a:p>
            <a:pPr algn="ctr">
              <a:buNone/>
            </a:pPr>
            <a:endParaRPr lang="lt-LT" sz="2800" i="1" dirty="0" smtClean="0"/>
          </a:p>
          <a:p>
            <a:pPr algn="ctr">
              <a:buNone/>
            </a:pPr>
            <a:r>
              <a:rPr lang="en-US" sz="2800" dirty="0" err="1" smtClean="0"/>
              <a:t>Tarkime</a:t>
            </a:r>
            <a:r>
              <a:rPr lang="lt-LT" sz="2800" dirty="0" smtClean="0"/>
              <a:t>,</a:t>
            </a:r>
            <a:r>
              <a:rPr lang="en-US" sz="2800" dirty="0" smtClean="0"/>
              <a:t> </a:t>
            </a:r>
            <a:r>
              <a:rPr lang="lt-LT" sz="2800" dirty="0"/>
              <a:t>K</a:t>
            </a:r>
            <a:r>
              <a:rPr lang="en-US" sz="2800" dirty="0" err="1" smtClean="0"/>
              <a:t>rizas</a:t>
            </a:r>
            <a:r>
              <a:rPr lang="en-US" sz="2800" dirty="0"/>
              <a:t>, kai jo tėvas </a:t>
            </a:r>
            <a:r>
              <a:rPr lang="en-US" sz="2800" dirty="0" smtClean="0"/>
              <a:t>mirė, </a:t>
            </a:r>
            <a:r>
              <a:rPr lang="en-US" sz="2800" dirty="0" smtClean="0"/>
              <a:t> </a:t>
            </a:r>
            <a:r>
              <a:rPr lang="en-US" sz="2800" dirty="0" smtClean="0"/>
              <a:t>dirbo piemeniu, o paaugęs pradėjo dirbti </a:t>
            </a:r>
            <a:r>
              <a:rPr lang="en-US" sz="2800" dirty="0"/>
              <a:t>žemę, akėjo, arė</a:t>
            </a:r>
            <a:r>
              <a:rPr lang="lt-LT" sz="2800" dirty="0"/>
              <a:t>, taigi gali būti laikomas teigiamu, doru veikėju</a:t>
            </a:r>
            <a:r>
              <a:rPr lang="lt-LT" sz="2800" dirty="0" smtClean="0"/>
              <a:t>.</a:t>
            </a:r>
            <a:endParaRPr lang="en-US" sz="2800" dirty="0" smtClean="0"/>
          </a:p>
          <a:p>
            <a:pPr algn="ctr">
              <a:buNone/>
            </a:pPr>
            <a:endParaRPr lang="lt-LT" sz="2800" dirty="0"/>
          </a:p>
          <a:p>
            <a:r>
              <a:rPr lang="lt-LT" sz="1800" dirty="0"/>
              <a:t>"Kad tikt viežlybai kaip reik atliekt darbus"</a:t>
            </a:r>
            <a:r>
              <a:rPr lang="lt-LT" dirty="0"/>
              <a:t/>
            </a:r>
            <a:br>
              <a:rPr lang="lt-LT" dirty="0"/>
            </a:br>
            <a:endParaRPr lang="lt-LT" sz="1900" dirty="0"/>
          </a:p>
          <a:p>
            <a:r>
              <a:rPr lang="lt-LT" sz="1900" dirty="0"/>
              <a:t>"Rods sveiks kūns, kurs vis šokinėdams nutveria darbus,/ Yr didžiausi bei brangiausi dovana Dievo"</a:t>
            </a:r>
            <a:br>
              <a:rPr lang="lt-LT" sz="1900" dirty="0"/>
            </a:br>
            <a:endParaRPr lang="lt-LT" sz="1900" dirty="0"/>
          </a:p>
          <a:p>
            <a:r>
              <a:rPr lang="lt-LT" sz="1900" dirty="0"/>
              <a:t>"Vis tekini, kaip klapams reik, atliekame darbus"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427984" cy="1052736"/>
          </a:xfrm>
        </p:spPr>
        <p:txBody>
          <a:bodyPr>
            <a:normAutofit/>
          </a:bodyPr>
          <a:lstStyle/>
          <a:p>
            <a:r>
              <a:rPr lang="lt-LT" dirty="0" smtClean="0"/>
              <a:t>3 teiginys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96552" y="908720"/>
            <a:ext cx="9540552" cy="5949280"/>
          </a:xfrm>
        </p:spPr>
        <p:txBody>
          <a:bodyPr numCol="2"/>
          <a:lstStyle/>
          <a:p>
            <a:pPr lvl="0" algn="ctr">
              <a:buNone/>
            </a:pPr>
            <a:r>
              <a:rPr lang="lt-LT" dirty="0" smtClean="0"/>
              <a:t>    </a:t>
            </a:r>
            <a:r>
              <a:rPr lang="lt-LT" sz="3400" u="sng" dirty="0" smtClean="0"/>
              <a:t>Doras </a:t>
            </a:r>
            <a:r>
              <a:rPr lang="lt-LT" sz="3400" u="sng" dirty="0"/>
              <a:t>žmogus </a:t>
            </a:r>
            <a:r>
              <a:rPr lang="lt-LT" sz="3400" u="sng" dirty="0" smtClean="0"/>
              <a:t>yra paprastas </a:t>
            </a:r>
            <a:r>
              <a:rPr lang="lt-LT" sz="3400" u="sng" dirty="0"/>
              <a:t>ir </a:t>
            </a:r>
            <a:r>
              <a:rPr lang="lt-LT" sz="3400" u="sng" dirty="0" smtClean="0"/>
              <a:t>nepasipūtęs</a:t>
            </a:r>
          </a:p>
          <a:p>
            <a:pPr algn="ctr">
              <a:buNone/>
            </a:pPr>
            <a:r>
              <a:rPr lang="lt-LT" sz="2800" dirty="0" smtClean="0"/>
              <a:t>    </a:t>
            </a:r>
          </a:p>
          <a:p>
            <a:pPr>
              <a:buNone/>
            </a:pPr>
            <a:endParaRPr lang="lt-LT" sz="2800" dirty="0"/>
          </a:p>
          <a:p>
            <a:pPr algn="ctr">
              <a:buNone/>
            </a:pPr>
            <a:r>
              <a:rPr lang="lt-LT" sz="2800" dirty="0" smtClean="0"/>
              <a:t>     Kūrinyje </a:t>
            </a:r>
            <a:r>
              <a:rPr lang="lt-LT" sz="2800" dirty="0"/>
              <a:t>Diksas yra lyginamas </a:t>
            </a:r>
            <a:r>
              <a:rPr lang="lt-LT" sz="2800" dirty="0" smtClean="0"/>
              <a:t>   su </a:t>
            </a:r>
            <a:r>
              <a:rPr lang="lt-LT" sz="2800" dirty="0"/>
              <a:t>lakštingala </a:t>
            </a:r>
            <a:r>
              <a:rPr lang="lt-LT" sz="2800" dirty="0" smtClean="0"/>
              <a:t> </a:t>
            </a:r>
            <a:r>
              <a:rPr lang="lt-LT" sz="2800" dirty="0" smtClean="0"/>
              <a:t>priešpriešos </a:t>
            </a:r>
            <a:r>
              <a:rPr lang="lt-LT" sz="2800" dirty="0"/>
              <a:t>principu. </a:t>
            </a:r>
            <a:r>
              <a:rPr lang="lt-LT" sz="2800" dirty="0" smtClean="0"/>
              <a:t> Lakštingala </a:t>
            </a:r>
            <a:r>
              <a:rPr lang="lt-LT" sz="2800" dirty="0"/>
              <a:t>dėvi paprastus drabužius, minta paprastu maistu, o Diksas atvirkščiai. </a:t>
            </a:r>
            <a:endParaRPr lang="lt-LT" sz="2800" dirty="0" smtClean="0"/>
          </a:p>
          <a:p>
            <a:pPr algn="ctr">
              <a:buNone/>
            </a:pPr>
            <a:endParaRPr lang="lt-LT" sz="2800" dirty="0"/>
          </a:p>
          <a:p>
            <a:pPr algn="ctr">
              <a:buNone/>
            </a:pPr>
            <a:endParaRPr lang="lt-LT" sz="2800" dirty="0" smtClean="0"/>
          </a:p>
          <a:p>
            <a:pPr algn="ctr">
              <a:buNone/>
            </a:pPr>
            <a:r>
              <a:rPr lang="lt-LT" sz="2800" dirty="0"/>
              <a:t> </a:t>
            </a:r>
            <a:r>
              <a:rPr lang="lt-LT" sz="2800" dirty="0" smtClean="0"/>
              <a:t>  Šios </a:t>
            </a:r>
            <a:r>
              <a:rPr lang="lt-LT" sz="2800" dirty="0"/>
              <a:t>pastarojo savybės yra laikomos neigiamomis, </a:t>
            </a:r>
            <a:r>
              <a:rPr lang="lt-LT" sz="2800" dirty="0" smtClean="0"/>
              <a:t>  Diksas </a:t>
            </a:r>
            <a:r>
              <a:rPr lang="lt-LT" sz="2800" dirty="0"/>
              <a:t>engiamas bei </a:t>
            </a:r>
            <a:r>
              <a:rPr lang="lt-LT" sz="2800" dirty="0" smtClean="0"/>
              <a:t>  vadinamas </a:t>
            </a:r>
            <a:r>
              <a:rPr lang="lt-LT" sz="2800" dirty="0"/>
              <a:t>"žiopliu". </a:t>
            </a:r>
            <a:endParaRPr lang="lt-LT" sz="2800" dirty="0" smtClean="0"/>
          </a:p>
          <a:p>
            <a:pPr algn="ctr">
              <a:buNone/>
            </a:pPr>
            <a:endParaRPr lang="lt-LT" sz="2800" dirty="0"/>
          </a:p>
          <a:p>
            <a:pPr algn="ctr">
              <a:buNone/>
            </a:pPr>
            <a:r>
              <a:rPr lang="lt-LT" sz="2800" i="1" dirty="0"/>
              <a:t>"Diksas, ans žioplys, </a:t>
            </a:r>
            <a:r>
              <a:rPr lang="lt-LT" sz="2800" i="1" dirty="0" smtClean="0"/>
              <a:t>mieste</a:t>
            </a:r>
          </a:p>
          <a:p>
            <a:pPr algn="ctr">
              <a:buNone/>
            </a:pPr>
            <a:r>
              <a:rPr lang="lt-LT" sz="2800" i="1" dirty="0" smtClean="0"/>
              <a:t> </a:t>
            </a:r>
            <a:r>
              <a:rPr lang="lt-LT" sz="2800" i="1" dirty="0"/>
              <a:t>didei pasipūtęs/ Ir su rūbais blizgančiais kasdien išsirėdęs."</a:t>
            </a:r>
          </a:p>
          <a:p>
            <a:pPr algn="ctr">
              <a:buNone/>
            </a:pPr>
            <a:endParaRPr lang="lt-LT" sz="2800" dirty="0"/>
          </a:p>
          <a:p>
            <a:r>
              <a:rPr lang="lt-LT" sz="2800" dirty="0"/>
              <a:t> </a:t>
            </a:r>
          </a:p>
          <a:p>
            <a:pPr lvl="0">
              <a:buNone/>
            </a:pPr>
            <a:endParaRPr lang="lt-LT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0"/>
            <a:ext cx="2962672" cy="1143000"/>
          </a:xfrm>
        </p:spPr>
        <p:txBody>
          <a:bodyPr/>
          <a:lstStyle/>
          <a:p>
            <a:r>
              <a:rPr lang="lt-LT" dirty="0" smtClean="0"/>
              <a:t>4 teiginys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2536" y="980728"/>
            <a:ext cx="9396536" cy="5877272"/>
          </a:xfrm>
        </p:spPr>
        <p:txBody>
          <a:bodyPr numCol="2"/>
          <a:lstStyle/>
          <a:p>
            <a:pPr lvl="0" algn="ctr">
              <a:buNone/>
            </a:pPr>
            <a:r>
              <a:rPr lang="lt-LT" sz="3600" u="sng" dirty="0"/>
              <a:t>Doras žmogus yra </a:t>
            </a:r>
            <a:r>
              <a:rPr lang="lt-LT" sz="3600" u="sng" dirty="0" smtClean="0"/>
              <a:t>išmintingas</a:t>
            </a:r>
            <a:endParaRPr lang="lt-LT" sz="3600" u="sng" dirty="0"/>
          </a:p>
          <a:p>
            <a:pPr algn="ctr">
              <a:buNone/>
            </a:pPr>
            <a:endParaRPr lang="lt-LT" sz="2800" dirty="0" smtClean="0"/>
          </a:p>
          <a:p>
            <a:pPr algn="ctr">
              <a:buNone/>
            </a:pPr>
            <a:r>
              <a:rPr lang="lt-LT" sz="2800" dirty="0" smtClean="0"/>
              <a:t>Savo “viežlybuosius” būrus K.Donelaitis “Metuose” pavaizdavo kaip išminčius, kurių pavyzdžiu turėtų sekti kiti būrai. Jis norėjo, kad visi valstiečiai būtų dori, blaivūs, darbštūs ir pasiturintys. </a:t>
            </a:r>
          </a:p>
          <a:p>
            <a:pPr algn="ctr">
              <a:buNone/>
            </a:pPr>
            <a:endParaRPr lang="lt-LT" sz="2800" dirty="0" smtClean="0"/>
          </a:p>
          <a:p>
            <a:pPr algn="ctr">
              <a:buNone/>
            </a:pPr>
            <a:endParaRPr lang="lt-LT" sz="2800" dirty="0"/>
          </a:p>
          <a:p>
            <a:pPr algn="ctr">
              <a:buNone/>
            </a:pPr>
            <a:r>
              <a:rPr lang="lt-LT" sz="2800" dirty="0"/>
              <a:t> </a:t>
            </a:r>
            <a:r>
              <a:rPr lang="lt-LT" sz="2800" dirty="0" smtClean="0"/>
              <a:t>  Jis </a:t>
            </a:r>
            <a:r>
              <a:rPr lang="lt-LT" sz="2800" dirty="0" smtClean="0"/>
              <a:t>nesuvokė (?), </a:t>
            </a:r>
            <a:r>
              <a:rPr lang="lt-LT" sz="2800" dirty="0" smtClean="0"/>
              <a:t>kad baudžiavinės santvarkos sąlygomis, klestint klasiniam išnaudojimui, to pasiekti neįmanoma.</a:t>
            </a:r>
            <a:endParaRPr lang="en-US" sz="2800" dirty="0" smtClean="0"/>
          </a:p>
          <a:p>
            <a:pPr algn="ctr">
              <a:buNone/>
            </a:pPr>
            <a:endParaRPr lang="en-US" sz="2800" dirty="0"/>
          </a:p>
          <a:p>
            <a:pPr algn="ctr">
              <a:buNone/>
            </a:pPr>
            <a:r>
              <a:rPr lang="pl-PL" sz="2800" dirty="0"/>
              <a:t>"Ale po tam švieso kožnam vėl visą pagirtų"</a:t>
            </a:r>
            <a:endParaRPr lang="lt-L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4211960" cy="1143000"/>
          </a:xfrm>
        </p:spPr>
        <p:txBody>
          <a:bodyPr/>
          <a:lstStyle/>
          <a:p>
            <a:r>
              <a:rPr lang="lt-LT" dirty="0" smtClean="0"/>
              <a:t> Ačiū už dėmesį! </a:t>
            </a:r>
            <a:endParaRPr lang="lt-LT" dirty="0"/>
          </a:p>
        </p:txBody>
      </p:sp>
      <p:sp>
        <p:nvSpPr>
          <p:cNvPr id="4" name="AutoShape 2" descr="Rodoma: pho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313</Words>
  <Application>Microsoft Office PowerPoint</Application>
  <PresentationFormat>On-screen Show (4:3)</PresentationFormat>
  <Paragraphs>61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Kristijonas Donelaitis Poema “Metai”</vt:lpstr>
      <vt:lpstr>PowerPoint Presentation</vt:lpstr>
      <vt:lpstr>1 teiginys</vt:lpstr>
      <vt:lpstr>2 teiginys</vt:lpstr>
      <vt:lpstr>3 teiginys</vt:lpstr>
      <vt:lpstr>4 teiginys</vt:lpstr>
      <vt:lpstr> Ačiū už dėmesį!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Kristijonas Donelaitis Poema “Metai”</dc:title>
  <dc:creator>Jean Simpson</dc:creator>
  <cp:lastModifiedBy>DG</cp:lastModifiedBy>
  <cp:revision>14</cp:revision>
  <dcterms:created xsi:type="dcterms:W3CDTF">2014-01-07T20:13:21Z</dcterms:created>
  <dcterms:modified xsi:type="dcterms:W3CDTF">2014-10-15T06:11:32Z</dcterms:modified>
</cp:coreProperties>
</file>