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>
        <p:scale>
          <a:sx n="68" d="100"/>
          <a:sy n="68" d="100"/>
        </p:scale>
        <p:origin x="-1650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08ABAAD-DA14-4910-B08A-170A5F98EFAE}" type="datetimeFigureOut">
              <a:rPr lang="en-GB" smtClean="0"/>
              <a:pPr/>
              <a:t>15/10/2014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0BE7B4F-A9E6-4529-817F-AE32EDA7483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282" y="857233"/>
            <a:ext cx="874768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Tautin</a:t>
            </a:r>
            <a:r>
              <a:rPr lang="en-GB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ės</a:t>
            </a:r>
            <a:r>
              <a:rPr lang="en-GB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GB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tapatybės</a:t>
            </a:r>
            <a:endParaRPr lang="en-GB" sz="5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algn="ctr"/>
            <a:r>
              <a:rPr lang="en-GB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GB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tema</a:t>
            </a:r>
            <a:r>
              <a:rPr lang="en-GB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K</a:t>
            </a:r>
            <a:r>
              <a:rPr lang="lt-LT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.</a:t>
            </a:r>
            <a:r>
              <a:rPr lang="en-GB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GB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Donelai</a:t>
            </a:r>
            <a:r>
              <a:rPr lang="lt-LT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čio</a:t>
            </a:r>
            <a:r>
              <a:rPr lang="lt-LT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epinėje poemoje „Metai”</a:t>
            </a:r>
            <a:endParaRPr lang="en-US" sz="5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388" y="4429132"/>
            <a:ext cx="2428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Parengė:</a:t>
            </a:r>
          </a:p>
          <a:p>
            <a:r>
              <a:rPr lang="lt-LT" dirty="0" smtClean="0"/>
              <a:t>Karolina,  Mantas, </a:t>
            </a:r>
            <a:endParaRPr lang="lt-LT" dirty="0" smtClean="0"/>
          </a:p>
          <a:p>
            <a:r>
              <a:rPr lang="lt-LT" dirty="0" smtClean="0"/>
              <a:t>Monika, </a:t>
            </a:r>
            <a:endParaRPr lang="lt-LT" dirty="0" smtClean="0"/>
          </a:p>
          <a:p>
            <a:r>
              <a:rPr lang="lt-LT" smtClean="0"/>
              <a:t>Akvilė.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4143372" y="621508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2014</a:t>
            </a:r>
            <a:endParaRPr lang="lt-LT" dirty="0"/>
          </a:p>
        </p:txBody>
      </p:sp>
      <p:pic>
        <p:nvPicPr>
          <p:cNvPr id="5124" name="Picture 4" descr="http://kristijonasdonelaitis.files.wordpress.com/2012/03/cropped-1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437112"/>
            <a:ext cx="4968552" cy="13456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572" y="2276872"/>
            <a:ext cx="7704856" cy="172819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lt-LT" dirty="0" smtClean="0"/>
              <a:t>„</a:t>
            </a:r>
            <a:r>
              <a:rPr lang="lt-LT" i="1" dirty="0" smtClean="0"/>
              <a:t>Ir lietuvininkai su vokiečiais susimaišė, / Štai ir viežlybums tuojaus į nieką pavirto, / Taip kad klapai vyžų, viežlybai padarytų, / O mergaitės krosytų marginių nekenčia. / […] Taip lietuvininkai savo viežlybumą pražaidė“</a:t>
            </a:r>
            <a:endParaRPr lang="en-GB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lt-LT" sz="4400" dirty="0" smtClean="0"/>
              <a:t>Poemoje pabrėžiama savų tradicijų bei </a:t>
            </a:r>
            <a:r>
              <a:rPr lang="en-GB" sz="4400" dirty="0" err="1" smtClean="0"/>
              <a:t>papročių</a:t>
            </a:r>
            <a:r>
              <a:rPr lang="lt-LT" sz="4400" dirty="0" smtClean="0"/>
              <a:t> laikymosi svarba.</a:t>
            </a:r>
            <a:endParaRPr lang="en-GB" sz="4400" dirty="0"/>
          </a:p>
        </p:txBody>
      </p:sp>
      <p:pic>
        <p:nvPicPr>
          <p:cNvPr id="4102" name="Picture 6" descr="http://postilla.mch.mii.lt/Paprociai/images/paprocia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054557"/>
            <a:ext cx="3888432" cy="253292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6" name="Picture 8" descr="http://www.grazitumano.lt/w/images/thumb/8/85/Pav-2.JPG/300px-Pav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780928"/>
            <a:ext cx="2453717" cy="350063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9000" y="3758952"/>
            <a:ext cx="5915000" cy="3099048"/>
          </a:xfrm>
        </p:spPr>
        <p:txBody>
          <a:bodyPr/>
          <a:lstStyle/>
          <a:p>
            <a:pPr algn="ctr">
              <a:buNone/>
            </a:pPr>
            <a:r>
              <a:rPr lang="lt-LT" i="1" dirty="0" smtClean="0"/>
              <a:t>„Bobos! Šiukštu jums margų vainikų norėt, / O, jūs, mergos! Vėl, minau, n’užgeiskite kykų“</a:t>
            </a:r>
            <a:endParaRPr lang="en-GB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2448272"/>
          </a:xfrm>
        </p:spPr>
        <p:txBody>
          <a:bodyPr>
            <a:noAutofit/>
          </a:bodyPr>
          <a:lstStyle/>
          <a:p>
            <a:pPr algn="ctr"/>
            <a:r>
              <a:rPr lang="en-GB" sz="4800" dirty="0" err="1" smtClean="0"/>
              <a:t>Lietuvininkai</a:t>
            </a:r>
            <a:r>
              <a:rPr lang="en-GB" sz="4800" dirty="0" smtClean="0"/>
              <a:t> </a:t>
            </a:r>
            <a:r>
              <a:rPr lang="en-GB" sz="4800" dirty="0" err="1" smtClean="0"/>
              <a:t>skatinami</a:t>
            </a:r>
            <a:r>
              <a:rPr lang="en-GB" sz="4800" dirty="0" smtClean="0"/>
              <a:t> </a:t>
            </a:r>
            <a:r>
              <a:rPr lang="en-GB" sz="4800" dirty="0" err="1" smtClean="0"/>
              <a:t>dėvėti</a:t>
            </a:r>
            <a:r>
              <a:rPr lang="en-GB" sz="4800" dirty="0" smtClean="0"/>
              <a:t> </a:t>
            </a:r>
            <a:r>
              <a:rPr lang="en-GB" sz="4800" dirty="0" err="1" smtClean="0"/>
              <a:t>tautinę</a:t>
            </a:r>
            <a:r>
              <a:rPr lang="en-GB" sz="4800" dirty="0" smtClean="0"/>
              <a:t> </a:t>
            </a:r>
            <a:r>
              <a:rPr lang="en-GB" sz="4800" dirty="0" err="1" smtClean="0"/>
              <a:t>aprangą</a:t>
            </a:r>
            <a:r>
              <a:rPr lang="en-GB" sz="4800" dirty="0" smtClean="0"/>
              <a:t>, </a:t>
            </a:r>
            <a:r>
              <a:rPr lang="en-GB" sz="4800" dirty="0" err="1" smtClean="0"/>
              <a:t>nesivaikyti</a:t>
            </a:r>
            <a:r>
              <a:rPr lang="en-GB" sz="4800" dirty="0" smtClean="0"/>
              <a:t> </a:t>
            </a:r>
            <a:r>
              <a:rPr lang="en-GB" sz="4800" dirty="0" err="1" smtClean="0"/>
              <a:t>svetimų</a:t>
            </a:r>
            <a:r>
              <a:rPr lang="en-GB" sz="4800" dirty="0" smtClean="0"/>
              <a:t> </a:t>
            </a:r>
            <a:r>
              <a:rPr lang="en-GB" sz="4800" dirty="0" err="1" smtClean="0"/>
              <a:t>madų</a:t>
            </a:r>
            <a:r>
              <a:rPr lang="en-GB" sz="4800" dirty="0" smtClean="0"/>
              <a:t>.</a:t>
            </a:r>
            <a:endParaRPr lang="en-GB" sz="4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2924944"/>
            <a:ext cx="5482952" cy="2955032"/>
          </a:xfrm>
        </p:spPr>
        <p:txBody>
          <a:bodyPr/>
          <a:lstStyle/>
          <a:p>
            <a:pPr algn="ctr">
              <a:buNone/>
            </a:pPr>
            <a:r>
              <a:rPr lang="lt-LT" i="1" dirty="0" smtClean="0"/>
              <a:t>,,Ak! kur dingot jūs, barzdotos mūsų gadynės,/ Kaip lietuvninkės dar vokiškai nesirėdė/ Ir dar vokiškus žodžius ištart negalėjo./ O štai dar negana, kad vokiškai dabinėjas;/ Bet jau ir prancūziškai kalbėt prasimanė."</a:t>
            </a:r>
            <a:endParaRPr lang="en-GB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15328" cy="2168790"/>
          </a:xfrm>
        </p:spPr>
        <p:txBody>
          <a:bodyPr>
            <a:noAutofit/>
          </a:bodyPr>
          <a:lstStyle/>
          <a:p>
            <a:pPr algn="ctr"/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/>
            </a:r>
            <a:br>
              <a:rPr lang="lt-LT" sz="4800" dirty="0" smtClean="0"/>
            </a:br>
            <a:r>
              <a:rPr lang="lt-LT" sz="4800" dirty="0" smtClean="0"/>
              <a:t>Gimtosios kalbos vartojimas – vienas iš būdų išlaikyti tautinę tapatybę.</a:t>
            </a:r>
            <a:endParaRPr lang="en-GB" sz="4800" dirty="0"/>
          </a:p>
        </p:txBody>
      </p:sp>
      <p:pic>
        <p:nvPicPr>
          <p:cNvPr id="16388" name="Picture 4" descr="http://m5.paperblog.com/i/40/406527/children-reading-L-KSlMJ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2550109" cy="357812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skrastas.lt/galery/_skrastas/2013/10/29/JNFO_sienapjute_Kirnaiciai7.jpg"/>
          <p:cNvPicPr>
            <a:picLocks noChangeAspect="1" noChangeArrowheads="1"/>
          </p:cNvPicPr>
          <p:nvPr/>
        </p:nvPicPr>
        <p:blipFill>
          <a:blip r:embed="rId2" cstate="print">
            <a:lum bright="-30000" contrast="-66000"/>
          </a:blip>
          <a:srcRect/>
          <a:stretch>
            <a:fillRect/>
          </a:stretch>
        </p:blipFill>
        <p:spPr bwMode="auto">
          <a:xfrm>
            <a:off x="179512" y="2492896"/>
            <a:ext cx="8748464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2052464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>Lietuvninkų tautinę tapatybę padeda atskleisti </a:t>
            </a:r>
            <a:r>
              <a:rPr lang="lt-LT" smtClean="0"/>
              <a:t>jų vertybės </a:t>
            </a:r>
            <a:r>
              <a:rPr lang="lt-LT" dirty="0" smtClean="0"/>
              <a:t>bei charakterio bruožai.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996952"/>
            <a:ext cx="42119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"</a:t>
            </a:r>
            <a:r>
              <a:rPr lang="en-GB" sz="2400" i="1" dirty="0" err="1"/>
              <a:t>Žinot</a:t>
            </a:r>
            <a:r>
              <a:rPr lang="en-GB" sz="2400" i="1" dirty="0"/>
              <a:t> </a:t>
            </a:r>
            <a:r>
              <a:rPr lang="en-GB" sz="2400" i="1" dirty="0" err="1"/>
              <a:t>juk</a:t>
            </a:r>
            <a:r>
              <a:rPr lang="en-GB" sz="2400" i="1" dirty="0"/>
              <a:t> </a:t>
            </a:r>
            <a:r>
              <a:rPr lang="en-GB" sz="2400" i="1" dirty="0" err="1"/>
              <a:t>visi</a:t>
            </a:r>
            <a:r>
              <a:rPr lang="en-GB" sz="2400" i="1" dirty="0"/>
              <a:t>, </a:t>
            </a:r>
            <a:r>
              <a:rPr lang="en-GB" sz="2400" i="1" dirty="0" err="1"/>
              <a:t>kaip</a:t>
            </a:r>
            <a:r>
              <a:rPr lang="en-GB" sz="2400" i="1" dirty="0"/>
              <a:t> </a:t>
            </a:r>
            <a:r>
              <a:rPr lang="en-GB" sz="2400" i="1" dirty="0" err="1"/>
              <a:t>kožnas</a:t>
            </a:r>
            <a:r>
              <a:rPr lang="en-GB" sz="2400" i="1" dirty="0"/>
              <a:t> </a:t>
            </a:r>
            <a:r>
              <a:rPr lang="en-GB" sz="2400" i="1" dirty="0" err="1"/>
              <a:t>Lietuvą</a:t>
            </a:r>
            <a:r>
              <a:rPr lang="en-GB" sz="2400" i="1" dirty="0"/>
              <a:t> </a:t>
            </a:r>
            <a:r>
              <a:rPr lang="en-GB" sz="2400" i="1" dirty="0" err="1" smtClean="0"/>
              <a:t>giria</a:t>
            </a:r>
            <a:r>
              <a:rPr lang="en-GB" sz="2400" i="1" dirty="0" smtClean="0"/>
              <a:t>,/ </a:t>
            </a:r>
            <a:r>
              <a:rPr lang="lt-LT" sz="2400" i="1" dirty="0" smtClean="0"/>
              <a:t>Ir </a:t>
            </a:r>
            <a:r>
              <a:rPr lang="lt-LT" sz="2400" i="1" dirty="0"/>
              <a:t>kaip daug svetimų žmonių, kad mus pamatytų</a:t>
            </a:r>
            <a:r>
              <a:rPr lang="lt-LT" sz="2400" i="1" dirty="0" smtClean="0"/>
              <a:t>,</a:t>
            </a:r>
            <a:r>
              <a:rPr lang="en-GB" sz="2400" i="1" dirty="0" smtClean="0"/>
              <a:t>/</a:t>
            </a:r>
            <a:r>
              <a:rPr lang="lt-LT" sz="2400" i="1" dirty="0"/>
              <a:t>Iš visų kampų šio svieto jau susibėgo</a:t>
            </a:r>
            <a:r>
              <a:rPr lang="lt-LT" sz="2400" i="1" dirty="0" smtClean="0"/>
              <a:t>.</a:t>
            </a:r>
            <a:r>
              <a:rPr lang="en-GB" sz="2400" i="1" dirty="0" smtClean="0"/>
              <a:t>/ </a:t>
            </a:r>
            <a:r>
              <a:rPr lang="lt-LT" sz="2400" i="1" dirty="0" smtClean="0"/>
              <a:t>Ne </a:t>
            </a:r>
            <a:r>
              <a:rPr lang="lt-LT" sz="2400" i="1" dirty="0"/>
              <a:t>tik vokiečiai visoki mus </a:t>
            </a:r>
            <a:r>
              <a:rPr lang="lt-LT" sz="2400" i="1" dirty="0" smtClean="0"/>
              <a:t>pažiūrėti</a:t>
            </a:r>
            <a:r>
              <a:rPr lang="en-GB" sz="2400" i="1" dirty="0" smtClean="0"/>
              <a:t>,/ </a:t>
            </a:r>
            <a:r>
              <a:rPr lang="lt-LT" sz="2400" i="1" dirty="0"/>
              <a:t>Bet ir daug prancūzų mus mylėt </a:t>
            </a:r>
            <a:r>
              <a:rPr lang="lt-LT" sz="2400" i="1" dirty="0" smtClean="0"/>
              <a:t>susirinko…"</a:t>
            </a:r>
            <a:endParaRPr lang="en-GB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004048" y="2996952"/>
            <a:ext cx="38519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i="1" dirty="0"/>
              <a:t>"Tou laukai kaip skruzdėlyns kribždėti pagavo</a:t>
            </a:r>
            <a:r>
              <a:rPr lang="lt-LT" sz="2400" i="1" dirty="0" smtClean="0"/>
              <a:t>,</a:t>
            </a:r>
            <a:r>
              <a:rPr lang="en-GB" sz="2400" i="1" dirty="0" smtClean="0"/>
              <a:t>/ </a:t>
            </a:r>
            <a:r>
              <a:rPr lang="lt-LT" sz="2400" i="1" dirty="0" smtClean="0"/>
              <a:t>Ir </a:t>
            </a:r>
            <a:r>
              <a:rPr lang="lt-LT" sz="2400" i="1" dirty="0"/>
              <a:t>gaspadoriai su bernais šienaudami </a:t>
            </a:r>
            <a:r>
              <a:rPr lang="lt-LT" sz="2400" i="1" dirty="0" smtClean="0"/>
              <a:t>spardės.</a:t>
            </a:r>
            <a:r>
              <a:rPr lang="en-GB" sz="2400" i="1" dirty="0" smtClean="0"/>
              <a:t>/ </a:t>
            </a:r>
            <a:r>
              <a:rPr lang="lt-LT" sz="2400" i="1" dirty="0" smtClean="0"/>
              <a:t>Rodės </a:t>
            </a:r>
            <a:r>
              <a:rPr lang="lt-LT" sz="2400" i="1" dirty="0"/>
              <a:t>man, kad visas sviets, kovot susibėgęs</a:t>
            </a:r>
            <a:r>
              <a:rPr lang="lt-LT" sz="2400" i="1" dirty="0" smtClean="0"/>
              <a:t>,</a:t>
            </a:r>
            <a:r>
              <a:rPr lang="en-GB" sz="2400" i="1" dirty="0" smtClean="0"/>
              <a:t>/ </a:t>
            </a:r>
            <a:r>
              <a:rPr lang="lt-LT" sz="2400" i="1" dirty="0" smtClean="0"/>
              <a:t>Kardus </a:t>
            </a:r>
            <a:r>
              <a:rPr lang="lt-LT" sz="2400" i="1" dirty="0"/>
              <a:t>ir šobles į margas nunešė pievas."</a:t>
            </a:r>
          </a:p>
          <a:p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Custom 1">
      <a:dk1>
        <a:srgbClr val="008000"/>
      </a:dk1>
      <a:lt1>
        <a:sysClr val="window" lastClr="FFFFFF"/>
      </a:lt1>
      <a:dk2>
        <a:srgbClr val="000000"/>
      </a:dk2>
      <a:lt2>
        <a:srgbClr val="F8F8F8"/>
      </a:lt2>
      <a:accent1>
        <a:srgbClr val="008000"/>
      </a:accent1>
      <a:accent2>
        <a:srgbClr val="336600"/>
      </a:accent2>
      <a:accent3>
        <a:srgbClr val="CCCC00"/>
      </a:accent3>
      <a:accent4>
        <a:srgbClr val="990000"/>
      </a:accent4>
      <a:accent5>
        <a:srgbClr val="CCFF66"/>
      </a:accent5>
      <a:accent6>
        <a:srgbClr val="008000"/>
      </a:accent6>
      <a:hlink>
        <a:srgbClr val="990000"/>
      </a:hlink>
      <a:folHlink>
        <a:srgbClr val="919191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149</TotalTime>
  <Words>239</Words>
  <Application>Microsoft Office PowerPoint</Application>
  <PresentationFormat>On-screen Show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Paper</vt:lpstr>
      <vt:lpstr>PowerPoint Presentation</vt:lpstr>
      <vt:lpstr>Poemoje pabrėžiama savų tradicijų bei papročių laikymosi svarba.</vt:lpstr>
      <vt:lpstr>Lietuvininkai skatinami dėvėti tautinę aprangą, nesivaikyti svetimų madų.</vt:lpstr>
      <vt:lpstr>  Gimtosios kalbos vartojimas – vienas iš būdų išlaikyti tautinę tapatybę.</vt:lpstr>
      <vt:lpstr>Lietuvninkų tautinę tapatybę padeda atskleisti jų vertybės bei charakterio bruožai.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Karolina</dc:creator>
  <cp:lastModifiedBy>DG</cp:lastModifiedBy>
  <cp:revision>20</cp:revision>
  <dcterms:created xsi:type="dcterms:W3CDTF">2014-01-07T18:17:01Z</dcterms:created>
  <dcterms:modified xsi:type="dcterms:W3CDTF">2014-10-15T06:12:58Z</dcterms:modified>
</cp:coreProperties>
</file>