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72" r:id="rId8"/>
    <p:sldId id="271" r:id="rId9"/>
    <p:sldId id="261" r:id="rId10"/>
    <p:sldId id="262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2" name="Paantraštė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F982CCF-6C5A-48E0-B4CD-84A0C6876886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751CEB1-93EC-4B7C-9439-B9378CAEF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000232" y="785794"/>
            <a:ext cx="5915044" cy="827083"/>
          </a:xfrm>
        </p:spPr>
        <p:txBody>
          <a:bodyPr/>
          <a:lstStyle/>
          <a:p>
            <a:r>
              <a:rPr lang="lt-LT" b="1" dirty="0" smtClean="0"/>
              <a:t>Sakmės ir padavimai</a:t>
            </a:r>
            <a:endParaRPr lang="en-US" b="1" dirty="0"/>
          </a:p>
        </p:txBody>
      </p:sp>
      <p:pic>
        <p:nvPicPr>
          <p:cNvPr id="15362" name="Picture 2" descr="http://www.mjr.lt/arc/mjr2010/pics/kita/velniu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357430"/>
            <a:ext cx="3786214" cy="347359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800" b="1" dirty="0">
                <a:solidFill>
                  <a:schemeClr val="tx2"/>
                </a:solidFill>
              </a:rPr>
              <a:t>Lietuvių </a:t>
            </a:r>
            <a:r>
              <a:rPr lang="lt-LT" sz="3800" b="1" dirty="0" err="1">
                <a:solidFill>
                  <a:schemeClr val="tx2"/>
                </a:solidFill>
              </a:rPr>
              <a:t>etiologinės</a:t>
            </a:r>
            <a:r>
              <a:rPr lang="lt-LT" sz="3800" b="1" dirty="0">
                <a:solidFill>
                  <a:schemeClr val="tx2"/>
                </a:solidFill>
              </a:rPr>
              <a:t> sakmės</a:t>
            </a:r>
            <a:r>
              <a:rPr lang="lt-LT" sz="3800" b="1" dirty="0" smtClean="0">
                <a:solidFill>
                  <a:schemeClr val="tx2"/>
                </a:solidFill>
              </a:rPr>
              <a:t>:</a:t>
            </a:r>
            <a:endParaRPr lang="en-US" sz="3800" b="1" dirty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t-LT" dirty="0" err="1"/>
              <a:t>Etiologinėse</a:t>
            </a:r>
            <a:r>
              <a:rPr lang="lt-LT" dirty="0"/>
              <a:t> sakmėse aprašomas pasaulis dar neįgavęs savo dabartinio </a:t>
            </a:r>
            <a:r>
              <a:rPr lang="lt-LT" dirty="0" smtClean="0"/>
              <a:t>pavidalo; </a:t>
            </a:r>
            <a:endParaRPr lang="en-US" dirty="0"/>
          </a:p>
          <a:p>
            <a:pPr lvl="0"/>
            <a:r>
              <a:rPr lang="lt-LT" dirty="0"/>
              <a:t>Šios sakmės pasakoja, kaip ir kodėl atsirado įvairūs reiškiniai, daiktai, žmonių ir gyvūnų </a:t>
            </a:r>
            <a:r>
              <a:rPr lang="lt-LT" dirty="0" smtClean="0"/>
              <a:t>įpročiai.</a:t>
            </a:r>
          </a:p>
          <a:p>
            <a:pPr lvl="0" algn="ctr">
              <a:buNone/>
            </a:pPr>
            <a:r>
              <a:rPr lang="lt-LT" sz="3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Etiologinių</a:t>
            </a:r>
            <a:r>
              <a:rPr lang="lt-LT" sz="3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3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sakmių schema:</a:t>
            </a:r>
            <a:endParaRPr lang="en-US" sz="3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buNone/>
            </a:pPr>
            <a:r>
              <a:rPr lang="lt-LT" dirty="0"/>
              <a:t>Pirmapradis pasaulis – herojų veikla – dabartinis </a:t>
            </a:r>
            <a:r>
              <a:rPr lang="lt-LT" dirty="0" smtClean="0"/>
              <a:t>pasaulis.</a:t>
            </a: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lt-LT" sz="3800" b="1" dirty="0"/>
              <a:t>Pagrindiniai </a:t>
            </a:r>
            <a:r>
              <a:rPr lang="lt-LT" sz="3800" b="1" dirty="0" err="1"/>
              <a:t>etiologinių</a:t>
            </a:r>
            <a:r>
              <a:rPr lang="lt-LT" sz="3800" b="1" dirty="0"/>
              <a:t> sakmių veikėjai yra: </a:t>
            </a:r>
            <a:endParaRPr lang="en-US" sz="3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28728" y="1643050"/>
            <a:ext cx="3657600" cy="4663440"/>
          </a:xfrm>
        </p:spPr>
        <p:txBody>
          <a:bodyPr>
            <a:normAutofit/>
          </a:bodyPr>
          <a:lstStyle/>
          <a:p>
            <a:pPr lvl="0"/>
            <a:r>
              <a:rPr lang="lt-LT" dirty="0"/>
              <a:t>Dievas: žemiškas, valstietiškas, kuriantis naudingus, gražius </a:t>
            </a:r>
            <a:r>
              <a:rPr lang="lt-LT" dirty="0" smtClean="0"/>
              <a:t>dalykus; </a:t>
            </a:r>
            <a:endParaRPr lang="en-US" dirty="0"/>
          </a:p>
          <a:p>
            <a:pPr lvl="0"/>
            <a:r>
              <a:rPr lang="lt-LT" dirty="0"/>
              <a:t>Velnias: komiškas, savotiškas amatų </a:t>
            </a:r>
            <a:r>
              <a:rPr lang="lt-LT" dirty="0" smtClean="0"/>
              <a:t>globėjas.</a:t>
            </a:r>
            <a:endParaRPr lang="en-US" dirty="0"/>
          </a:p>
        </p:txBody>
      </p:sp>
      <p:pic>
        <p:nvPicPr>
          <p:cNvPr id="5" name="Turinio vietos rezervavimo ženklas 4" descr="atsisiųsti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18834"/>
          <a:stretch>
            <a:fillRect/>
          </a:stretch>
        </p:blipFill>
        <p:spPr>
          <a:xfrm>
            <a:off x="5357818" y="1500174"/>
            <a:ext cx="3571900" cy="4265632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lt-LT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Kitose sakmėse, formuojant dabartinio pasaulio pavidalą, veikėjais gali būti</a:t>
            </a:r>
            <a:r>
              <a:rPr lang="lt-LT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35608" y="1928802"/>
            <a:ext cx="7498080" cy="457203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lt-LT" dirty="0"/>
              <a:t>Personifikuoti dangaus kūnai (Saulė, Mėnuo, </a:t>
            </a:r>
            <a:r>
              <a:rPr lang="lt-LT" dirty="0" smtClean="0"/>
              <a:t>Žemė);</a:t>
            </a:r>
            <a:endParaRPr lang="en-US" dirty="0"/>
          </a:p>
          <a:p>
            <a:pPr lvl="0"/>
            <a:r>
              <a:rPr lang="lt-LT" dirty="0" smtClean="0"/>
              <a:t>Perkūnas;</a:t>
            </a:r>
            <a:endParaRPr lang="en-US" dirty="0"/>
          </a:p>
          <a:p>
            <a:pPr lvl="0"/>
            <a:r>
              <a:rPr lang="lt-LT" dirty="0"/>
              <a:t>Milžinas </a:t>
            </a:r>
            <a:r>
              <a:rPr lang="lt-LT" dirty="0" err="1" smtClean="0"/>
              <a:t>Spjudas</a:t>
            </a:r>
            <a:r>
              <a:rPr lang="lt-LT" dirty="0" smtClean="0"/>
              <a:t>;</a:t>
            </a:r>
            <a:endParaRPr lang="en-US" dirty="0"/>
          </a:p>
          <a:p>
            <a:pPr lvl="0"/>
            <a:r>
              <a:rPr lang="lt-LT" dirty="0"/>
              <a:t>Pirmasis žmogus </a:t>
            </a:r>
            <a:r>
              <a:rPr lang="lt-LT" dirty="0" smtClean="0"/>
              <a:t>Adomas;</a:t>
            </a:r>
            <a:endParaRPr lang="en-US" dirty="0"/>
          </a:p>
          <a:p>
            <a:pPr lvl="0"/>
            <a:r>
              <a:rPr lang="lt-LT" dirty="0" err="1" smtClean="0"/>
              <a:t>Nojus</a:t>
            </a:r>
            <a:r>
              <a:rPr lang="lt-LT" dirty="0" smtClean="0"/>
              <a:t>;</a:t>
            </a:r>
            <a:endParaRPr lang="en-US" dirty="0"/>
          </a:p>
          <a:p>
            <a:pPr lvl="0"/>
            <a:r>
              <a:rPr lang="lt-LT" dirty="0"/>
              <a:t>Dievo motina </a:t>
            </a:r>
            <a:r>
              <a:rPr lang="lt-LT" dirty="0" smtClean="0"/>
              <a:t>Marija</a:t>
            </a:r>
            <a:r>
              <a:rPr lang="lt-LT" dirty="0" smtClean="0"/>
              <a:t>;</a:t>
            </a:r>
            <a:endParaRPr lang="en-US" dirty="0"/>
          </a:p>
          <a:p>
            <a:pPr lvl="0"/>
            <a:r>
              <a:rPr lang="lt-LT" dirty="0" smtClean="0"/>
              <a:t>Kristus;</a:t>
            </a:r>
            <a:endParaRPr lang="en-US" dirty="0"/>
          </a:p>
          <a:p>
            <a:pPr lvl="0"/>
            <a:r>
              <a:rPr lang="lt-LT" dirty="0" smtClean="0"/>
              <a:t>Šventieji;</a:t>
            </a:r>
            <a:endParaRPr lang="en-US" dirty="0"/>
          </a:p>
          <a:p>
            <a:pPr lvl="0"/>
            <a:r>
              <a:rPr lang="lt-LT" dirty="0"/>
              <a:t>Paprastas </a:t>
            </a:r>
            <a:r>
              <a:rPr lang="lt-LT" dirty="0" smtClean="0"/>
              <a:t>žmogus;</a:t>
            </a:r>
            <a:endParaRPr lang="en-US" dirty="0"/>
          </a:p>
          <a:p>
            <a:pPr lvl="0"/>
            <a:r>
              <a:rPr lang="lt-LT" dirty="0"/>
              <a:t>Gyvuliai, žvėrys, paukščiai, augalai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500" b="1" dirty="0" err="1"/>
              <a:t>Etiologinių</a:t>
            </a:r>
            <a:r>
              <a:rPr lang="lt-LT" sz="3500" b="1" dirty="0"/>
              <a:t> sakmių funkcijos ir požymiai</a:t>
            </a:r>
            <a:r>
              <a:rPr lang="lt-LT" sz="3500" b="1" dirty="0" smtClean="0"/>
              <a:t>:</a:t>
            </a:r>
            <a:endParaRPr lang="en-US" sz="35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Vaizduojama</a:t>
            </a:r>
            <a:r>
              <a:rPr lang="lt-LT" dirty="0"/>
              <a:t>, kaip pasauliui ir atskiriems jo objektams iš pradžių ko nors trūko (buvo per daug) ir kaip tas trūkumas (perteklius) buvo </a:t>
            </a:r>
            <a:r>
              <a:rPr lang="lt-LT" dirty="0" smtClean="0"/>
              <a:t>pašalintas;</a:t>
            </a:r>
            <a:endParaRPr lang="en-US" dirty="0"/>
          </a:p>
          <a:p>
            <a:r>
              <a:rPr lang="lt-LT" dirty="0" smtClean="0"/>
              <a:t>Aktyvusis </a:t>
            </a:r>
            <a:r>
              <a:rPr lang="lt-LT" dirty="0"/>
              <a:t>teigiamas veikėjas dažnai paskiria užduotį, kurią adresatas turi </a:t>
            </a:r>
            <a:r>
              <a:rPr lang="lt-LT" dirty="0" smtClean="0"/>
              <a:t>įvykdyti;</a:t>
            </a:r>
            <a:endParaRPr lang="en-US" dirty="0"/>
          </a:p>
          <a:p>
            <a:r>
              <a:rPr lang="lt-LT" dirty="0" smtClean="0"/>
              <a:t>Paskirdamas </a:t>
            </a:r>
            <a:r>
              <a:rPr lang="lt-LT" dirty="0" smtClean="0"/>
              <a:t>užduotį </a:t>
            </a:r>
            <a:r>
              <a:rPr lang="lt-LT" dirty="0"/>
              <a:t>teigiamas veikėjas gali ką nors uždrausti </a:t>
            </a:r>
            <a:r>
              <a:rPr lang="lt-LT" dirty="0" smtClean="0"/>
              <a:t>tiesiogiai </a:t>
            </a:r>
            <a:r>
              <a:rPr lang="lt-LT" dirty="0"/>
              <a:t>arba užuominomis, o adresatai dažniausia draudimą </a:t>
            </a:r>
            <a:r>
              <a:rPr lang="lt-LT" dirty="0" smtClean="0"/>
              <a:t>pažeidžia;</a:t>
            </a:r>
            <a:endParaRPr lang="en-US" dirty="0"/>
          </a:p>
          <a:p>
            <a:r>
              <a:rPr lang="lt-LT" dirty="0" smtClean="0"/>
              <a:t>Teigiamas </a:t>
            </a:r>
            <a:r>
              <a:rPr lang="lt-LT" dirty="0"/>
              <a:t>veikėjas, prieš apdovanodamas adresatą, dažnai jį </a:t>
            </a:r>
            <a:r>
              <a:rPr lang="lt-LT" dirty="0" smtClean="0"/>
              <a:t>bando;</a:t>
            </a:r>
            <a:endParaRPr lang="en-US" dirty="0"/>
          </a:p>
          <a:p>
            <a:r>
              <a:rPr lang="lt-LT" dirty="0" smtClean="0"/>
              <a:t>Kartais </a:t>
            </a:r>
            <a:r>
              <a:rPr lang="lt-LT" dirty="0"/>
              <a:t>neigiamas veikėjas bando pakenkti teigiamo veikėjo darbui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Mitologinės sakmės 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Tai kūriniai, kuriuose vaizduojamas žmogaus susidūrimas su antgamtine sfera : mitinėmis būtybėmis, nepaaiškinamais, paslaptingais reiškiniais, maginiu kitų žmonių poveikiu ar sugebėjimais. Tai gausiausia sakmių grupė. Mitas gimė iš žmonijos pastangų suprasti save, pasaulį, daiktus;</a:t>
            </a:r>
          </a:p>
          <a:p>
            <a:r>
              <a:rPr lang="lt-LT" dirty="0" smtClean="0"/>
              <a:t>Manoma, kad mitologinės sakmės – seniausi lietuvių epo paminklai. Jų turinys susijęs su </a:t>
            </a:r>
            <a:r>
              <a:rPr lang="lt-LT" dirty="0" err="1" smtClean="0"/>
              <a:t>pagoniškąja</a:t>
            </a:r>
            <a:r>
              <a:rPr lang="lt-LT" dirty="0" smtClean="0"/>
              <a:t> </a:t>
            </a:r>
            <a:r>
              <a:rPr lang="lt-LT" dirty="0" smtClean="0"/>
              <a:t>mitine pasaulėžiūra.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/>
              <a:t>Mitologinių sakmių būtybės: 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Laumės; </a:t>
            </a:r>
          </a:p>
          <a:p>
            <a:r>
              <a:rPr lang="lt-LT" dirty="0" smtClean="0"/>
              <a:t>Vaiduokliai;</a:t>
            </a:r>
          </a:p>
          <a:p>
            <a:r>
              <a:rPr lang="lt-LT" dirty="0" smtClean="0"/>
              <a:t>Velniai;</a:t>
            </a:r>
          </a:p>
          <a:p>
            <a:r>
              <a:rPr lang="lt-LT" dirty="0" smtClean="0"/>
              <a:t>Vėlės.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Turinio vietos rezervavimo ženklas 6" descr="ijoptn30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00430" y="2643182"/>
            <a:ext cx="5143536" cy="3499415"/>
          </a:xfr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Mitologinių sakmių požymiai: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Sakmių pasaulis bauginantis, grėsmingas, svetimas žmogui, bet pasitaiko ir žmogui palankių būtybių; </a:t>
            </a:r>
            <a:endParaRPr lang="en-US" dirty="0" smtClean="0"/>
          </a:p>
          <a:p>
            <a:r>
              <a:rPr lang="lt-LT" dirty="0" smtClean="0"/>
              <a:t>Veiksmo laikas – vėluma : vakaras, vidurnaktis, naktis;</a:t>
            </a:r>
            <a:endParaRPr lang="en-US" dirty="0" smtClean="0"/>
          </a:p>
          <a:p>
            <a:r>
              <a:rPr lang="lt-LT" dirty="0" smtClean="0"/>
              <a:t>Mitinių veikėjų sutikimo vietos – žmonių neapgyventos : paežerė, paraistė, paupys, kapinės...</a:t>
            </a:r>
            <a:endParaRPr lang="en-US" dirty="0" smtClean="0"/>
          </a:p>
          <a:p>
            <a:r>
              <a:rPr lang="lt-LT" dirty="0" smtClean="0"/>
              <a:t>Kai kada sakmėse minimas koks nors vietovės pavadinimas, atsitikimo liudytojas, kad klausytojas patikėtų pasakojimo tikrumu.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800" b="1" dirty="0" smtClean="0"/>
              <a:t>Padavimai</a:t>
            </a:r>
            <a:endParaRPr lang="en-US" sz="3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/>
              <a:t>Padavimų problematika, poetika bei struktūra ypač artimos </a:t>
            </a:r>
            <a:r>
              <a:rPr lang="lt-LT" dirty="0" err="1"/>
              <a:t>etiologinėms</a:t>
            </a:r>
            <a:r>
              <a:rPr lang="lt-LT" dirty="0"/>
              <a:t> </a:t>
            </a:r>
            <a:r>
              <a:rPr lang="lt-LT" dirty="0" smtClean="0"/>
              <a:t>sakmėms; </a:t>
            </a:r>
            <a:endParaRPr lang="en-US" dirty="0"/>
          </a:p>
          <a:p>
            <a:pPr lvl="0"/>
            <a:r>
              <a:rPr lang="lt-LT" dirty="0"/>
              <a:t>Padavimuose vaizduojama mažesnė pasaulio dalis nei </a:t>
            </a:r>
            <a:r>
              <a:rPr lang="lt-LT" dirty="0" err="1"/>
              <a:t>etiologinėse</a:t>
            </a:r>
            <a:r>
              <a:rPr lang="lt-LT" dirty="0"/>
              <a:t> sakmėse, apsiribojama Lietuva ir jos paviršiaus </a:t>
            </a:r>
            <a:r>
              <a:rPr lang="lt-LT" dirty="0" smtClean="0"/>
              <a:t>susiformavimu;</a:t>
            </a:r>
            <a:endParaRPr lang="en-US" dirty="0"/>
          </a:p>
          <a:p>
            <a:pPr lvl="0"/>
            <a:r>
              <a:rPr lang="lt-LT" dirty="0"/>
              <a:t>Padavimuose sprendžiamos tautinės problemos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3800" b="1" dirty="0"/>
              <a:t>Veikėjai: </a:t>
            </a:r>
            <a:endParaRPr lang="en-US" sz="3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lt-LT" dirty="0" err="1" smtClean="0"/>
              <a:t>Sumitologinti</a:t>
            </a:r>
            <a:r>
              <a:rPr lang="lt-LT" dirty="0" smtClean="0"/>
              <a:t> </a:t>
            </a:r>
            <a:r>
              <a:rPr lang="lt-LT" dirty="0"/>
              <a:t>žmonės;</a:t>
            </a:r>
            <a:endParaRPr lang="en-US" dirty="0"/>
          </a:p>
          <a:p>
            <a:pPr lvl="0"/>
            <a:r>
              <a:rPr lang="lt-LT" dirty="0" smtClean="0"/>
              <a:t>Mitiniai </a:t>
            </a:r>
            <a:r>
              <a:rPr lang="lt-LT" dirty="0"/>
              <a:t>personažai; </a:t>
            </a:r>
            <a:endParaRPr lang="en-US" dirty="0"/>
          </a:p>
          <a:p>
            <a:pPr lvl="0"/>
            <a:r>
              <a:rPr lang="lt-LT" dirty="0" smtClean="0"/>
              <a:t>Sugyvinti </a:t>
            </a:r>
            <a:r>
              <a:rPr lang="lt-LT" dirty="0"/>
              <a:t>gamtos objektai</a:t>
            </a:r>
            <a:r>
              <a:rPr lang="lt-LT" dirty="0" smtClean="0"/>
              <a:t>.</a:t>
            </a:r>
            <a:endParaRPr lang="en-US" dirty="0"/>
          </a:p>
        </p:txBody>
      </p:sp>
      <p:pic>
        <p:nvPicPr>
          <p:cNvPr id="10" name="Turinio vietos rezervavimo ženklas 9" descr="irjepz54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4942" y="1571612"/>
            <a:ext cx="3571900" cy="4485429"/>
          </a:xfr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800" b="1" dirty="0"/>
              <a:t>Padavimų </a:t>
            </a:r>
            <a:r>
              <a:rPr lang="lt-LT" sz="3800" b="1" dirty="0" smtClean="0"/>
              <a:t>funkcijos:</a:t>
            </a:r>
            <a:endParaRPr lang="en-US" sz="3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Padavimų</a:t>
            </a:r>
            <a:r>
              <a:rPr lang="lt-LT" dirty="0"/>
              <a:t>, kaip ir </a:t>
            </a:r>
            <a:r>
              <a:rPr lang="lt-LT" dirty="0" err="1"/>
              <a:t>etiologinių</a:t>
            </a:r>
            <a:r>
              <a:rPr lang="lt-LT" dirty="0"/>
              <a:t> </a:t>
            </a:r>
            <a:r>
              <a:rPr lang="lt-LT" dirty="0" smtClean="0"/>
              <a:t>bei mitologinių sakmių, kiekis </a:t>
            </a:r>
            <a:r>
              <a:rPr lang="lt-LT" dirty="0"/>
              <a:t>ribotas. </a:t>
            </a:r>
            <a:endParaRPr lang="en-US" dirty="0"/>
          </a:p>
          <a:p>
            <a:r>
              <a:rPr lang="lt-LT" dirty="0" smtClean="0"/>
              <a:t>Funkcijos yra pastoviausi ir svarbiausi padavimų elementai. Jos išdėstomos nusistovėjusia tvarka: supinamos tarpusavy arba įterpiamos viena į kitą. Paskiros funkcijos arba jų deriniai ir buvo kuriami visi padavimų siužetai.</a:t>
            </a:r>
            <a:endParaRPr lang="en-US" dirty="0" smtClean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800" b="1" dirty="0"/>
              <a:t>Nustatyti svarbiausi padavimų modeliai</a:t>
            </a:r>
            <a:r>
              <a:rPr lang="lt-LT" sz="3800" b="1" dirty="0" smtClean="0"/>
              <a:t>:</a:t>
            </a:r>
            <a:endParaRPr lang="en-US" sz="3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AP-AV-P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D-DP-P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AP-AV-D-DP-P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D-DP-</a:t>
            </a:r>
            <a:r>
              <a:rPr lang="lt-LT" i="1" dirty="0" err="1"/>
              <a:t>Prs-R-P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S-SL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S-U-UV-SL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S-AP-AV-SL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S-G-A-SL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/>
              <a:t>S-U-UV-AP-AV-SL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lt-LT" i="1" dirty="0" smtClean="0"/>
              <a:t>S-U-D-UV-DP-SL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/>
            <a:r>
              <a:rPr lang="lt-LT" i="1" dirty="0" smtClean="0"/>
              <a:t>Stoka-stokos likvidavimas (S-SL). </a:t>
            </a:r>
            <a:endParaRPr lang="en-US" dirty="0" smtClean="0"/>
          </a:p>
          <a:p>
            <a:pPr marL="514350" indent="-514350"/>
            <a:r>
              <a:rPr lang="lt-LT" i="1" dirty="0" smtClean="0"/>
              <a:t>Atsitiktinė priežastis-atsitiktinis veiksmas (AP-AV). </a:t>
            </a:r>
            <a:endParaRPr lang="en-US" dirty="0" smtClean="0"/>
          </a:p>
          <a:p>
            <a:pPr marL="514350" indent="-514350"/>
            <a:r>
              <a:rPr lang="lt-LT" i="1" dirty="0" err="1" smtClean="0"/>
              <a:t>Etiologinė</a:t>
            </a:r>
            <a:r>
              <a:rPr lang="lt-LT" i="1" dirty="0" smtClean="0"/>
              <a:t> pasekmė (P)</a:t>
            </a:r>
            <a:endParaRPr lang="en-US" dirty="0" smtClean="0"/>
          </a:p>
          <a:p>
            <a:pPr marL="514350" indent="-514350"/>
            <a:r>
              <a:rPr lang="lt-LT" i="1" dirty="0" smtClean="0"/>
              <a:t>Užduotis-užduoties vykdymas (U-UV)</a:t>
            </a:r>
            <a:endParaRPr lang="en-US" dirty="0" smtClean="0"/>
          </a:p>
          <a:p>
            <a:pPr marL="514350" indent="-514350"/>
            <a:r>
              <a:rPr lang="lt-LT" i="1" dirty="0" smtClean="0"/>
              <a:t>Draudimas-draudimo pažeidimas (D-DP)</a:t>
            </a:r>
            <a:endParaRPr lang="en-US" dirty="0" smtClean="0"/>
          </a:p>
          <a:p>
            <a:pPr marL="514350" indent="-514350"/>
            <a:r>
              <a:rPr lang="lt-LT" i="1" dirty="0" smtClean="0"/>
              <a:t>Perspėjimas-reagavimas (</a:t>
            </a:r>
            <a:r>
              <a:rPr lang="lt-LT" i="1" dirty="0" err="1" smtClean="0"/>
              <a:t>Prs-R</a:t>
            </a:r>
            <a:r>
              <a:rPr lang="lt-LT" i="1" dirty="0" smtClean="0"/>
              <a:t>)</a:t>
            </a:r>
            <a:endParaRPr lang="en-US" dirty="0" smtClean="0"/>
          </a:p>
          <a:p>
            <a:pPr marL="514350" indent="-514350"/>
            <a:r>
              <a:rPr lang="lt-LT" i="1" dirty="0" smtClean="0"/>
              <a:t>Gudravimas-apgaulė (G-A)</a:t>
            </a:r>
            <a:endParaRPr lang="en-US" dirty="0" smtClean="0"/>
          </a:p>
          <a:p>
            <a:pPr marL="514350" indent="-514350"/>
            <a:r>
              <a:rPr lang="lt-LT" i="1" dirty="0" smtClean="0"/>
              <a:t>Akistata (A)</a:t>
            </a:r>
            <a:r>
              <a:rPr lang="lt-LT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800" b="1" dirty="0"/>
              <a:t>5-10 modelius galima išreikšti viena schema</a:t>
            </a:r>
            <a:r>
              <a:rPr lang="lt-LT" sz="3800" b="1" dirty="0" smtClean="0"/>
              <a:t>:</a:t>
            </a:r>
            <a:endParaRPr lang="en-US" sz="3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20" y="1428736"/>
            <a:ext cx="8647968" cy="5143536"/>
          </a:xfrm>
        </p:spPr>
        <p:txBody>
          <a:bodyPr wrap="square" tIns="36000" bIns="0">
            <a:normAutofit/>
          </a:bodyPr>
          <a:lstStyle/>
          <a:p>
            <a:pPr>
              <a:buNone/>
            </a:pPr>
            <a:endParaRPr lang="lt-LT" sz="2600" dirty="0" smtClean="0"/>
          </a:p>
          <a:p>
            <a:pPr>
              <a:buNone/>
            </a:pPr>
            <a:r>
              <a:rPr lang="lt-LT" sz="2600" dirty="0" smtClean="0"/>
              <a:t>                                 </a:t>
            </a:r>
          </a:p>
          <a:p>
            <a:pPr>
              <a:buNone/>
            </a:pPr>
            <a:r>
              <a:rPr lang="lt-LT" sz="2600" dirty="0" smtClean="0"/>
              <a:t>                                           U-UV </a:t>
            </a:r>
          </a:p>
          <a:p>
            <a:pPr>
              <a:buNone/>
            </a:pPr>
            <a:r>
              <a:rPr lang="lt-LT" sz="2600" dirty="0" smtClean="0"/>
              <a:t>                                          AP-AV       </a:t>
            </a:r>
          </a:p>
          <a:p>
            <a:pPr>
              <a:buNone/>
            </a:pPr>
            <a:r>
              <a:rPr lang="lt-LT" sz="2600" dirty="0" smtClean="0"/>
              <a:t>                                      U-UV-AP-AV                      </a:t>
            </a:r>
          </a:p>
          <a:p>
            <a:pPr>
              <a:buNone/>
            </a:pPr>
            <a:r>
              <a:rPr lang="lt-LT" sz="2600" dirty="0" smtClean="0"/>
              <a:t>         S                                                                           SL</a:t>
            </a:r>
          </a:p>
          <a:p>
            <a:pPr>
              <a:buNone/>
            </a:pPr>
            <a:r>
              <a:rPr lang="lt-LT" sz="2600" dirty="0" smtClean="0"/>
              <a:t>                                      U-D-UV-DP    </a:t>
            </a:r>
          </a:p>
          <a:p>
            <a:pPr>
              <a:buNone/>
            </a:pPr>
            <a:r>
              <a:rPr lang="lt-LT" sz="2600" dirty="0" smtClean="0"/>
              <a:t>                                             G-A</a:t>
            </a:r>
          </a:p>
          <a:p>
            <a:pPr>
              <a:buNone/>
            </a:pPr>
            <a:endParaRPr lang="lt-LT" sz="2600" dirty="0" smtClean="0"/>
          </a:p>
          <a:p>
            <a:pPr>
              <a:buNone/>
            </a:pPr>
            <a:endParaRPr lang="en-US" sz="2600" dirty="0"/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1643042" y="2643182"/>
            <a:ext cx="6572296" cy="2428892"/>
            <a:chOff x="2712" y="5247"/>
            <a:chExt cx="4320" cy="1833"/>
          </a:xfrm>
        </p:grpSpPr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2712" y="6293"/>
              <a:ext cx="4320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16"/>
            <p:cNvSpPr>
              <a:spLocks noChangeShapeType="1"/>
            </p:cNvSpPr>
            <p:nvPr/>
          </p:nvSpPr>
          <p:spPr bwMode="auto">
            <a:xfrm flipV="1">
              <a:off x="2712" y="5247"/>
              <a:ext cx="1702" cy="1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auto">
            <a:xfrm flipV="1">
              <a:off x="2712" y="5640"/>
              <a:ext cx="1571" cy="6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 flipV="1">
              <a:off x="2712" y="6033"/>
              <a:ext cx="1440" cy="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>
              <a:off x="2712" y="6293"/>
              <a:ext cx="1440" cy="3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712" y="6293"/>
              <a:ext cx="1833" cy="7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H="1" flipV="1">
              <a:off x="5199" y="5247"/>
              <a:ext cx="1833" cy="10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 flipH="1" flipV="1">
              <a:off x="5330" y="5640"/>
              <a:ext cx="1702" cy="6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 flipV="1">
              <a:off x="5461" y="6033"/>
              <a:ext cx="1571" cy="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5199" y="6293"/>
              <a:ext cx="1833" cy="7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 flipV="1">
              <a:off x="5461" y="6293"/>
              <a:ext cx="1571" cy="3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42976" y="1714488"/>
            <a:ext cx="7715304" cy="3429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     Padavimų </a:t>
            </a:r>
            <a:r>
              <a:rPr lang="lt-LT" dirty="0"/>
              <a:t>modelių </a:t>
            </a:r>
            <a:r>
              <a:rPr lang="lt-LT" dirty="0" smtClean="0"/>
              <a:t>yra daugiau </a:t>
            </a:r>
            <a:r>
              <a:rPr lang="lt-LT" dirty="0"/>
              <a:t>negu </a:t>
            </a:r>
            <a:r>
              <a:rPr lang="lt-LT" dirty="0" err="1"/>
              <a:t>etiologinių</a:t>
            </a:r>
            <a:r>
              <a:rPr lang="lt-LT" dirty="0"/>
              <a:t> sakmių modelių, ir jie įvairesni. Dalis tokie patys kaip ir </a:t>
            </a:r>
            <a:r>
              <a:rPr lang="lt-LT" dirty="0" err="1"/>
              <a:t>etiologinių</a:t>
            </a:r>
            <a:r>
              <a:rPr lang="lt-LT" dirty="0"/>
              <a:t> sakmių. Nauji modeliai sudaryti iš </a:t>
            </a:r>
            <a:r>
              <a:rPr lang="lt-LT" dirty="0" err="1"/>
              <a:t>etiologinėms</a:t>
            </a:r>
            <a:r>
              <a:rPr lang="lt-LT" dirty="0"/>
              <a:t> sakmėms nebūdingų funkcijų</a:t>
            </a:r>
            <a:r>
              <a:rPr lang="lt-LT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800" b="1" dirty="0" smtClean="0"/>
              <a:t>Darbą atliko:</a:t>
            </a:r>
            <a:endParaRPr lang="en-US" sz="3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Ieva </a:t>
            </a:r>
            <a:r>
              <a:rPr lang="lt-LT" dirty="0" err="1" smtClean="0"/>
              <a:t>Lygnugarytė</a:t>
            </a:r>
            <a:endParaRPr lang="lt-LT" dirty="0" smtClean="0"/>
          </a:p>
          <a:p>
            <a:r>
              <a:rPr lang="lt-LT" dirty="0" smtClean="0"/>
              <a:t>Viktorija Venckutė</a:t>
            </a:r>
          </a:p>
          <a:p>
            <a:r>
              <a:rPr lang="lt-LT" dirty="0" smtClean="0"/>
              <a:t>Šarūnė </a:t>
            </a:r>
            <a:r>
              <a:rPr lang="lt-LT" dirty="0" err="1" smtClean="0"/>
              <a:t>Sorkytė</a:t>
            </a:r>
            <a:endParaRPr lang="lt-LT" dirty="0"/>
          </a:p>
          <a:p>
            <a:r>
              <a:rPr lang="lt-LT" dirty="0" smtClean="0"/>
              <a:t>Žygimantas </a:t>
            </a:r>
            <a:r>
              <a:rPr lang="lt-LT" dirty="0" err="1" smtClean="0"/>
              <a:t>Stongvilas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163</TotalTime>
  <Words>560</Words>
  <Application>Microsoft Office PowerPoint</Application>
  <PresentationFormat>Demonstracija ekrane (4:3)</PresentationFormat>
  <Paragraphs>84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Saulėgrąža</vt:lpstr>
      <vt:lpstr>Sakmės ir padavimai</vt:lpstr>
      <vt:lpstr>Lietuvių etiologinės sakmės:</vt:lpstr>
      <vt:lpstr>Pagrindiniai etiologinių sakmių veikėjai yra: </vt:lpstr>
      <vt:lpstr>Kitose sakmėse, formuojant dabartinio pasaulio pavidalą, veikėjais gali būti:</vt:lpstr>
      <vt:lpstr>Etiologinių sakmių funkcijos ir požymiai:</vt:lpstr>
      <vt:lpstr>Mitologinės sakmės </vt:lpstr>
      <vt:lpstr>Mitologinių sakmių būtybės: </vt:lpstr>
      <vt:lpstr>Mitologinių sakmių požymiai:</vt:lpstr>
      <vt:lpstr>Padavimai</vt:lpstr>
      <vt:lpstr>Veikėjai: </vt:lpstr>
      <vt:lpstr>Padavimų funkcijos:</vt:lpstr>
      <vt:lpstr>Nustatyti svarbiausi padavimų modeliai:</vt:lpstr>
      <vt:lpstr>5-10 modelius galima išreikšti viena schema:</vt:lpstr>
      <vt:lpstr>PowerPoint pristatymas</vt:lpstr>
      <vt:lpstr>Darbą atliko: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Mitologinės sakmės ir padavimai</dc:title>
  <dc:creator>Vartotojas</dc:creator>
  <cp:lastModifiedBy>Mokjinys_nr15</cp:lastModifiedBy>
  <cp:revision>20</cp:revision>
  <dcterms:created xsi:type="dcterms:W3CDTF">2014-09-28T11:05:30Z</dcterms:created>
  <dcterms:modified xsi:type="dcterms:W3CDTF">2014-09-30T05:01:34Z</dcterms:modified>
</cp:coreProperties>
</file>